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9" r:id="rId2"/>
    <p:sldId id="407" r:id="rId3"/>
    <p:sldId id="408" r:id="rId4"/>
    <p:sldId id="337" r:id="rId5"/>
    <p:sldId id="406" r:id="rId6"/>
    <p:sldId id="409" r:id="rId7"/>
    <p:sldId id="347" r:id="rId8"/>
    <p:sldId id="385" r:id="rId9"/>
    <p:sldId id="397" r:id="rId10"/>
    <p:sldId id="365" r:id="rId11"/>
    <p:sldId id="410" r:id="rId12"/>
  </p:sldIdLst>
  <p:sldSz cx="9144000" cy="6858000" type="screen4x3"/>
  <p:notesSz cx="6858000" cy="9144000"/>
  <p:custShowLst>
    <p:custShow name="Strategic Plan" id="0">
      <p:sldLst/>
    </p:custShow>
    <p:custShow name="Annual Work Plan" id="1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496" autoAdjust="0"/>
    <p:restoredTop sz="93864" autoAdjust="0"/>
  </p:normalViewPr>
  <p:slideViewPr>
    <p:cSldViewPr snapToGrid="0">
      <p:cViewPr varScale="1">
        <p:scale>
          <a:sx n="67" d="100"/>
          <a:sy n="67" d="100"/>
        </p:scale>
        <p:origin x="-96" y="-6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5CDABBD-BC6B-46A8-B321-F3A67EE8C8DF}" type="datetimeFigureOut">
              <a:rPr lang="en-US"/>
              <a:pPr>
                <a:defRPr/>
              </a:pPr>
              <a:t>8/22/12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96FB0E4-D70F-498F-BFFE-AFA7993A92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666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6FB0E4-D70F-498F-BFFE-AFA7993A920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56625-7A90-4141-97A5-18AFD37795F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E2B00-2893-43F0-AC00-F048D946B84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6FB0E4-D70F-498F-BFFE-AFA7993A920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B0AE66D-49F2-4021-A5AA-80DDDF68D718}" type="datetimeFigureOut">
              <a:rPr lang="en-US"/>
              <a:pPr>
                <a:defRPr/>
              </a:pPr>
              <a:t>8/22/12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00AD6BE-84E6-4E56-9111-343BAD87C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D26AA-6863-493D-BF37-196B68FFAF1A}" type="datetimeFigureOut">
              <a:rPr lang="en-US"/>
              <a:pPr>
                <a:defRPr/>
              </a:pPr>
              <a:t>8/22/12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84115-C404-40A7-A5B6-669D6EC343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CEAA0-49F3-4E05-B966-41C6CE983595}" type="datetimeFigureOut">
              <a:rPr lang="en-US"/>
              <a:pPr>
                <a:defRPr/>
              </a:pPr>
              <a:t>8/22/12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95A23-771F-4B0B-BEF5-0F2E77D119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65B05-DD8F-4154-9181-B779F030DC92}" type="datetimeFigureOut">
              <a:rPr lang="en-US"/>
              <a:pPr>
                <a:defRPr/>
              </a:pPr>
              <a:t>8/22/12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22134-2AF8-4678-9454-9FF8090C7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815A1-8775-4B17-8FC5-A8064791FCBF}" type="datetimeFigureOut">
              <a:rPr lang="en-US"/>
              <a:pPr>
                <a:defRPr/>
              </a:pPr>
              <a:t>8/22/12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97493-3B2A-4965-BEEC-1148686A9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75E61-24FE-4DC3-8DC6-138C2832D335}" type="datetimeFigureOut">
              <a:rPr lang="en-US"/>
              <a:pPr>
                <a:defRPr/>
              </a:pPr>
              <a:t>8/22/12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99914-8E59-4B83-A609-FC07A3BBC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1F166-339F-451A-BBC2-6428C0AD3D75}" type="datetimeFigureOut">
              <a:rPr lang="en-US"/>
              <a:pPr>
                <a:defRPr/>
              </a:pPr>
              <a:t>8/22/12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E2FF2-9AA2-4067-8964-312D096025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6F1E4-B39F-4EB8-B08A-1160DC640ACD}" type="datetimeFigureOut">
              <a:rPr lang="en-US"/>
              <a:pPr>
                <a:defRPr/>
              </a:pPr>
              <a:t>8/22/12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25C72-A11F-4308-92D8-051A40756D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B1202-BE9B-467C-9BA9-370B2F247470}" type="datetimeFigureOut">
              <a:rPr lang="en-US"/>
              <a:pPr>
                <a:defRPr/>
              </a:pPr>
              <a:t>8/22/12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5B6F3-EC10-4E34-834E-91AD66DC93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04FAC-0350-470E-870A-D864EA4B1E9F}" type="datetimeFigureOut">
              <a:rPr lang="en-US"/>
              <a:pPr>
                <a:defRPr/>
              </a:pPr>
              <a:t>8/22/12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E105E-E1F2-4409-9B5B-8237C73A7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1A0753E-10B5-45C9-817A-60738041AACA}" type="datetimeFigureOut">
              <a:rPr lang="en-US"/>
              <a:pPr>
                <a:defRPr/>
              </a:pPr>
              <a:t>8/22/12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1B3A91C-3465-4B37-8A95-5FA801E6AC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FA5032BB-E41E-45C8-B0AA-48CFA8CA9217}" type="datetimeFigureOut">
              <a:rPr lang="en-US"/>
              <a:pPr>
                <a:defRPr/>
              </a:pPr>
              <a:t>8/22/12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33C81E0-2DA4-4229-8A62-88670FE411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1" r:id="rId2"/>
    <p:sldLayoutId id="2147483700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701" r:id="rId9"/>
    <p:sldLayoutId id="2147483697" r:id="rId10"/>
    <p:sldLayoutId id="2147483698" r:id="rId11"/>
  </p:sldLayoutIdLst>
  <p:transition xmlns:p14="http://schemas.microsoft.com/office/powerpoint/2010/main"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user/neesi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095" y="614148"/>
            <a:ext cx="7772400" cy="13574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0" dirty="0" smtClean="0">
                <a:effectLst/>
              </a:rPr>
              <a:t>NEES on the OSG Council</a:t>
            </a:r>
            <a:br>
              <a:rPr lang="en-US" sz="2800" b="0" dirty="0" smtClean="0">
                <a:effectLst/>
              </a:rPr>
            </a:br>
            <a:r>
              <a:rPr lang="en-US" sz="2800" b="0" dirty="0" smtClean="0">
                <a:effectLst/>
              </a:rPr>
              <a:t>What, why, what next.</a:t>
            </a:r>
            <a:br>
              <a:rPr lang="en-US" sz="2800" b="0" dirty="0" smtClean="0">
                <a:effectLst/>
              </a:rPr>
            </a:br>
            <a:endParaRPr lang="en-US" dirty="0"/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457200" y="1944806"/>
            <a:ext cx="7772400" cy="1200150"/>
          </a:xfrm>
        </p:spPr>
        <p:txBody>
          <a:bodyPr/>
          <a:lstStyle/>
          <a:p>
            <a:pPr marR="0" algn="ctr" eaLnBrk="1" hangingPunct="1"/>
            <a:r>
              <a:rPr lang="en-US" sz="2400" b="1" dirty="0" smtClean="0"/>
              <a:t>Dr. Thomas Hacker</a:t>
            </a:r>
          </a:p>
          <a:p>
            <a:pPr marR="0" algn="ctr" eaLnBrk="1" hangingPunct="1"/>
            <a:endParaRPr lang="en-US" sz="1800" dirty="0" smtClean="0"/>
          </a:p>
          <a:p>
            <a:pPr algn="ctr"/>
            <a:r>
              <a:rPr lang="en-US" sz="1800" dirty="0" smtClean="0"/>
              <a:t>Co-Leader </a:t>
            </a:r>
            <a:r>
              <a:rPr lang="en-US" sz="1800" dirty="0"/>
              <a:t>for Information Technology</a:t>
            </a:r>
          </a:p>
          <a:p>
            <a:pPr algn="ctr"/>
            <a:r>
              <a:rPr lang="en-US" sz="1800" dirty="0"/>
              <a:t>George E. Brown Network for Earthquake Engineering Simulation</a:t>
            </a:r>
          </a:p>
          <a:p>
            <a:pPr algn="ctr"/>
            <a:r>
              <a:rPr lang="en-US" sz="1800" dirty="0" smtClean="0"/>
              <a:t>Assistant Professor, Computer </a:t>
            </a:r>
            <a:r>
              <a:rPr lang="en-US" sz="1800" dirty="0"/>
              <a:t>&amp; Information </a:t>
            </a:r>
            <a:r>
              <a:rPr lang="en-US" sz="1800" dirty="0" smtClean="0"/>
              <a:t>Technology</a:t>
            </a:r>
          </a:p>
          <a:p>
            <a:pPr algn="ctr"/>
            <a:r>
              <a:rPr lang="en-US" sz="1800" dirty="0" smtClean="0"/>
              <a:t>Purdue University, West Lafayette, Indiana</a:t>
            </a:r>
          </a:p>
          <a:p>
            <a:pPr algn="ctr"/>
            <a:endParaRPr lang="en-US" sz="1800" dirty="0" smtClean="0"/>
          </a:p>
          <a:p>
            <a:pPr algn="ctr"/>
            <a:r>
              <a:rPr lang="en-US" sz="1800" dirty="0" smtClean="0"/>
              <a:t>August 22, 2012</a:t>
            </a:r>
          </a:p>
          <a:p>
            <a:pPr algn="ctr"/>
            <a:r>
              <a:rPr lang="en-US" sz="1800" dirty="0" smtClean="0"/>
              <a:t>OSG Council Meeting</a:t>
            </a:r>
          </a:p>
          <a:p>
            <a:pPr algn="ctr"/>
            <a:r>
              <a:rPr lang="en-US" sz="1800" dirty="0" smtClean="0"/>
              <a:t>Fermi National Laboratory</a:t>
            </a:r>
          </a:p>
        </p:txBody>
      </p:sp>
      <p:pic>
        <p:nvPicPr>
          <p:cNvPr id="5124" name="Picture 3" descr="Purdue Discovery Park card 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6172200"/>
            <a:ext cx="1371600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4" descr="nehrp_logo_blacktransparent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6096000"/>
            <a:ext cx="8382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5" descr="nsf1.gi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6413" y="5943600"/>
            <a:ext cx="687387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10" descr="https://sp.itap.purdue.edu/vpr/nees/logos/Transparent%20Background%20Logos/NEEScommBWLogoWithShadow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26013" y="5943600"/>
            <a:ext cx="86518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18" descr="https://sp.itap.purdue.edu/vpr/nees/logos/Transparent%20Background%20Logos/NEESVerticalLogoWhit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0" y="57277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8" y="31668"/>
            <a:ext cx="8961912" cy="685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442363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NEES is at the OSG table as a member of the Consortium and Council for mutual </a:t>
            </a:r>
            <a:r>
              <a:rPr lang="en-US" smtClean="0"/>
              <a:t>benefit.</a:t>
            </a:r>
          </a:p>
          <a:p>
            <a:r>
              <a:rPr lang="en-US" smtClean="0"/>
              <a:t>We </a:t>
            </a:r>
            <a:r>
              <a:rPr lang="en-US" dirty="0" smtClean="0"/>
              <a:t>want to collaborate on issues of Data as well as Computation.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603490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been a (proud) member of the OSG Council for the past couple of years as the latest “Purdue representative” but no clear mandate from the organization as a whole.</a:t>
            </a:r>
          </a:p>
          <a:p>
            <a:r>
              <a:rPr lang="en-US" dirty="0" smtClean="0"/>
              <a:t>I am now available to commit on behalf of the </a:t>
            </a:r>
            <a:r>
              <a:rPr lang="en-US" dirty="0" err="1" smtClean="0"/>
              <a:t>NEESComm</a:t>
            </a:r>
            <a:r>
              <a:rPr lang="en-US" dirty="0" smtClean="0"/>
              <a:t> community to the OSG.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21737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375" y="1990574"/>
            <a:ext cx="8229600" cy="4867426"/>
          </a:xfrm>
        </p:spPr>
        <p:txBody>
          <a:bodyPr/>
          <a:lstStyle/>
          <a:p>
            <a:r>
              <a:rPr lang="en-US" dirty="0" smtClean="0"/>
              <a:t>One of main simulation applications </a:t>
            </a:r>
            <a:r>
              <a:rPr lang="en-US" dirty="0" err="1" smtClean="0"/>
              <a:t>OpenSEES</a:t>
            </a:r>
            <a:r>
              <a:rPr lang="en-US" dirty="0" smtClean="0"/>
              <a:t> used for serial or small-scale-parallel jobs most of the time.</a:t>
            </a:r>
          </a:p>
          <a:p>
            <a:r>
              <a:rPr lang="en-US" dirty="0" smtClean="0"/>
              <a:t>NEES strategic objectives to increase support for simulation in the Earthquake Engineering community. </a:t>
            </a:r>
          </a:p>
          <a:p>
            <a:r>
              <a:rPr lang="en-US" dirty="0" err="1" smtClean="0"/>
              <a:t>NEEScomm</a:t>
            </a:r>
            <a:r>
              <a:rPr lang="en-US" dirty="0" smtClean="0"/>
              <a:t> researchers and sites are distributed and the goals match OSG’s principles of distributed computing support.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does NEES want to benefit from and contribute to OSG at this point in time?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40521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9086" cy="12230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NSF Network for Earthquake Engineering Simulation (NEES</a:t>
            </a:r>
            <a:r>
              <a:rPr lang="en-US" dirty="0" smtClean="0"/>
              <a:t>)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350772"/>
            <a:ext cx="8686800" cy="4019064"/>
          </a:xfrm>
        </p:spPr>
        <p:txBody>
          <a:bodyPr>
            <a:noAutofit/>
          </a:bodyPr>
          <a:lstStyle/>
          <a:p>
            <a:r>
              <a:rPr lang="en-US" sz="2400" dirty="0" smtClean="0"/>
              <a:t>Develop </a:t>
            </a:r>
            <a:r>
              <a:rPr lang="en-US" sz="2400" dirty="0" smtClean="0"/>
              <a:t>a national, multi-user, research infrastructure to support research and innovation in earthquake and tsunami loss reduction</a:t>
            </a:r>
          </a:p>
          <a:p>
            <a:pPr lvl="1"/>
            <a:r>
              <a:rPr lang="en-US" sz="2400" dirty="0" smtClean="0"/>
              <a:t>Create an educated workforce in hazard mitigation</a:t>
            </a:r>
          </a:p>
          <a:p>
            <a:pPr lvl="1"/>
            <a:r>
              <a:rPr lang="en-US" sz="2400" dirty="0" smtClean="0"/>
              <a:t>Conduct broader outreach and lifelong learning activities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7962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ntent </a:t>
            </a:r>
            <a:r>
              <a:rPr lang="en-US" dirty="0"/>
              <a:t>for collaboration between </a:t>
            </a:r>
            <a:r>
              <a:rPr lang="en-US" dirty="0" err="1" smtClean="0"/>
              <a:t>NEEScomm</a:t>
            </a:r>
            <a:r>
              <a:rPr lang="en-US" dirty="0" smtClean="0"/>
              <a:t> and Open </a:t>
            </a:r>
            <a:r>
              <a:rPr lang="en-US" dirty="0"/>
              <a:t>Science Grid (OSG</a:t>
            </a:r>
            <a:r>
              <a:rPr lang="en-US" dirty="0" smtClean="0"/>
              <a:t>)</a:t>
            </a:r>
          </a:p>
          <a:p>
            <a:r>
              <a:rPr lang="en-US" dirty="0" smtClean="0"/>
              <a:t>Objectives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 </a:t>
            </a:r>
            <a:r>
              <a:rPr lang="en-US" dirty="0"/>
              <a:t>continued access to OSG resources </a:t>
            </a:r>
            <a:r>
              <a:rPr lang="en-US" dirty="0" smtClean="0"/>
              <a:t>for </a:t>
            </a:r>
            <a:r>
              <a:rPr lang="en-US" dirty="0"/>
              <a:t>NEES users through the </a:t>
            </a:r>
            <a:r>
              <a:rPr lang="en-US" dirty="0" err="1"/>
              <a:t>NEEShub</a:t>
            </a:r>
            <a:r>
              <a:rPr lang="en-US" dirty="0"/>
              <a:t> </a:t>
            </a:r>
            <a:r>
              <a:rPr lang="en-US" dirty="0" err="1" smtClean="0"/>
              <a:t>cyberinfrastructure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eek </a:t>
            </a:r>
            <a:r>
              <a:rPr lang="en-US" dirty="0"/>
              <a:t>to expand the community of earthquake engineering researchers who can use </a:t>
            </a:r>
            <a:r>
              <a:rPr lang="en-US" dirty="0" err="1"/>
              <a:t>OpenSees</a:t>
            </a:r>
            <a:r>
              <a:rPr lang="en-US" dirty="0"/>
              <a:t> and other computational simulation tools through the </a:t>
            </a:r>
            <a:r>
              <a:rPr lang="en-US" dirty="0" err="1" smtClean="0"/>
              <a:t>NEEShub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ontinue </a:t>
            </a:r>
            <a:r>
              <a:rPr lang="en-US" dirty="0"/>
              <a:t>to explore joint projects that provide mutual benefit to the OSG and NEES communities.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Letter of Collaboration between NEES and OSG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5456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Besides the need for computational throughput one of NEES biggest focuses is on managing, curating, providing access to and all activities related to diverse data.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Big Focus on addressing Data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0373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NEES Project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Tremendous amounts and variety of data</a:t>
            </a:r>
          </a:p>
          <a:p>
            <a:pPr lvl="1"/>
            <a:r>
              <a:rPr lang="en-US" dirty="0" smtClean="0"/>
              <a:t>Type of equipment at experimental facility site </a:t>
            </a:r>
          </a:p>
          <a:p>
            <a:pPr lvl="2"/>
            <a:r>
              <a:rPr lang="en-US" dirty="0" smtClean="0"/>
              <a:t>E.g. shake table, wave basin</a:t>
            </a:r>
          </a:p>
          <a:p>
            <a:pPr lvl="1"/>
            <a:r>
              <a:rPr lang="en-US" dirty="0" smtClean="0"/>
              <a:t>Unique to individual experiment </a:t>
            </a:r>
          </a:p>
          <a:p>
            <a:pPr lvl="1"/>
            <a:r>
              <a:rPr lang="en-US" dirty="0" smtClean="0"/>
              <a:t>NEES sites utilize local data standards</a:t>
            </a:r>
          </a:p>
          <a:p>
            <a:r>
              <a:rPr lang="en-US" dirty="0" smtClean="0"/>
              <a:t>Example project</a:t>
            </a:r>
          </a:p>
          <a:p>
            <a:pPr lvl="1"/>
            <a:r>
              <a:rPr lang="en-US" i="1" dirty="0" smtClean="0"/>
              <a:t>Experimental and Analytical Investigation of Non-rectangular Walls under Multidirectional Loads</a:t>
            </a:r>
          </a:p>
          <a:p>
            <a:pPr lvl="2"/>
            <a:r>
              <a:rPr lang="en-US" i="1" dirty="0" smtClean="0"/>
              <a:t>Dr. Catherine French, University of Minnesota</a:t>
            </a:r>
          </a:p>
          <a:p>
            <a:pPr lvl="2"/>
            <a:r>
              <a:rPr lang="en-US" i="1" dirty="0" smtClean="0"/>
              <a:t>NEES project 22 in </a:t>
            </a:r>
            <a:r>
              <a:rPr lang="en-US" i="1" dirty="0" err="1" smtClean="0"/>
              <a:t>NEEShub</a:t>
            </a:r>
            <a:endParaRPr lang="en-US" i="1" dirty="0"/>
          </a:p>
          <a:p>
            <a:r>
              <a:rPr lang="en-US" dirty="0" smtClean="0"/>
              <a:t>Video of experiment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://www.youtube.com/user/neesit#p/a/660C7AFD70E81C12/1/fWNXMWX9X1o</a:t>
            </a:r>
            <a:endParaRPr lang="en-US" dirty="0" smtClean="0"/>
          </a:p>
          <a:p>
            <a:pPr lvl="1"/>
            <a:r>
              <a:rPr lang="en-US" i="1" dirty="0" smtClean="0"/>
              <a:t>Displacement increases over the course of the video</a:t>
            </a:r>
          </a:p>
          <a:p>
            <a:pPr lvl="1"/>
            <a:r>
              <a:rPr lang="en-US" dirty="0" smtClean="0"/>
              <a:t>Video data is stored as a sequence of JPEG files in NEES repository</a:t>
            </a:r>
            <a:endParaRPr lang="en-US" dirty="0"/>
          </a:p>
          <a:p>
            <a:pPr lvl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0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 in a typical project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1753" y="1178791"/>
            <a:ext cx="6553200" cy="534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87036" y="1475509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Generated using</a:t>
            </a:r>
          </a:p>
          <a:p>
            <a:r>
              <a:rPr lang="en-US" dirty="0" smtClean="0"/>
              <a:t>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55029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Need to support a variety of metadata and data formats that have been developed at the NEES sites over the years</a:t>
            </a:r>
          </a:p>
          <a:p>
            <a:r>
              <a:rPr lang="en-US" sz="2000" dirty="0" smtClean="0"/>
              <a:t>Need to support bulk upload and download of thousands of files per project</a:t>
            </a:r>
          </a:p>
          <a:p>
            <a:r>
              <a:rPr lang="en-US" sz="2000" dirty="0" smtClean="0"/>
              <a:t>Decrease the time needed to upload and download files from the central NEES repository</a:t>
            </a:r>
          </a:p>
          <a:p>
            <a:r>
              <a:rPr lang="en-US" sz="2000" dirty="0" smtClean="0"/>
              <a:t>Ensure long term data viability and accessibility</a:t>
            </a:r>
          </a:p>
          <a:p>
            <a:r>
              <a:rPr lang="en-US" sz="2000" dirty="0" smtClean="0"/>
              <a:t>Complexity of file types</a:t>
            </a:r>
          </a:p>
          <a:p>
            <a:pPr lvl="1"/>
            <a:r>
              <a:rPr lang="en-US" sz="1600" dirty="0" smtClean="0"/>
              <a:t>Diversity of the community makes it </a:t>
            </a:r>
            <a:r>
              <a:rPr lang="en-US" sz="1600" dirty="0"/>
              <a:t>d</a:t>
            </a:r>
            <a:r>
              <a:rPr lang="en-US" sz="1600" dirty="0" smtClean="0"/>
              <a:t>ifficult to proscribe a limited set of file types </a:t>
            </a:r>
          </a:p>
          <a:p>
            <a:r>
              <a:rPr lang="en-US" sz="2000" dirty="0" smtClean="0"/>
              <a:t>Usability of the NEES cyberinfrastructure</a:t>
            </a:r>
          </a:p>
          <a:p>
            <a:r>
              <a:rPr lang="en-US" sz="2000" dirty="0" smtClean="0"/>
              <a:t>Inherited legacy data and data formats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NEES Data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84131"/>
      </p:ext>
    </p:extLst>
  </p:cSld>
  <p:clrMapOvr>
    <a:masterClrMapping/>
  </p:clrMapOvr>
  <p:transition xmlns:p14="http://schemas.microsoft.com/office/powerpoint/2010/main"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overnance Board presentatio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Governance Board presentation</Template>
  <TotalTime>12468</TotalTime>
  <Words>558</Words>
  <Application>Microsoft Macintosh PowerPoint</Application>
  <PresentationFormat>On-screen Show (4:3)</PresentationFormat>
  <Paragraphs>63</Paragraphs>
  <Slides>11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  <vt:variant>
        <vt:lpstr>Custom Shows</vt:lpstr>
      </vt:variant>
      <vt:variant>
        <vt:i4>2</vt:i4>
      </vt:variant>
    </vt:vector>
  </HeadingPairs>
  <TitlesOfParts>
    <vt:vector size="14" baseType="lpstr">
      <vt:lpstr>Governance Board presentation</vt:lpstr>
      <vt:lpstr>NEES on the OSG Council What, why, what next. </vt:lpstr>
      <vt:lpstr>Background</vt:lpstr>
      <vt:lpstr>Why does NEES want to benefit from and contribute to OSG at this point in time?</vt:lpstr>
      <vt:lpstr>NSF Network for Earthquake Engineering Simulation (NEES) Objectives</vt:lpstr>
      <vt:lpstr>Letter of Collaboration between NEES and OSG</vt:lpstr>
      <vt:lpstr>Big Focus on addressing Data Issues</vt:lpstr>
      <vt:lpstr>NEES Project Data</vt:lpstr>
      <vt:lpstr>File types in a typical project</vt:lpstr>
      <vt:lpstr>Specific NEES Data Challenges</vt:lpstr>
      <vt:lpstr>PowerPoint Presentation</vt:lpstr>
      <vt:lpstr>What Next? </vt:lpstr>
      <vt:lpstr>Strategic Plan</vt:lpstr>
      <vt:lpstr>Annual Work Plan</vt:lpstr>
    </vt:vector>
  </TitlesOfParts>
  <Company>Engineering Computer Network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Office Operations</dc:title>
  <dc:creator>mkramer</dc:creator>
  <cp:lastModifiedBy>Ruth Pordes</cp:lastModifiedBy>
  <cp:revision>219</cp:revision>
  <dcterms:created xsi:type="dcterms:W3CDTF">2010-03-18T12:33:30Z</dcterms:created>
  <dcterms:modified xsi:type="dcterms:W3CDTF">2012-08-22T17:16:20Z</dcterms:modified>
</cp:coreProperties>
</file>