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1"/>
  </p:notesMasterIdLst>
  <p:sldIdLst>
    <p:sldId id="256" r:id="rId2"/>
    <p:sldId id="335" r:id="rId3"/>
    <p:sldId id="325" r:id="rId4"/>
    <p:sldId id="343" r:id="rId5"/>
    <p:sldId id="301" r:id="rId6"/>
    <p:sldId id="333" r:id="rId7"/>
    <p:sldId id="334" r:id="rId8"/>
    <p:sldId id="328" r:id="rId9"/>
    <p:sldId id="336" r:id="rId10"/>
    <p:sldId id="338" r:id="rId11"/>
    <p:sldId id="337" r:id="rId12"/>
    <p:sldId id="339" r:id="rId13"/>
    <p:sldId id="344" r:id="rId14"/>
    <p:sldId id="341" r:id="rId15"/>
    <p:sldId id="340" r:id="rId16"/>
    <p:sldId id="342" r:id="rId17"/>
    <p:sldId id="285" r:id="rId18"/>
    <p:sldId id="261" r:id="rId19"/>
    <p:sldId id="26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11" autoAdjust="0"/>
    <p:restoredTop sz="94660"/>
  </p:normalViewPr>
  <p:slideViewPr>
    <p:cSldViewPr>
      <p:cViewPr varScale="1">
        <p:scale>
          <a:sx n="69" d="100"/>
          <a:sy n="69" d="100"/>
        </p:scale>
        <p:origin x="58" y="1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AD37C-ADC0-461F-B1F7-81EC5592E7B8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C3DA2-6809-4768-AC93-CD3D92E8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9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3DA2-6809-4768-AC93-CD3D92E855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07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3DA2-6809-4768-AC93-CD3D92E855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98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3DA2-6809-4768-AC93-CD3D92E855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11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3DA2-6809-4768-AC93-CD3D92E855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1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C3DA2-6809-4768-AC93-CD3D92E855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1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8/16/2017</a:t>
            </a: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6334125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8/16/2017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8/16/2017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8/16/2017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8/16/2017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8/16/2017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8/16/2017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r>
              <a:rPr lang="en-US" smtClean="0"/>
              <a:t>8/16/2017</a:t>
            </a:r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Shawn McKee - OSG Networking</a:t>
            </a:r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grid-monitoring.cern.ch/perfsonar_coverage.txt" TargetMode="External"/><Relationship Id="rId13" Type="http://schemas.openxmlformats.org/officeDocument/2006/relationships/hyperlink" Target="https://meshconfig.grid.iu.edu/" TargetMode="External"/><Relationship Id="rId3" Type="http://schemas.openxmlformats.org/officeDocument/2006/relationships/hyperlink" Target="https://docs.google.com/document/d/1l144BSo-88M0cLMMjKcKMIE-Q5s21X-w3lYl-0Pn_08/edit" TargetMode="External"/><Relationship Id="rId7" Type="http://schemas.openxmlformats.org/officeDocument/2006/relationships/hyperlink" Target="https://docs.google.com/document/d/1FzmXZinO4Pb8NAfd5SWUzaAFYOL23dt66hQsDmaP-WI/edit" TargetMode="External"/><Relationship Id="rId12" Type="http://schemas.openxmlformats.org/officeDocument/2006/relationships/hyperlink" Target="http://tiny.cc/pSLin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sciencegrid.org/bin/view/Documentation/NetworkingInOSG" TargetMode="External"/><Relationship Id="rId11" Type="http://schemas.openxmlformats.org/officeDocument/2006/relationships/hyperlink" Target="http://tiny.cc/pSDash" TargetMode="External"/><Relationship Id="rId5" Type="http://schemas.openxmlformats.org/officeDocument/2006/relationships/hyperlink" Target="https://docs.google.com/document/d/1mJ1kf43nZf6gvKoNtiTOc0g0MYDv_wSfSm7YdiMs3Lo/edit" TargetMode="External"/><Relationship Id="rId15" Type="http://schemas.openxmlformats.org/officeDocument/2006/relationships/hyperlink" Target="http://www.perfsonar.net/" TargetMode="External"/><Relationship Id="rId10" Type="http://schemas.openxmlformats.org/officeDocument/2006/relationships/hyperlink" Target="http://tiny.cc/PktLossNoUnknown" TargetMode="External"/><Relationship Id="rId4" Type="http://schemas.openxmlformats.org/officeDocument/2006/relationships/hyperlink" Target="https://twiki.grid.iu.edu/bin/view/Operations/PSServiceLevelAgreement" TargetMode="External"/><Relationship Id="rId9" Type="http://schemas.openxmlformats.org/officeDocument/2006/relationships/hyperlink" Target="https://twiki.opensciencegrid.org/bin/view/Documentation/DeployperfSONAR" TargetMode="External"/><Relationship Id="rId14" Type="http://schemas.openxmlformats.org/officeDocument/2006/relationships/hyperlink" Target="https://meshconfig-itb.grid.iu.ed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eshconfig.grid.iu.ed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rfsonar.net/release-notes/version-4-0-1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ki.opensciencegrid.org/bin/view/Documentation/NetworkingInOS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setf.grid.iu.edu/etf/check_mk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Area Coordinators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Network Monitoring Update: </a:t>
            </a:r>
            <a:r>
              <a:rPr lang="en-US" b="1" dirty="0"/>
              <a:t> </a:t>
            </a:r>
            <a:r>
              <a:rPr lang="en-US" b="1" dirty="0" smtClean="0"/>
              <a:t>August 16, 2017</a:t>
            </a:r>
          </a:p>
          <a:p>
            <a:r>
              <a:rPr lang="en-US" dirty="0" smtClean="0"/>
              <a:t>Shawn McKee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8/16/2017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Shawn McKee - OSG Networking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709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Planned Pipeline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data pipeline will be modified to have use the GOC </a:t>
            </a:r>
            <a:r>
              <a:rPr lang="en-US" dirty="0" err="1" smtClean="0"/>
              <a:t>RabbitMQ</a:t>
            </a:r>
            <a:r>
              <a:rPr lang="en-US" dirty="0" smtClean="0"/>
              <a:t> message bus.</a:t>
            </a:r>
          </a:p>
          <a:p>
            <a:pPr lvl="1"/>
            <a:r>
              <a:rPr lang="en-US" dirty="0" smtClean="0"/>
              <a:t>Raw JSON data will go to tape at FNAL for long term storage</a:t>
            </a:r>
          </a:p>
          <a:p>
            <a:pPr lvl="1"/>
            <a:r>
              <a:rPr lang="en-US" dirty="0" smtClean="0"/>
              <a:t>Network metrics will be sent to </a:t>
            </a:r>
            <a:r>
              <a:rPr lang="en-US" dirty="0" err="1" smtClean="0"/>
              <a:t>ElasticSearch</a:t>
            </a:r>
            <a:r>
              <a:rPr lang="en-US" dirty="0" smtClean="0"/>
              <a:t> at Nebraska for use in non-interactive exploration and display of data, e.g., 1 year graphs of quantities of interested updated daily</a:t>
            </a:r>
          </a:p>
          <a:p>
            <a:pPr lvl="1"/>
            <a:r>
              <a:rPr lang="en-US" dirty="0" smtClean="0"/>
              <a:t>Network metrics currently be read from CERN’s bus and sent to UC will be reconfigured to use the OSG message bus as a source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Data cleaning and transformation is currently done by </a:t>
            </a:r>
            <a:r>
              <a:rPr lang="en-US" dirty="0" err="1" smtClean="0">
                <a:solidFill>
                  <a:srgbClr val="C00000"/>
                </a:solidFill>
              </a:rPr>
              <a:t>Ilija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using a VM at CERN.  This will be migrated to the US and will use the GOC bus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The 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STOMP</a:t>
            </a:r>
            <a:r>
              <a:rPr lang="en-US" dirty="0" smtClean="0">
                <a:solidFill>
                  <a:srgbClr val="C00000"/>
                </a:solidFill>
              </a:rPr>
              <a:t> protocol will be enabled on the GOC bus</a:t>
            </a:r>
          </a:p>
          <a:p>
            <a:pPr lvl="1"/>
            <a:r>
              <a:rPr lang="en-US" dirty="0" smtClean="0"/>
              <a:t>We will continue to send data to CERN for their use</a:t>
            </a:r>
          </a:p>
          <a:p>
            <a:pPr lvl="1"/>
            <a:r>
              <a:rPr lang="en-US" dirty="0" smtClean="0"/>
              <a:t>We will reconfigure </a:t>
            </a:r>
            <a:r>
              <a:rPr lang="en-US" dirty="0" err="1" smtClean="0"/>
              <a:t>ESmond</a:t>
            </a:r>
            <a:r>
              <a:rPr lang="en-US" dirty="0" smtClean="0"/>
              <a:t> on OSG to only host a few weeks of data to support our </a:t>
            </a:r>
            <a:r>
              <a:rPr lang="en-US" dirty="0" err="1" smtClean="0"/>
              <a:t>MaDDash</a:t>
            </a:r>
            <a:r>
              <a:rPr lang="en-US" dirty="0" smtClean="0"/>
              <a:t> instance (to quickly view net status)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FD9F-F23A-4DD9-9A19-50C61E32F300}" type="datetime1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OSG Net Planning Discussion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125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Planned Net Metrics 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7271-1C36-4878-ABC0-3FAA92120966}" type="datetime1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OSG Net Planning Discussion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11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3739895" y="3661568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perfSONAR RSV</a:t>
            </a:r>
          </a:p>
          <a:p>
            <a:pPr algn="ctr"/>
            <a:r>
              <a:rPr lang="en-US" sz="1200" dirty="0" smtClean="0"/>
              <a:t>(gathers net metrics)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1447800" y="4433888"/>
            <a:ext cx="2133600" cy="8382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ESmond</a:t>
            </a:r>
            <a:r>
              <a:rPr lang="en-US" dirty="0" smtClean="0"/>
              <a:t> Measurement Archive (1 month)</a:t>
            </a:r>
            <a:endParaRPr lang="en-US" dirty="0"/>
          </a:p>
        </p:txBody>
      </p:sp>
      <p:sp>
        <p:nvSpPr>
          <p:cNvPr id="11" name="Cloud 10"/>
          <p:cNvSpPr/>
          <p:nvPr/>
        </p:nvSpPr>
        <p:spPr>
          <a:xfrm>
            <a:off x="2752907" y="1350616"/>
            <a:ext cx="4143491" cy="1503708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perfSONAR</a:t>
            </a:r>
          </a:p>
          <a:p>
            <a:pPr algn="ctr"/>
            <a:r>
              <a:rPr lang="en-US" dirty="0" smtClean="0"/>
              <a:t>Toolkits</a:t>
            </a:r>
            <a:endParaRPr lang="en-US" dirty="0"/>
          </a:p>
        </p:txBody>
      </p:sp>
      <p:sp>
        <p:nvSpPr>
          <p:cNvPr id="12" name="Snip Diagonal Corner Rectangle 11"/>
          <p:cNvSpPr/>
          <p:nvPr/>
        </p:nvSpPr>
        <p:spPr>
          <a:xfrm>
            <a:off x="3657600" y="4510088"/>
            <a:ext cx="2374392" cy="685800"/>
          </a:xfrm>
          <a:prstGeom prst="snip2Diag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CERN Message Bus</a:t>
            </a:r>
          </a:p>
          <a:p>
            <a:pPr algn="ctr"/>
            <a:r>
              <a:rPr lang="en-US" sz="1600" dirty="0" smtClean="0"/>
              <a:t>(stomp protocol)</a:t>
            </a:r>
            <a:endParaRPr lang="en-US" sz="1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7861" y="4540509"/>
            <a:ext cx="2374392" cy="659054"/>
          </a:xfrm>
          <a:prstGeom prst="snip2Diag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82296" indent="0" algn="ctr">
              <a:buNone/>
            </a:pPr>
            <a:r>
              <a:rPr lang="en-US" sz="1400" dirty="0" smtClean="0"/>
              <a:t>GOC Message Bus</a:t>
            </a:r>
          </a:p>
          <a:p>
            <a:pPr marL="82296" indent="0" algn="ctr">
              <a:buNone/>
            </a:pPr>
            <a:r>
              <a:rPr lang="en-US" sz="1400" dirty="0" smtClean="0"/>
              <a:t>(</a:t>
            </a:r>
            <a:r>
              <a:rPr lang="en-US" sz="1400" dirty="0" err="1" smtClean="0"/>
              <a:t>RabbitMQ</a:t>
            </a:r>
            <a:r>
              <a:rPr lang="en-US" sz="1400" dirty="0" smtClean="0"/>
              <a:t> protocol)</a:t>
            </a:r>
            <a:endParaRPr lang="en-US" sz="1400" dirty="0"/>
          </a:p>
        </p:txBody>
      </p:sp>
      <p:sp>
        <p:nvSpPr>
          <p:cNvPr id="15" name="Down Arrow 14"/>
          <p:cNvSpPr/>
          <p:nvPr/>
        </p:nvSpPr>
        <p:spPr>
          <a:xfrm>
            <a:off x="4718469" y="2899568"/>
            <a:ext cx="252653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148253" y="4114800"/>
            <a:ext cx="509347" cy="24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44796" y="4176712"/>
            <a:ext cx="0" cy="24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031992" y="4114800"/>
            <a:ext cx="773861" cy="31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24653" y="5243512"/>
            <a:ext cx="0" cy="24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339253" y="5243512"/>
            <a:ext cx="0" cy="24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462453" y="5334000"/>
            <a:ext cx="0" cy="24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47800" y="5638800"/>
            <a:ext cx="21336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MaDDash</a:t>
            </a:r>
            <a:endParaRPr lang="en-US" sz="1600" dirty="0" smtClean="0"/>
          </a:p>
          <a:p>
            <a:pPr algn="ctr"/>
            <a:r>
              <a:rPr lang="en-US" sz="1600" dirty="0" smtClean="0"/>
              <a:t>(+data access)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5586653" y="5639836"/>
            <a:ext cx="1143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UC </a:t>
            </a:r>
            <a:r>
              <a:rPr lang="en-US" sz="1600" dirty="0"/>
              <a:t> </a:t>
            </a:r>
            <a:r>
              <a:rPr lang="en-US" sz="1600" dirty="0" smtClean="0"/>
              <a:t>ES</a:t>
            </a:r>
          </a:p>
          <a:p>
            <a:pPr algn="ctr"/>
            <a:r>
              <a:rPr lang="en-US" sz="1600" dirty="0" smtClean="0"/>
              <a:t>(analytics)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6813473" y="5638800"/>
            <a:ext cx="1022604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NL </a:t>
            </a:r>
            <a:r>
              <a:rPr lang="en-US" sz="1400" dirty="0" smtClean="0"/>
              <a:t>ES</a:t>
            </a:r>
          </a:p>
          <a:p>
            <a:pPr algn="ctr"/>
            <a:r>
              <a:rPr lang="en-US" sz="1400" dirty="0" smtClean="0"/>
              <a:t>(diagram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7919897" y="5638800"/>
            <a:ext cx="1022604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FNAL</a:t>
            </a:r>
          </a:p>
          <a:p>
            <a:pPr algn="ctr"/>
            <a:r>
              <a:rPr lang="en-US" sz="1600" dirty="0" smtClean="0"/>
              <a:t>(tape)</a:t>
            </a:r>
            <a:endParaRPr lang="en-US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272453" y="5257800"/>
            <a:ext cx="152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177453" y="5257800"/>
            <a:ext cx="152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253152" y="5647998"/>
            <a:ext cx="1143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CERN clients</a:t>
            </a:r>
          </a:p>
        </p:txBody>
      </p:sp>
      <p:sp>
        <p:nvSpPr>
          <p:cNvPr id="32" name="Round Same Side Corner Rectangle 31"/>
          <p:cNvSpPr/>
          <p:nvPr/>
        </p:nvSpPr>
        <p:spPr>
          <a:xfrm>
            <a:off x="8197430" y="4650038"/>
            <a:ext cx="826339" cy="3810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Cleaning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8847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While it may some more complex, the pipeline changes result in simplifications in use and operations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All critical data stays within OSG controlled resources allowing easier debugging and management</a:t>
            </a:r>
          </a:p>
          <a:p>
            <a:pPr lvl="1"/>
            <a:r>
              <a:rPr lang="en-US" dirty="0" smtClean="0"/>
              <a:t>One primary bus setup at GOC that we need to worry about</a:t>
            </a:r>
          </a:p>
          <a:p>
            <a:pPr lvl="1"/>
            <a:r>
              <a:rPr lang="en-US" dirty="0" smtClean="0"/>
              <a:t>Data endpoints have very specific tasks allowing simpler configuration and better resource use</a:t>
            </a:r>
          </a:p>
          <a:p>
            <a:pPr lvl="1"/>
            <a:r>
              <a:rPr lang="en-US" dirty="0" smtClean="0"/>
              <a:t>The Esmond instance can be very much scaled down.  </a:t>
            </a:r>
            <a:r>
              <a:rPr lang="en-US" b="1" dirty="0" smtClean="0">
                <a:solidFill>
                  <a:srgbClr val="FF0000"/>
                </a:solidFill>
              </a:rPr>
              <a:t>No need to address data lifecycle management via Esmond!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70C0"/>
                </a:solidFill>
                <a:effectLst/>
              </a:rPr>
              <a:t>Enables a future improvement:  perfSONAR 4.1 should support central configuration to send data from our toolkit instances directly to a </a:t>
            </a:r>
            <a:r>
              <a:rPr lang="en-US" dirty="0" err="1" smtClean="0">
                <a:solidFill>
                  <a:srgbClr val="0070C0"/>
                </a:solidFill>
                <a:effectLst/>
              </a:rPr>
              <a:t>RabbitMQ</a:t>
            </a:r>
            <a:r>
              <a:rPr lang="en-US" dirty="0" smtClean="0">
                <a:solidFill>
                  <a:srgbClr val="0070C0"/>
                </a:solidFill>
                <a:effectLst/>
              </a:rPr>
              <a:t> bus like the one at GOC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5/11/2016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OSG Networking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Retreat Changes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Lincoln Bryant / UC tried to reconfigure </a:t>
            </a:r>
            <a:r>
              <a:rPr lang="en-US" dirty="0" err="1" smtClean="0"/>
              <a:t>HTCondor</a:t>
            </a:r>
            <a:r>
              <a:rPr lang="en-US" dirty="0" smtClean="0"/>
              <a:t> per instructions to cause it to emit the network data to a log file.  </a:t>
            </a:r>
          </a:p>
          <a:p>
            <a:pPr lvl="1"/>
            <a:r>
              <a:rPr lang="en-US" dirty="0" smtClean="0"/>
              <a:t>Didn’t work: “I tried turning on the recommended knobs but never saw any network logging.”</a:t>
            </a:r>
          </a:p>
          <a:p>
            <a:r>
              <a:rPr lang="en-US" dirty="0" smtClean="0"/>
              <a:t>Data pipeline reconfiguration has not happened yet…</a:t>
            </a:r>
            <a:r>
              <a:rPr lang="en-US" dirty="0" err="1" smtClean="0"/>
              <a:t>Ilija</a:t>
            </a:r>
            <a:r>
              <a:rPr lang="en-US" dirty="0" smtClean="0"/>
              <a:t>, Shawn and others too busy with various meetings since the retreat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Esmond use in OSG still working OK.  Next steps will be to setup 8 week limit on the data retained.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4335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‘https’ issue found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Since the release of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perfSONAR</a:t>
            </a:r>
            <a:r>
              <a:rPr lang="en-US" dirty="0" smtClean="0"/>
              <a:t> 4.0 we have seen issues in measurement coverage (enabled by our new dashboards)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We have identified an issue:  perfSONAR 4.0 now requires port 443 (https) be open between instances.  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We previously told sites to open either 80 or 443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 test from site ‘A’ to site ‘B’ initiated by site ‘B’ requires that site ‘A’ upload its results to site ‘B’ via https (</a:t>
            </a:r>
            <a:r>
              <a:rPr lang="en-US" dirty="0" err="1" smtClean="0">
                <a:solidFill>
                  <a:srgbClr val="0070C0"/>
                </a:solidFill>
              </a:rPr>
              <a:t>pscheduler</a:t>
            </a:r>
            <a:r>
              <a:rPr lang="en-US" dirty="0" smtClean="0">
                <a:solidFill>
                  <a:srgbClr val="0070C0"/>
                </a:solidFill>
              </a:rPr>
              <a:t>) and some sites block 443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We will discuss this at the next perfSONAR developers meeting tomorrow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1947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New Dashboards?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(Marian </a:t>
            </a:r>
            <a:r>
              <a:rPr lang="en-US" dirty="0" err="1" smtClean="0"/>
              <a:t>Babik</a:t>
            </a:r>
            <a:r>
              <a:rPr lang="en-US" dirty="0" smtClean="0"/>
              <a:t> and I) are almost ready to publish some new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Kibana</a:t>
            </a:r>
            <a:r>
              <a:rPr lang="en-US" dirty="0" smtClean="0"/>
              <a:t> dashboards which provide useful task-specific information for various use-cases: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Site problems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Link problems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perfSONAR infrastructure problems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R&amp;E network visibility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Question to OSG:  are we ready to do this?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Concern is that the UC analytics platform really needs to be “production” level once we point users at these new dashboards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Discussion? Additional concerns?  Suggestions?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2498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Involving an Undergraduate in OSG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I am putting together an UROP proposal (Undergraduate Research Opportunity Program) to have an suitable undergraduate work with me on OSG network related tasks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Would be for Fall 2017 (no cost to OSG) 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If they work out I can offer to hire them hourly continuing forward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Proposal is due August 21st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3199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43000"/>
            <a:ext cx="7924800" cy="5105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800" dirty="0" smtClean="0">
                <a:solidFill>
                  <a:srgbClr val="00B050"/>
                </a:solidFill>
              </a:rPr>
              <a:t>Issue with https needs resolving: what should we tell our sites?</a:t>
            </a:r>
            <a:endParaRPr lang="en-US" sz="30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800" dirty="0" smtClean="0">
                <a:solidFill>
                  <a:srgbClr val="0070C0"/>
                </a:solidFill>
              </a:rPr>
              <a:t>Need to implement data pipeline changes but will require help from outside OSG networking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400" dirty="0" smtClean="0">
                <a:solidFill>
                  <a:srgbClr val="FF0000"/>
                </a:solidFill>
              </a:rPr>
              <a:t>Main issues are location of  VM for data cleaning/augmentation and setup of GOC message bus to support “transparent” change for VM to receive data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800" dirty="0" smtClean="0">
                <a:solidFill>
                  <a:srgbClr val="C00000"/>
                </a:solidFill>
              </a:rPr>
              <a:t>Still on the list: recruit additional non-WLCG sites using our developing capabilities as a “carrot” (new dashboards and docs will help)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3640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14400"/>
            <a:ext cx="7498080" cy="21637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Questions or Comments?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20" y="2667000"/>
            <a:ext cx="7498080" cy="3352800"/>
          </a:xfrm>
        </p:spPr>
        <p:txBody>
          <a:bodyPr/>
          <a:lstStyle/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endParaRPr lang="en-US" dirty="0"/>
          </a:p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907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/>
          <a:lstStyle/>
          <a:p>
            <a:r>
              <a:rPr lang="en-US" dirty="0" smtClean="0"/>
              <a:t>URLs for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8001000" cy="54864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OSG Network </a:t>
            </a:r>
            <a:r>
              <a:rPr lang="en-US" dirty="0" err="1" smtClean="0"/>
              <a:t>Datastore</a:t>
            </a:r>
            <a:r>
              <a:rPr lang="en-US" dirty="0" smtClean="0"/>
              <a:t> Documents</a:t>
            </a:r>
          </a:p>
          <a:p>
            <a:pPr lvl="1"/>
            <a:r>
              <a:rPr lang="en-US" dirty="0" smtClean="0"/>
              <a:t>Operations </a:t>
            </a:r>
            <a:r>
              <a:rPr lang="en-US" dirty="0">
                <a:hlinkClick r:id="rId3"/>
              </a:rPr>
              <a:t>https://docs.google.com/document/d/1l144BSo-88M0cLMMjKcKMIE-Q5s21X-w3lYl-0Pn_08/edit</a:t>
            </a:r>
            <a:r>
              <a:rPr lang="en-US" dirty="0" smtClean="0">
                <a:hlinkClick r:id="rId3"/>
              </a:rPr>
              <a:t>#</a:t>
            </a:r>
            <a:endParaRPr lang="en-US" dirty="0" smtClean="0"/>
          </a:p>
          <a:p>
            <a:pPr lvl="1"/>
            <a:r>
              <a:rPr lang="en-US" dirty="0" smtClean="0"/>
              <a:t>SLA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twiki.grid.iu.edu/bin/view/Operations/PSServiceLevelAgreement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Data lifecycle </a:t>
            </a:r>
            <a:r>
              <a:rPr lang="en-US" dirty="0">
                <a:hlinkClick r:id="rId5"/>
              </a:rPr>
              <a:t>https://docs.google.com/document/d/1mJ1kf43nZf6gvKoNtiTOc0g0MYDv_wSfSm7YdiMs3Lo/edit</a:t>
            </a:r>
            <a:r>
              <a:rPr lang="en-US" dirty="0" smtClean="0">
                <a:hlinkClick r:id="rId5"/>
              </a:rPr>
              <a:t>#</a:t>
            </a:r>
            <a:r>
              <a:rPr lang="en-US" dirty="0" smtClean="0"/>
              <a:t> </a:t>
            </a:r>
          </a:p>
          <a:p>
            <a:r>
              <a:rPr lang="en-US" dirty="0" smtClean="0"/>
              <a:t>Current OSG network </a:t>
            </a:r>
            <a:r>
              <a:rPr lang="en-US" dirty="0"/>
              <a:t>d</a:t>
            </a:r>
            <a:r>
              <a:rPr lang="en-US" dirty="0" smtClean="0"/>
              <a:t>ocumentation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www.opensciencegrid.org/bin/view/Documentation/NetworkingInOSG</a:t>
            </a:r>
            <a:r>
              <a:rPr lang="en-US" dirty="0" smtClean="0"/>
              <a:t> </a:t>
            </a:r>
          </a:p>
          <a:p>
            <a:r>
              <a:rPr lang="en-US" dirty="0" smtClean="0"/>
              <a:t>OSG networking year-5 goals </a:t>
            </a:r>
            <a:r>
              <a:rPr lang="en-US" dirty="0"/>
              <a:t>and milestones: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docs.google.com/document/d/1FzmXZinO4Pb8NAfd5SWUzaAFYOL23dt66hQsDmaP-WI/edit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perfSONAR</a:t>
            </a:r>
            <a:r>
              <a:rPr lang="en-US" dirty="0"/>
              <a:t> </a:t>
            </a:r>
            <a:r>
              <a:rPr lang="en-US" dirty="0" smtClean="0"/>
              <a:t>adoption tracking:  </a:t>
            </a: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grid-monitoring.cern.ch/perfsonar_coverage.txt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Deployment documentation for both OSG and WLCG hosted in OSG (migrated from CERN)</a:t>
            </a:r>
          </a:p>
          <a:p>
            <a:pPr marL="402336" lvl="1" indent="0">
              <a:buNone/>
            </a:pPr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twiki.opensciencegrid.org/bin/view/Documentation/DeployperfSONAR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ATLAS Analytics:  </a:t>
            </a:r>
            <a:endParaRPr lang="en-US" dirty="0" smtClean="0"/>
          </a:p>
          <a:p>
            <a:pPr lvl="1"/>
            <a:r>
              <a:rPr lang="en-US" dirty="0"/>
              <a:t>Packet-loss: </a:t>
            </a: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tiny.cc/PktLossNoUnknown</a:t>
            </a:r>
            <a:r>
              <a:rPr lang="en-US" dirty="0" smtClean="0"/>
              <a:t>  (6 month view)</a:t>
            </a:r>
          </a:p>
          <a:p>
            <a:pPr lvl="1"/>
            <a:r>
              <a:rPr lang="en-US" dirty="0" smtClean="0"/>
              <a:t>perfSONAR</a:t>
            </a:r>
            <a:r>
              <a:rPr lang="en-US" dirty="0"/>
              <a:t> dashboard: </a:t>
            </a:r>
            <a:r>
              <a:rPr lang="en-US" dirty="0">
                <a:hlinkClick r:id="rId11"/>
              </a:rPr>
              <a:t>http://</a:t>
            </a:r>
            <a:r>
              <a:rPr lang="en-US" dirty="0" smtClean="0">
                <a:hlinkClick r:id="rId11"/>
              </a:rPr>
              <a:t>tiny.cc/pSDash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perfSONAR</a:t>
            </a:r>
            <a:r>
              <a:rPr lang="en-US" dirty="0" smtClean="0"/>
              <a:t> </a:t>
            </a:r>
            <a:r>
              <a:rPr lang="en-US" dirty="0"/>
              <a:t>link details:  </a:t>
            </a:r>
            <a:r>
              <a:rPr lang="en-US" dirty="0">
                <a:hlinkClick r:id="rId12"/>
              </a:rPr>
              <a:t>http://</a:t>
            </a:r>
            <a:r>
              <a:rPr lang="en-US" dirty="0" smtClean="0">
                <a:hlinkClick r:id="rId12"/>
              </a:rPr>
              <a:t>tiny.cc/pSLink</a:t>
            </a:r>
            <a:r>
              <a:rPr lang="en-US" dirty="0" smtClean="0"/>
              <a:t> </a:t>
            </a:r>
          </a:p>
          <a:p>
            <a:r>
              <a:rPr lang="en-US" dirty="0" smtClean="0"/>
              <a:t>Mesh-</a:t>
            </a:r>
            <a:r>
              <a:rPr lang="en-US" dirty="0" err="1" smtClean="0"/>
              <a:t>config</a:t>
            </a:r>
            <a:r>
              <a:rPr lang="en-US" dirty="0" smtClean="0"/>
              <a:t> in OSG </a:t>
            </a:r>
            <a:r>
              <a:rPr lang="en-US" dirty="0" smtClean="0">
                <a:hlinkClick r:id="rId13"/>
              </a:rPr>
              <a:t>https://meshconfig.grid.iu.edu/</a:t>
            </a:r>
            <a:r>
              <a:rPr lang="en-US" dirty="0" smtClean="0"/>
              <a:t> </a:t>
            </a:r>
          </a:p>
          <a:p>
            <a:r>
              <a:rPr lang="en-US" sz="2700" dirty="0" smtClean="0"/>
              <a:t>Pre-Production </a:t>
            </a:r>
            <a:r>
              <a:rPr lang="en-US" sz="2700" dirty="0" err="1" smtClean="0"/>
              <a:t>Meshconfig</a:t>
            </a:r>
            <a:r>
              <a:rPr lang="en-US" sz="2700" dirty="0" smtClean="0"/>
              <a:t> </a:t>
            </a:r>
            <a:r>
              <a:rPr lang="en-US" sz="2700" dirty="0" smtClean="0">
                <a:hlinkClick r:id="rId14"/>
              </a:rPr>
              <a:t>https://meshconfig-itb.grid.iu.edu/</a:t>
            </a:r>
            <a:r>
              <a:rPr lang="en-US" sz="2700" dirty="0" smtClean="0"/>
              <a:t> </a:t>
            </a:r>
            <a:endParaRPr lang="en-US" sz="2700" dirty="0"/>
          </a:p>
          <a:p>
            <a:r>
              <a:rPr lang="en-US" dirty="0" smtClean="0"/>
              <a:t>perfSONAR </a:t>
            </a:r>
            <a:r>
              <a:rPr lang="en-US" dirty="0"/>
              <a:t>homepage:  </a:t>
            </a:r>
            <a:r>
              <a:rPr lang="en-US" dirty="0">
                <a:hlinkClick r:id="rId15"/>
              </a:rPr>
              <a:t>http://www.perfsonar.net</a:t>
            </a:r>
            <a:r>
              <a:rPr lang="en-US" dirty="0" smtClean="0">
                <a:hlinkClick r:id="rId1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631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Issues 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Rebalancing of VM resources successful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Small tweaks to fix some remaining issues</a:t>
            </a:r>
          </a:p>
          <a:p>
            <a:r>
              <a:rPr lang="en-US" dirty="0" smtClean="0"/>
              <a:t>Successfully migrated mesh-configuration from </a:t>
            </a:r>
            <a:r>
              <a:rPr lang="en-US" dirty="0" err="1" smtClean="0"/>
              <a:t>MyOSG</a:t>
            </a:r>
            <a:r>
              <a:rPr lang="en-US" dirty="0" smtClean="0"/>
              <a:t>/OIM to the new standalone instance (</a:t>
            </a:r>
            <a:r>
              <a:rPr lang="en-US" dirty="0" smtClean="0">
                <a:hlinkClick r:id="rId2"/>
              </a:rPr>
              <a:t>http://meshconfig.grid.iu.edu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URL redirection in place for toolkit instances using the old URL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Docs updated to point to new location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The ETF monitoring instance has been updated and is working well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1338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OSG Network Services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Since the last meeting the OSG network services have been running well (mostly)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Some issues with RSV stopping mysteriously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Edgar couldn’t find a root cause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Restart of </a:t>
            </a:r>
            <a:r>
              <a:rPr lang="en-US" dirty="0" err="1" smtClean="0">
                <a:solidFill>
                  <a:srgbClr val="C00000"/>
                </a:solidFill>
              </a:rPr>
              <a:t>rsv</a:t>
            </a:r>
            <a:r>
              <a:rPr lang="en-US" dirty="0" smtClean="0">
                <a:solidFill>
                  <a:srgbClr val="C00000"/>
                </a:solidFill>
              </a:rPr>
              <a:t> fixes the issue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No significant other issues discovered and services are generally running well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Would like to maintain current status of ‘non-production’ until RSV issues are resolved and new data flow is in place and tested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2936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perfSONAR Update Released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Yesterday the 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perfSONAR</a:t>
            </a:r>
            <a:r>
              <a:rPr lang="en-US" dirty="0" smtClean="0">
                <a:solidFill>
                  <a:srgbClr val="00B050"/>
                </a:solidFill>
              </a:rPr>
              <a:t> developers release 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perfSONAR</a:t>
            </a:r>
            <a:r>
              <a:rPr lang="en-US" dirty="0" smtClean="0">
                <a:solidFill>
                  <a:srgbClr val="00B050"/>
                </a:solidFill>
              </a:rPr>
              <a:t> v4.0.1</a:t>
            </a:r>
          </a:p>
          <a:p>
            <a:pPr lvl="1"/>
            <a:r>
              <a:rPr lang="en-US" dirty="0"/>
              <a:t>This is </a:t>
            </a:r>
            <a:r>
              <a:rPr lang="en-US" dirty="0" smtClean="0"/>
              <a:t>a </a:t>
            </a:r>
            <a:r>
              <a:rPr lang="en-US" dirty="0"/>
              <a:t>minor feature and </a:t>
            </a:r>
            <a:r>
              <a:rPr lang="en-US" dirty="0" err="1"/>
              <a:t>bugfix</a:t>
            </a:r>
            <a:r>
              <a:rPr lang="en-US" dirty="0"/>
              <a:t> release. </a:t>
            </a:r>
            <a:endParaRPr lang="en-US" dirty="0" smtClean="0"/>
          </a:p>
          <a:p>
            <a:pPr lvl="1"/>
            <a:r>
              <a:rPr lang="en-US" dirty="0" smtClean="0"/>
              <a:t>Sites with auto-updates enabled will </a:t>
            </a:r>
            <a:r>
              <a:rPr lang="en-US" dirty="0"/>
              <a:t>automatically install the release sometime in the next few days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a list of changes see </a:t>
            </a:r>
            <a:r>
              <a:rPr lang="en-US" dirty="0">
                <a:hlinkClick r:id="rId2"/>
              </a:rPr>
              <a:t>https://www.perfsonar.net/release-notes/version-4-0-1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As of mid-day today about 15% of our instances had upgraded. 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We expect ~80% to be upgraded in about 48 hours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06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Updated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714488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Our </a:t>
            </a:r>
            <a:r>
              <a:rPr lang="en-US" dirty="0"/>
              <a:t>existing documentation at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twiki.opensciencegrid.org/bin/view/Documentation/NetworkingInOSG</a:t>
            </a:r>
            <a:r>
              <a:rPr lang="en-US" dirty="0" smtClean="0"/>
              <a:t> has been revised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Streamlined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Updated for v4.0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perfSONAR</a:t>
            </a:r>
            <a:r>
              <a:rPr lang="en-US" dirty="0" smtClean="0"/>
              <a:t> developers provide excellent documentation on installation and configuration of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perfSONAR</a:t>
            </a:r>
          </a:p>
          <a:p>
            <a:pPr lvl="1"/>
            <a:r>
              <a:rPr lang="en-US" dirty="0" smtClean="0"/>
              <a:t>We pointed to that and provided details on the few specific things we need to worry about for OSG/WLCG installations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Firewalls configured allowing our access to the data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Configuration for  auto-mesh and information about MCA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Information about OSG network services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Information about OSG and  WLCG support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Two reviewers of the docs suggested some updates…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9560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Documentation Additions Planned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Create a page discussing </a:t>
            </a:r>
            <a:r>
              <a:rPr lang="en-US" dirty="0">
                <a:solidFill>
                  <a:srgbClr val="C00000"/>
                </a:solidFill>
              </a:rPr>
              <a:t>http</a:t>
            </a:r>
            <a:r>
              <a:rPr lang="en-US" dirty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https</a:t>
            </a:r>
            <a:r>
              <a:rPr lang="en-US" dirty="0" smtClean="0"/>
              <a:t> requirements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The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pscheduler</a:t>
            </a:r>
            <a:r>
              <a:rPr lang="en-US" dirty="0" smtClean="0"/>
              <a:t> now </a:t>
            </a:r>
            <a:r>
              <a:rPr lang="en-US" b="1" dirty="0" smtClean="0">
                <a:solidFill>
                  <a:srgbClr val="FF0000"/>
                </a:solidFill>
              </a:rPr>
              <a:t>requires</a:t>
            </a:r>
            <a:r>
              <a:rPr lang="en-US" dirty="0" smtClean="0"/>
              <a:t> port 443 to be open between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perfSONAR</a:t>
            </a:r>
            <a:r>
              <a:rPr lang="en-US" dirty="0" smtClean="0"/>
              <a:t> instances that test to one another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Add some sections to cover important deployment options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70C0"/>
                </a:solidFill>
              </a:rPr>
              <a:t>Deployment </a:t>
            </a:r>
            <a:r>
              <a:rPr lang="en-US" dirty="0">
                <a:solidFill>
                  <a:srgbClr val="0070C0"/>
                </a:solidFill>
              </a:rPr>
              <a:t>models (VMS</a:t>
            </a:r>
            <a:r>
              <a:rPr lang="en-US" dirty="0" smtClean="0">
                <a:solidFill>
                  <a:srgbClr val="0070C0"/>
                </a:solidFill>
              </a:rPr>
              <a:t>, containers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etc</a:t>
            </a:r>
            <a:r>
              <a:rPr lang="en-US" dirty="0" smtClean="0">
                <a:solidFill>
                  <a:srgbClr val="0070C0"/>
                </a:solidFill>
              </a:rPr>
              <a:t>) and their pros/cons</a:t>
            </a:r>
            <a:endParaRPr lang="en-US" dirty="0">
              <a:solidFill>
                <a:srgbClr val="0070C0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70C0"/>
                </a:solidFill>
              </a:rPr>
              <a:t>Multiple NICs and their pros/cons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 smtClean="0">
                <a:solidFill>
                  <a:srgbClr val="0070C0"/>
                </a:solidFill>
              </a:rPr>
              <a:t>equirements </a:t>
            </a:r>
            <a:r>
              <a:rPr lang="en-US" dirty="0">
                <a:solidFill>
                  <a:srgbClr val="0070C0"/>
                </a:solidFill>
              </a:rPr>
              <a:t>for </a:t>
            </a:r>
            <a:r>
              <a:rPr lang="en-US" dirty="0" smtClean="0">
                <a:solidFill>
                  <a:srgbClr val="0070C0"/>
                </a:solidFill>
              </a:rPr>
              <a:t>bandwidth vs latency perfSONAR </a:t>
            </a:r>
            <a:r>
              <a:rPr lang="en-US" dirty="0">
                <a:solidFill>
                  <a:srgbClr val="0070C0"/>
                </a:solidFill>
              </a:rPr>
              <a:t>boxes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Describe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psetf</a:t>
            </a:r>
            <a:r>
              <a:rPr lang="en-US" dirty="0" smtClean="0"/>
              <a:t>  (Experiments Testing Framework for perfSONAR; see </a:t>
            </a:r>
            <a:r>
              <a:rPr lang="en-US" dirty="0" smtClean="0">
                <a:hlinkClick r:id="rId2"/>
              </a:rPr>
              <a:t>https://psetf.grid.iu.edu/etf/check_mk/</a:t>
            </a:r>
            <a:r>
              <a:rPr lang="en-US" dirty="0" smtClean="0"/>
              <a:t> )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Update the </a:t>
            </a:r>
            <a:r>
              <a:rPr lang="en-US" dirty="0" smtClean="0">
                <a:solidFill>
                  <a:srgbClr val="00B050"/>
                </a:solidFill>
              </a:rPr>
              <a:t>FAQ</a:t>
            </a:r>
            <a:r>
              <a:rPr lang="en-US" dirty="0" smtClean="0"/>
              <a:t> for </a:t>
            </a:r>
            <a:r>
              <a:rPr lang="en-US" dirty="0"/>
              <a:t>new </a:t>
            </a:r>
            <a:r>
              <a:rPr lang="en-US" dirty="0" smtClean="0"/>
              <a:t>tests available in perfSONAR v4.x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Augment </a:t>
            </a:r>
            <a:r>
              <a:rPr lang="en-US" dirty="0"/>
              <a:t>troubleshooting </a:t>
            </a:r>
            <a:r>
              <a:rPr lang="en-US" dirty="0" smtClean="0"/>
              <a:t>information to enhance </a:t>
            </a:r>
            <a:r>
              <a:rPr lang="en-US" dirty="0" err="1"/>
              <a:t>pS</a:t>
            </a:r>
            <a:r>
              <a:rPr lang="en-US" dirty="0"/>
              <a:t> </a:t>
            </a:r>
            <a:r>
              <a:rPr lang="en-US" dirty="0" smtClean="0"/>
              <a:t>troubleshooting web page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Create page on </a:t>
            </a:r>
            <a:r>
              <a:rPr lang="en-US" dirty="0" smtClean="0">
                <a:solidFill>
                  <a:srgbClr val="C00000"/>
                </a:solidFill>
              </a:rPr>
              <a:t>installation/upgrade </a:t>
            </a:r>
            <a:r>
              <a:rPr lang="en-US" dirty="0" smtClean="0"/>
              <a:t>to CentOS7 so users know they don’t need to migrate their  data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Refactor docs to provided a better detailed </a:t>
            </a:r>
            <a:r>
              <a:rPr lang="en-US" dirty="0"/>
              <a:t>a step-by-step </a:t>
            </a:r>
            <a:r>
              <a:rPr lang="en-US" dirty="0" smtClean="0"/>
              <a:t>guide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5995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GGUS Network Tickets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Contacted by </a:t>
            </a:r>
            <a:r>
              <a:rPr lang="en-US" dirty="0" smtClean="0">
                <a:solidFill>
                  <a:srgbClr val="C00000"/>
                </a:solidFill>
              </a:rPr>
              <a:t>CERN</a:t>
            </a:r>
            <a:r>
              <a:rPr lang="en-US" dirty="0" smtClean="0"/>
              <a:t> about </a:t>
            </a:r>
            <a:r>
              <a:rPr lang="en-US" dirty="0" smtClean="0">
                <a:solidFill>
                  <a:srgbClr val="C00000"/>
                </a:solidFill>
              </a:rPr>
              <a:t>Pakistan</a:t>
            </a:r>
            <a:r>
              <a:rPr lang="en-US" dirty="0" smtClean="0"/>
              <a:t> transfer issues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Transfer rates are ~&lt; 2 Mbps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perfSONAR</a:t>
            </a:r>
            <a:r>
              <a:rPr lang="en-US" dirty="0" smtClean="0">
                <a:solidFill>
                  <a:srgbClr val="0070C0"/>
                </a:solidFill>
              </a:rPr>
              <a:t> results showed problem was some kind of network shaper/limiter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Lancaster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C00000"/>
                </a:solidFill>
              </a:rPr>
              <a:t>SARA</a:t>
            </a:r>
            <a:r>
              <a:rPr lang="en-US" dirty="0" smtClean="0"/>
              <a:t> (bad link on a LAG)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Dubna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C00000"/>
                </a:solidFill>
              </a:rPr>
              <a:t>Moscow</a:t>
            </a:r>
            <a:r>
              <a:rPr lang="en-US" dirty="0" smtClean="0"/>
              <a:t> (Bad fiber identified)</a:t>
            </a:r>
            <a:endParaRPr lang="en-US" dirty="0"/>
          </a:p>
          <a:p>
            <a:r>
              <a:rPr lang="en-US" dirty="0" smtClean="0"/>
              <a:t>Transfer to </a:t>
            </a:r>
            <a:r>
              <a:rPr lang="en-US" dirty="0" smtClean="0">
                <a:solidFill>
                  <a:srgbClr val="C00000"/>
                </a:solidFill>
              </a:rPr>
              <a:t>Oxford</a:t>
            </a:r>
            <a:r>
              <a:rPr lang="en-US" dirty="0" smtClean="0"/>
              <a:t> (dCache issue)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Brazil</a:t>
            </a:r>
            <a:r>
              <a:rPr lang="en-US" dirty="0" smtClean="0"/>
              <a:t> (CBPF) to elsewhere (MTU issue)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8167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Action Items from the Retreat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43000"/>
            <a:ext cx="7790688" cy="5105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During the retreat we identified a few action items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We wanted to start gathering the </a:t>
            </a:r>
            <a:r>
              <a:rPr lang="en-US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HTCondor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Schedd</a:t>
            </a:r>
            <a:r>
              <a:rPr lang="en-US" dirty="0" smtClean="0">
                <a:solidFill>
                  <a:srgbClr val="00B050"/>
                </a:solidFill>
              </a:rPr>
              <a:t> network information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We wanted to change the network data pipeline to ensure the critical services for OSG networking were within OSG control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We will decrease our reliance on Esmond, keeping the current instance for only a few weeks of data (supports </a:t>
            </a:r>
            <a:r>
              <a:rPr lang="en-US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MaDDash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8/16/2017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Shawn McKee - OSG Networking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8392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Net Metrics 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7271-1C36-4878-ABC0-3FAA92120966}" type="datetime1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OSG Net Planning Discussion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9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3944442" y="3737768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perfSONAR RSV</a:t>
            </a:r>
          </a:p>
          <a:p>
            <a:pPr algn="ctr"/>
            <a:r>
              <a:rPr lang="en-US" sz="1200" dirty="0" smtClean="0"/>
              <a:t>(gathers net metrics)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1652347" y="4510088"/>
            <a:ext cx="2133600" cy="8382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ESmond</a:t>
            </a:r>
            <a:r>
              <a:rPr lang="en-US" dirty="0" smtClean="0"/>
              <a:t> Measurement Archive</a:t>
            </a:r>
            <a:endParaRPr lang="en-US" dirty="0"/>
          </a:p>
        </p:txBody>
      </p:sp>
      <p:sp>
        <p:nvSpPr>
          <p:cNvPr id="11" name="Cloud 10"/>
          <p:cNvSpPr/>
          <p:nvPr/>
        </p:nvSpPr>
        <p:spPr>
          <a:xfrm>
            <a:off x="2957454" y="1426816"/>
            <a:ext cx="4143491" cy="1503708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perfSONAR</a:t>
            </a:r>
          </a:p>
          <a:p>
            <a:pPr algn="ctr"/>
            <a:r>
              <a:rPr lang="en-US" dirty="0" smtClean="0"/>
              <a:t>Toolkits</a:t>
            </a:r>
            <a:endParaRPr lang="en-US" dirty="0"/>
          </a:p>
        </p:txBody>
      </p:sp>
      <p:sp>
        <p:nvSpPr>
          <p:cNvPr id="12" name="Snip Diagonal Corner Rectangle 11"/>
          <p:cNvSpPr/>
          <p:nvPr/>
        </p:nvSpPr>
        <p:spPr>
          <a:xfrm>
            <a:off x="3862147" y="4495800"/>
            <a:ext cx="2374392" cy="685800"/>
          </a:xfrm>
          <a:prstGeom prst="snip2Diag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CERN Message Bus</a:t>
            </a:r>
          </a:p>
          <a:p>
            <a:pPr algn="ctr"/>
            <a:r>
              <a:rPr lang="en-US" sz="1600" dirty="0" smtClean="0"/>
              <a:t>(stomp protocol)</a:t>
            </a:r>
            <a:endParaRPr lang="en-US" sz="1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312408" y="4522546"/>
            <a:ext cx="2374392" cy="659054"/>
          </a:xfrm>
          <a:prstGeom prst="snip2Diag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82296" indent="0" algn="ctr">
              <a:buNone/>
            </a:pPr>
            <a:r>
              <a:rPr lang="en-US" sz="1400" dirty="0" smtClean="0"/>
              <a:t>GOC Message Bus</a:t>
            </a:r>
          </a:p>
          <a:p>
            <a:pPr marL="82296" indent="0" algn="ctr">
              <a:buNone/>
            </a:pPr>
            <a:r>
              <a:rPr lang="en-US" sz="1400" dirty="0" smtClean="0"/>
              <a:t>(</a:t>
            </a:r>
            <a:r>
              <a:rPr lang="en-US" sz="1400" dirty="0" err="1" smtClean="0"/>
              <a:t>RabbitMQ</a:t>
            </a:r>
            <a:r>
              <a:rPr lang="en-US" sz="1400" dirty="0" smtClean="0"/>
              <a:t> protocol)</a:t>
            </a:r>
            <a:endParaRPr lang="en-US" sz="1400" dirty="0"/>
          </a:p>
        </p:txBody>
      </p:sp>
      <p:sp>
        <p:nvSpPr>
          <p:cNvPr id="15" name="Down Arrow 14"/>
          <p:cNvSpPr/>
          <p:nvPr/>
        </p:nvSpPr>
        <p:spPr>
          <a:xfrm>
            <a:off x="4923016" y="2975768"/>
            <a:ext cx="252653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352800" y="4191000"/>
            <a:ext cx="509347" cy="24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49343" y="4191000"/>
            <a:ext cx="0" cy="24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236539" y="4114800"/>
            <a:ext cx="773861" cy="31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029200" y="5395912"/>
            <a:ext cx="0" cy="24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543800" y="5319712"/>
            <a:ext cx="0" cy="24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667000" y="5410200"/>
            <a:ext cx="0" cy="24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52347" y="5715000"/>
            <a:ext cx="21336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MaDDash</a:t>
            </a:r>
            <a:endParaRPr lang="en-US" sz="1600" dirty="0" smtClean="0"/>
          </a:p>
          <a:p>
            <a:pPr algn="ctr"/>
            <a:r>
              <a:rPr lang="en-US" sz="1600" dirty="0" smtClean="0"/>
              <a:t>(+data access)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3962400" y="5715000"/>
            <a:ext cx="21336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UC </a:t>
            </a:r>
            <a:r>
              <a:rPr lang="en-US" sz="1600" dirty="0" err="1" smtClean="0"/>
              <a:t>ElasticSearch</a:t>
            </a:r>
            <a:endParaRPr lang="en-US" sz="1600" dirty="0" smtClean="0"/>
          </a:p>
          <a:p>
            <a:pPr algn="ctr"/>
            <a:r>
              <a:rPr lang="en-US" sz="1600" dirty="0" smtClean="0"/>
              <a:t>(for analytics)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6432804" y="5715000"/>
            <a:ext cx="21336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FNAL</a:t>
            </a:r>
          </a:p>
          <a:p>
            <a:pPr algn="ctr"/>
            <a:r>
              <a:rPr lang="en-US" sz="1600" dirty="0" smtClean="0"/>
              <a:t>(data to tape)</a:t>
            </a:r>
            <a:endParaRPr lang="en-US" sz="1600" dirty="0"/>
          </a:p>
        </p:txBody>
      </p:sp>
      <p:sp>
        <p:nvSpPr>
          <p:cNvPr id="9" name="Round Same Side Corner Rectangle 8"/>
          <p:cNvSpPr/>
          <p:nvPr/>
        </p:nvSpPr>
        <p:spPr>
          <a:xfrm>
            <a:off x="4559972" y="5140139"/>
            <a:ext cx="978739" cy="3810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Cleaning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169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SG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OSG</Template>
  <TotalTime>0</TotalTime>
  <Words>1584</Words>
  <Application>Microsoft Office PowerPoint</Application>
  <PresentationFormat>On-screen Show (4:3)</PresentationFormat>
  <Paragraphs>227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Gill Sans MT</vt:lpstr>
      <vt:lpstr>Verdana</vt:lpstr>
      <vt:lpstr>Wingdings 2</vt:lpstr>
      <vt:lpstr>OSG</vt:lpstr>
      <vt:lpstr>OSG Area Coordinators</vt:lpstr>
      <vt:lpstr>Status of Issues from Last Time</vt:lpstr>
      <vt:lpstr>OSG Network Services Status</vt:lpstr>
      <vt:lpstr>perfSONAR Update Released</vt:lpstr>
      <vt:lpstr>Updated Documentation</vt:lpstr>
      <vt:lpstr>Documentation Additions Planned</vt:lpstr>
      <vt:lpstr>Recent GGUS Network Tickets</vt:lpstr>
      <vt:lpstr>Action Items from the Retreat</vt:lpstr>
      <vt:lpstr>Current Net Metrics Flow</vt:lpstr>
      <vt:lpstr>Planned Pipeline Changes</vt:lpstr>
      <vt:lpstr>Planned Net Metrics Flow</vt:lpstr>
      <vt:lpstr>Results of Changes</vt:lpstr>
      <vt:lpstr>Status of Retreat Changes </vt:lpstr>
      <vt:lpstr>New ‘https’ issue found</vt:lpstr>
      <vt:lpstr>Publishing New Dashboards?</vt:lpstr>
      <vt:lpstr>Involving an Undergraduate in OSG Networking</vt:lpstr>
      <vt:lpstr>Concerns</vt:lpstr>
      <vt:lpstr>Questions or Comments?  </vt:lpstr>
      <vt:lpstr>URLs for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2014-07-16T17:14:47Z</dcterms:created>
  <dcterms:modified xsi:type="dcterms:W3CDTF">2017-08-16T18:17:05Z</dcterms:modified>
</cp:coreProperties>
</file>