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9"/>
  </p:notesMasterIdLst>
  <p:handoutMasterIdLst>
    <p:handoutMasterId r:id="rId20"/>
  </p:handoutMasterIdLst>
  <p:sldIdLst>
    <p:sldId id="272" r:id="rId2"/>
    <p:sldId id="274" r:id="rId3"/>
    <p:sldId id="275" r:id="rId4"/>
    <p:sldId id="293" r:id="rId5"/>
    <p:sldId id="298" r:id="rId6"/>
    <p:sldId id="277" r:id="rId7"/>
    <p:sldId id="278" r:id="rId8"/>
    <p:sldId id="294" r:id="rId9"/>
    <p:sldId id="296" r:id="rId10"/>
    <p:sldId id="290" r:id="rId11"/>
    <p:sldId id="291" r:id="rId12"/>
    <p:sldId id="299" r:id="rId13"/>
    <p:sldId id="280" r:id="rId14"/>
    <p:sldId id="281" r:id="rId15"/>
    <p:sldId id="282" r:id="rId16"/>
    <p:sldId id="289" r:id="rId17"/>
    <p:sldId id="297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000" kern="1200">
        <a:solidFill>
          <a:srgbClr val="660066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FF7F00"/>
    <a:srgbClr val="FF6200"/>
    <a:srgbClr val="67FBF9"/>
    <a:srgbClr val="00FFFF"/>
    <a:srgbClr val="000080"/>
    <a:srgbClr val="81FC24"/>
    <a:srgbClr val="E3BF24"/>
    <a:srgbClr val="CCFF99"/>
    <a:srgbClr val="FBF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6" autoAdjust="0"/>
    <p:restoredTop sz="97000" autoAdjust="0"/>
  </p:normalViewPr>
  <p:slideViewPr>
    <p:cSldViewPr snapToGrid="0">
      <p:cViewPr>
        <p:scale>
          <a:sx n="100" d="100"/>
          <a:sy n="100" d="100"/>
        </p:scale>
        <p:origin x="-1112" y="-600"/>
      </p:cViewPr>
      <p:guideLst>
        <p:guide orient="horz" pos="1152"/>
        <p:guide pos="2024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2080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DE44D89-53CE-4C0F-9CE1-868715213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58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86300CC-95FE-448D-B733-EF801F3A53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05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12B14-0E5E-4727-BBCA-84210E85A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1775" y="0"/>
            <a:ext cx="196532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743575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D1BD5-1454-46E2-91F8-595FBCFA24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AB4BC-D760-449D-A975-B1B41586F3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3992-0C98-4927-B232-926C5706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D43E-FFC6-4733-90B5-3F1EA8650B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153F-D5DD-4DE5-A296-14922A3598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FEBC-FC0F-4EF3-B2AF-DFF52BFA3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6F8-69E3-4B95-A8B1-50095048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EB326-FF11-4895-AA10-E9E124789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0F711-BB7B-4F33-B099-48AF44E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6946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olidFill>
                <a:schemeClr val="tx1"/>
              </a:solidFill>
              <a:ea typeface="+mn-ea"/>
              <a:cs typeface="Arial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solidFill>
                  <a:srgbClr val="FF8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0EB139E0-FE9F-43AC-8937-774C1F00E5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0902" name="Picture 16" descr="osg_logo_4c_whit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1921" name="Rectangle 17"/>
          <p:cNvSpPr>
            <a:spLocks noGrp="1" noChangeArrowheads="1"/>
          </p:cNvSpPr>
          <p:nvPr userDrawn="1"/>
        </p:nvSpPr>
        <p:spPr bwMode="auto">
          <a:xfrm>
            <a:off x="3268868" y="6473825"/>
            <a:ext cx="3106531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120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OSG Council Meeting, </a:t>
            </a:r>
            <a:r>
              <a:rPr lang="en-US" sz="1200" baseline="0" dirty="0" smtClean="0">
                <a:solidFill>
                  <a:srgbClr val="FF8000"/>
                </a:solidFill>
                <a:ea typeface="ＭＳ Ｐゴシック" pitchFamily="1" charset="-128"/>
                <a:cs typeface="+mn-cs"/>
              </a:rPr>
              <a:t>August 22nd 2012</a:t>
            </a:r>
            <a:endParaRPr lang="en-US" sz="1200" dirty="0">
              <a:solidFill>
                <a:srgbClr val="FF8000"/>
              </a:solidFill>
              <a:ea typeface="ＭＳ Ｐゴシック" pitchFamily="1" charset="-128"/>
              <a:cs typeface="+mn-cs"/>
            </a:endParaRPr>
          </a:p>
        </p:txBody>
      </p:sp>
      <p:sp>
        <p:nvSpPr>
          <p:cNvPr id="251922" name="Line 18"/>
          <p:cNvSpPr>
            <a:spLocks noChangeShapeType="1"/>
          </p:cNvSpPr>
          <p:nvPr userDrawn="1"/>
        </p:nvSpPr>
        <p:spPr bwMode="auto">
          <a:xfrm flipV="1">
            <a:off x="685800" y="1291167"/>
            <a:ext cx="8458200" cy="1270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3" r:id="rId2"/>
    <p:sldLayoutId id="2147483702" r:id="rId3"/>
    <p:sldLayoutId id="2147483701" r:id="rId4"/>
    <p:sldLayoutId id="2147483700" r:id="rId5"/>
    <p:sldLayoutId id="2147483699" r:id="rId6"/>
    <p:sldLayoutId id="2147483698" r:id="rId7"/>
    <p:sldLayoutId id="2147483697" r:id="rId8"/>
    <p:sldLayoutId id="2147483696" r:id="rId9"/>
    <p:sldLayoutId id="2147483695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pitchFamily="16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/>
        <a:buChar char="•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18" charset="2"/>
        <a:buChar char=""/>
        <a:defRPr kumimoji="1" sz="2400">
          <a:solidFill>
            <a:srgbClr val="63000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g"/><Relationship Id="rId20" Type="http://schemas.openxmlformats.org/officeDocument/2006/relationships/image" Target="../media/image20.jpg"/><Relationship Id="rId10" Type="http://schemas.openxmlformats.org/officeDocument/2006/relationships/image" Target="../media/image10.jpeg"/><Relationship Id="rId11" Type="http://schemas.openxmlformats.org/officeDocument/2006/relationships/image" Target="../media/image11.jpg"/><Relationship Id="rId12" Type="http://schemas.openxmlformats.org/officeDocument/2006/relationships/image" Target="../media/image12.jpg"/><Relationship Id="rId13" Type="http://schemas.openxmlformats.org/officeDocument/2006/relationships/image" Target="../media/image13.jpg"/><Relationship Id="rId14" Type="http://schemas.openxmlformats.org/officeDocument/2006/relationships/image" Target="../media/image14.jpg"/><Relationship Id="rId15" Type="http://schemas.openxmlformats.org/officeDocument/2006/relationships/image" Target="../media/image15.jpg"/><Relationship Id="rId16" Type="http://schemas.openxmlformats.org/officeDocument/2006/relationships/image" Target="../media/image16.jpg"/><Relationship Id="rId17" Type="http://schemas.openxmlformats.org/officeDocument/2006/relationships/image" Target="../media/image17.jpg"/><Relationship Id="rId18" Type="http://schemas.openxmlformats.org/officeDocument/2006/relationships/image" Target="../media/image18.jpg"/><Relationship Id="rId19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Council, Aug 22</a:t>
            </a:r>
            <a:r>
              <a:rPr lang="en-US" baseline="30000" dirty="0" smtClean="0"/>
              <a:t>nd</a:t>
            </a:r>
            <a:r>
              <a:rPr lang="en-US" dirty="0" smtClean="0"/>
              <a:t> -23</a:t>
            </a:r>
            <a:r>
              <a:rPr lang="en-US" baseline="30000" dirty="0" smtClean="0"/>
              <a:t>rd</a:t>
            </a:r>
            <a:r>
              <a:rPr lang="en-US" dirty="0" smtClean="0"/>
              <a:t> 2012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" y="3886200"/>
            <a:ext cx="8128000" cy="749300"/>
          </a:xfrm>
        </p:spPr>
        <p:txBody>
          <a:bodyPr/>
          <a:lstStyle/>
          <a:p>
            <a:r>
              <a:rPr lang="en-US" dirty="0" smtClean="0"/>
              <a:t>Ruth Pordes, Council Chair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100"/>
            <a:ext cx="6946900" cy="977900"/>
          </a:xfrm>
        </p:spPr>
        <p:txBody>
          <a:bodyPr/>
          <a:lstStyle/>
          <a:p>
            <a:r>
              <a:rPr lang="en-US" dirty="0" smtClean="0"/>
              <a:t>Consortium Organizational Structure</a:t>
            </a:r>
            <a:br>
              <a:rPr lang="en-US" dirty="0" smtClean="0"/>
            </a:br>
            <a:r>
              <a:rPr lang="en-US" dirty="0" smtClean="0"/>
              <a:t>(almost identical to 2006 diagram)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 descr="Slide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466851"/>
            <a:ext cx="7188199" cy="5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0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 b="23148"/>
          <a:stretch/>
        </p:blipFill>
        <p:spPr>
          <a:xfrm>
            <a:off x="0" y="1143000"/>
            <a:ext cx="9144000" cy="46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100"/>
            <a:ext cx="8229600" cy="977900"/>
          </a:xfrm>
        </p:spPr>
        <p:txBody>
          <a:bodyPr/>
          <a:lstStyle/>
          <a:p>
            <a:r>
              <a:rPr lang="en-US" dirty="0" smtClean="0"/>
              <a:t>The Current Project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4364672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network activity led by Shawn McGee of U Michigan, current activities: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Perfsonar</a:t>
            </a:r>
            <a:r>
              <a:rPr lang="en-US" sz="1400" dirty="0" smtClean="0"/>
              <a:t> toolkit – </a:t>
            </a:r>
            <a:r>
              <a:rPr lang="en-US" sz="1400" dirty="0"/>
              <a:t>harden </a:t>
            </a:r>
            <a:r>
              <a:rPr lang="en-US" sz="1400" dirty="0" smtClean="0"/>
              <a:t>and </a:t>
            </a:r>
            <a:r>
              <a:rPr lang="en-US" sz="1400" dirty="0"/>
              <a:t>deliver via </a:t>
            </a:r>
            <a:r>
              <a:rPr lang="en-US" sz="1400" dirty="0" smtClean="0"/>
              <a:t>VDT.</a:t>
            </a:r>
            <a:r>
              <a:rPr lang="en-US" sz="14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Modular </a:t>
            </a:r>
            <a:r>
              <a:rPr lang="en-US" sz="1400" dirty="0"/>
              <a:t>Dashboard </a:t>
            </a:r>
            <a:r>
              <a:rPr lang="en-US" sz="1400" dirty="0" smtClean="0"/>
              <a:t>deployment and operation. </a:t>
            </a:r>
            <a:r>
              <a:rPr lang="en-US" sz="1400" dirty="0"/>
              <a:t> 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L</a:t>
            </a:r>
            <a:r>
              <a:rPr lang="en-US" sz="1400" dirty="0" smtClean="0"/>
              <a:t>ink </a:t>
            </a:r>
            <a:r>
              <a:rPr lang="en-US" sz="1400" dirty="0"/>
              <a:t>between OSG </a:t>
            </a:r>
            <a:r>
              <a:rPr lang="en-US" sz="1400" dirty="0" smtClean="0"/>
              <a:t>stakeholders &amp; broader </a:t>
            </a:r>
            <a:r>
              <a:rPr lang="en-US" sz="1400" dirty="0"/>
              <a:t>network monitoring </a:t>
            </a:r>
            <a:r>
              <a:rPr lang="en-US" sz="1400" dirty="0" smtClean="0"/>
              <a:t>efforts.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4148772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Specific project to transition OSG PKI Certificate Authority service implementation from </a:t>
            </a:r>
            <a:r>
              <a:rPr lang="en-US" sz="1400" dirty="0" err="1" smtClean="0"/>
              <a:t>DOEGrids</a:t>
            </a:r>
            <a:r>
              <a:rPr lang="en-US" sz="1400" dirty="0" smtClean="0"/>
              <a:t> to OSG.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7800" y="1138872"/>
            <a:ext cx="142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of structure changed several times over the past 5 years in response changes in  needs, plans and staffing.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75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5" b="23148"/>
          <a:stretch/>
        </p:blipFill>
        <p:spPr>
          <a:xfrm>
            <a:off x="0" y="1143000"/>
            <a:ext cx="9144000" cy="46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5100"/>
            <a:ext cx="8229600" cy="977900"/>
          </a:xfrm>
        </p:spPr>
        <p:txBody>
          <a:bodyPr/>
          <a:lstStyle/>
          <a:p>
            <a:r>
              <a:rPr lang="en-US" dirty="0" smtClean="0"/>
              <a:t>The Current Project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4364672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New network activity led by Shawn McGee of U Michigan, current activities: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Perfsonar</a:t>
            </a:r>
            <a:r>
              <a:rPr lang="en-US" sz="1400" dirty="0" smtClean="0"/>
              <a:t> toolkit – </a:t>
            </a:r>
            <a:r>
              <a:rPr lang="en-US" sz="1400" dirty="0"/>
              <a:t>harden </a:t>
            </a:r>
            <a:r>
              <a:rPr lang="en-US" sz="1400" dirty="0" smtClean="0"/>
              <a:t>and </a:t>
            </a:r>
            <a:r>
              <a:rPr lang="en-US" sz="1400" dirty="0"/>
              <a:t>deliver via </a:t>
            </a:r>
            <a:r>
              <a:rPr lang="en-US" sz="1400" dirty="0" smtClean="0"/>
              <a:t>VDT.</a:t>
            </a:r>
            <a:r>
              <a:rPr lang="en-US" sz="1400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Modular </a:t>
            </a:r>
            <a:r>
              <a:rPr lang="en-US" sz="1400" dirty="0"/>
              <a:t>Dashboard </a:t>
            </a:r>
            <a:r>
              <a:rPr lang="en-US" sz="1400" dirty="0" smtClean="0"/>
              <a:t>deployment and operation. </a:t>
            </a:r>
            <a:r>
              <a:rPr lang="en-US" sz="1400" dirty="0"/>
              <a:t> </a:t>
            </a:r>
          </a:p>
          <a:p>
            <a:pPr marL="285750" lvl="0" indent="-285750">
              <a:buFont typeface="Arial"/>
              <a:buChar char="•"/>
            </a:pPr>
            <a:r>
              <a:rPr lang="en-US" sz="1400" dirty="0"/>
              <a:t>L</a:t>
            </a:r>
            <a:r>
              <a:rPr lang="en-US" sz="1400" dirty="0" smtClean="0"/>
              <a:t>ink </a:t>
            </a:r>
            <a:r>
              <a:rPr lang="en-US" sz="1400" dirty="0"/>
              <a:t>between OSG </a:t>
            </a:r>
            <a:r>
              <a:rPr lang="en-US" sz="1400" dirty="0" smtClean="0"/>
              <a:t>stakeholders &amp; broader </a:t>
            </a:r>
            <a:r>
              <a:rPr lang="en-US" sz="1400" dirty="0"/>
              <a:t>network monitoring </a:t>
            </a:r>
            <a:r>
              <a:rPr lang="en-US" sz="1400" dirty="0" smtClean="0"/>
              <a:t>efforts.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" y="4148772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Specific project to transition OSG PKI Certificate Authority service implementation from </a:t>
            </a:r>
            <a:r>
              <a:rPr lang="en-US" sz="1400" dirty="0" err="1" smtClean="0"/>
              <a:t>DOEGrids</a:t>
            </a:r>
            <a:r>
              <a:rPr lang="en-US" sz="1400" dirty="0" smtClean="0"/>
              <a:t> to OSG.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7800" y="1138872"/>
            <a:ext cx="142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Details of structure changed several times over the past 5 years in response changes in  needs, plans and staffing.</a:t>
            </a:r>
            <a:endParaRPr lang="en-US" sz="1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551928" y="2241503"/>
            <a:ext cx="645671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eng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326337" y="13153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029200" y="1511301"/>
            <a:ext cx="484421" cy="66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562600" y="241300"/>
            <a:ext cx="378842" cy="63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CCFF99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088337" y="17344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589737" y="17471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8501337" y="38299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336800" y="3568701"/>
            <a:ext cx="484421" cy="66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60900" y="3568701"/>
            <a:ext cx="484421" cy="66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4648200" y="4635501"/>
            <a:ext cx="484421" cy="66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266428" y="2940003"/>
            <a:ext cx="645671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eng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374128" y="2051003"/>
            <a:ext cx="645671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eng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5885137" y="23821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6993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Communities</a:t>
            </a:r>
            <a:r>
              <a:rPr lang="en-US" dirty="0" smtClean="0"/>
              <a:t>/VOs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7119" y="1333499"/>
            <a:ext cx="8986881" cy="5161141"/>
          </a:xfrm>
          <a:prstGeom prst="rect">
            <a:avLst/>
          </a:prstGeom>
        </p:spPr>
        <p:txBody>
          <a:bodyPr numCol="5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000" smtClean="0"/>
              <a:t>Accelerator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ALICE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Argoneut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ATLAS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belle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CDF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Cdms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CIGI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CMS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CompBioGrid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COUPP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CSIU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DayaBay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DES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DOSAR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 DREAM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DZero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Engage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enmr.eu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ESGF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FermiGrid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Fermilab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LBNE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FermiTest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GCEDU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GCVO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geant4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GLOW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Gluex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gm2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GridUNESP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GROW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HCC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i2u2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IceCube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ILC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LBNE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LIGO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LSST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MAP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mars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MicroBooNE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Minerva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Miniboone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Minos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Mipp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MIS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Mu2e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nanoHUB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NEBioGrid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NEES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NERSC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Nova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Numi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NWICG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NYSGRID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Ops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OSG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OSGEDU Patriot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RSV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SBGrid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STAR superbvo.org SURAgrid Theory </a:t>
            </a:r>
          </a:p>
          <a:p>
            <a:pPr marL="0" indent="0">
              <a:buFont typeface="Times"/>
              <a:buNone/>
            </a:pPr>
            <a:r>
              <a:rPr lang="en-US" sz="2000" smtClean="0"/>
              <a:t>VLa</a:t>
            </a:r>
            <a:r>
              <a:rPr lang="en-US" smtClean="0"/>
              <a:t>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100" y="355600"/>
            <a:ext cx="3784600" cy="1143000"/>
          </a:xfrm>
        </p:spPr>
        <p:txBody>
          <a:bodyPr/>
          <a:lstStyle/>
          <a:p>
            <a:pPr algn="l"/>
            <a:r>
              <a:rPr lang="en-US" sz="2000" dirty="0" smtClean="0">
                <a:latin typeface="+mn-lt"/>
              </a:rPr>
              <a:t>VOs to consider for an increased participation ??</a:t>
            </a:r>
            <a:endParaRPr 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7119" y="1333499"/>
            <a:ext cx="5100681" cy="5161141"/>
          </a:xfrm>
          <a:prstGeom prst="rect">
            <a:avLst/>
          </a:prstGeom>
        </p:spPr>
        <p:txBody>
          <a:bodyPr numCol="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000" dirty="0" smtClean="0"/>
              <a:t>ALICE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belle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CIGI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CompBioGrid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DayaBay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DES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DREAM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enmr.eu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ESGF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LBNE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GCVO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Geant4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Gluex</a:t>
            </a:r>
            <a:r>
              <a:rPr lang="en-US" sz="2000" dirty="0" smtClean="0"/>
              <a:t>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GridUNESP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GROW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HCC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IceCube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ILC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LBNE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LIGO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LSST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nanoHUB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err="1" smtClean="0"/>
              <a:t>NEBioGrid</a:t>
            </a:r>
            <a:r>
              <a:rPr lang="en-US" sz="2000" dirty="0" smtClean="0"/>
              <a:t>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NEES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NERSC 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NWICG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NYSGRID </a:t>
            </a:r>
          </a:p>
          <a:p>
            <a:pPr marL="0" indent="0">
              <a:buFont typeface="Times"/>
              <a:buNone/>
            </a:pPr>
            <a:r>
              <a:rPr lang="en-US" sz="2000" dirty="0" err="1" smtClean="0"/>
              <a:t>superbvo.org</a:t>
            </a:r>
            <a:r>
              <a:rPr lang="en-US" sz="2000" dirty="0" smtClean="0"/>
              <a:t> </a:t>
            </a:r>
            <a:r>
              <a:rPr lang="en-US" sz="2000" dirty="0" err="1" smtClean="0"/>
              <a:t>SURAgrid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VLAB </a:t>
            </a:r>
            <a:endParaRPr lang="en-US" sz="2000" dirty="0" smtClean="0"/>
          </a:p>
          <a:p>
            <a:pPr marL="0" indent="0">
              <a:buFont typeface="Times"/>
              <a:buNone/>
            </a:pPr>
            <a:r>
              <a:rPr lang="en-US" sz="2000" dirty="0" smtClean="0"/>
              <a:t> </a:t>
            </a:r>
          </a:p>
          <a:p>
            <a:pPr marL="0" indent="0">
              <a:buFont typeface="Times"/>
              <a:buNone/>
            </a:pPr>
            <a:endParaRPr lang="en-US" sz="2000" dirty="0" err="1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562600" y="152400"/>
            <a:ext cx="340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r>
              <a:rPr lang="en-US" sz="1600" dirty="0" smtClean="0">
                <a:latin typeface="+mn-lt"/>
              </a:rPr>
              <a:t>Other Campus Infrastructures (from </a:t>
            </a:r>
            <a:r>
              <a:rPr lang="en-US" sz="1600" u="sng" dirty="0">
                <a:latin typeface="+mn-lt"/>
              </a:rPr>
              <a:t>https://www.opensciencegrid.org/bin/view/CampusGrids/</a:t>
            </a:r>
            <a:r>
              <a:rPr lang="en-US" sz="1600" u="sng" dirty="0" err="1" smtClean="0">
                <a:latin typeface="+mn-lt"/>
              </a:rPr>
              <a:t>DeployedCampusInfrastr</a:t>
            </a:r>
            <a:r>
              <a:rPr lang="en-US" sz="1600" dirty="0" err="1" smtClean="0">
                <a:latin typeface="+mn-lt"/>
              </a:rPr>
              <a:t>uctures</a:t>
            </a:r>
            <a:r>
              <a:rPr lang="en-US" sz="1600" dirty="0" smtClean="0">
                <a:latin typeface="+mn-lt"/>
              </a:rPr>
              <a:t>)</a:t>
            </a:r>
            <a:endParaRPr lang="en-US" sz="1600" dirty="0">
              <a:latin typeface="+mn-lt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134100" y="1384299"/>
            <a:ext cx="2654300" cy="2146301"/>
          </a:xfrm>
          <a:prstGeom prst="rect">
            <a:avLst/>
          </a:prstGeom>
        </p:spPr>
        <p:txBody>
          <a:bodyPr numCol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UCSD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Purdue</a:t>
            </a:r>
          </a:p>
          <a:p>
            <a:pPr marL="0" indent="0">
              <a:buFont typeface="Times"/>
              <a:buNone/>
            </a:pPr>
            <a:r>
              <a:rPr lang="en-US" sz="2000" dirty="0" smtClean="0"/>
              <a:t>Virginia Tech</a:t>
            </a:r>
          </a:p>
          <a:p>
            <a:pPr marL="0" indent="0">
              <a:buFont typeface="Times"/>
              <a:buNone/>
            </a:pPr>
            <a:endParaRPr lang="en-US" sz="2000" dirty="0" smtClean="0"/>
          </a:p>
          <a:p>
            <a:pPr marL="0" indent="0">
              <a:buFont typeface="Times"/>
              <a:buNone/>
            </a:pPr>
            <a:endParaRPr lang="en-US" sz="2000" dirty="0" err="1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730500" y="2489200"/>
            <a:ext cx="266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+mj-lt"/>
                <a:ea typeface="+mj-ea"/>
                <a:cs typeface="ＭＳ Ｐゴシック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  <a:cs typeface="ＭＳ Ｐゴシック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0080"/>
                </a:solidFill>
                <a:latin typeface="Futura" pitchFamily="16" charset="0"/>
                <a:ea typeface="ＭＳ Ｐゴシック" pitchFamily="1" charset="-128"/>
              </a:defRPr>
            </a:lvl9pPr>
          </a:lstStyle>
          <a:p>
            <a:pPr algn="l"/>
            <a:r>
              <a:rPr lang="en-US" sz="1600" dirty="0" smtClean="0">
                <a:latin typeface="+mn-lt"/>
              </a:rPr>
              <a:t>Removed: communities on council already,  Fermilab-local communities (to date), OSG “owned” VOs,</a:t>
            </a:r>
            <a:br>
              <a:rPr lang="en-US" sz="1600" dirty="0" smtClean="0">
                <a:latin typeface="+mn-lt"/>
              </a:rPr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210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51800" cy="1143000"/>
          </a:xfrm>
        </p:spPr>
        <p:txBody>
          <a:bodyPr/>
          <a:lstStyle/>
          <a:p>
            <a:r>
              <a:rPr lang="en-US" dirty="0" smtClean="0"/>
              <a:t>Strategy of Satellites and Docked Projects Remains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3889" y="1285141"/>
            <a:ext cx="7446545" cy="4524315"/>
          </a:xfrm>
          <a:prstGeom prst="rect">
            <a:avLst/>
          </a:prstGeom>
          <a:solidFill>
            <a:schemeClr val="bg1"/>
          </a:solidFill>
          <a:ln w="57150" cmpd="sng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Eco-system made up of core OSG Project + Docked (essential) Projects + multiple funded Satellite projects +  many many Contributions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00009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 smtClean="0">
              <a:solidFill>
                <a:srgbClr val="00009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Besides governing the whole WE the Council make the major Contributions</a:t>
            </a:r>
            <a:r>
              <a:rPr lang="en-US" sz="2400" b="1" dirty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– clearly this needs to be win-win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00009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90"/>
                </a:solidFill>
                <a:latin typeface="Calibri"/>
                <a:ea typeface="+mn-ea"/>
                <a:cs typeface="+mn-cs"/>
              </a:rPr>
              <a:t>How do we strengthen and sustain this model of the Consortium? What other projects would benefit the stakeholders most?</a:t>
            </a:r>
          </a:p>
        </p:txBody>
      </p:sp>
    </p:spTree>
    <p:extLst>
      <p:ext uri="{BB962C8B-B14F-4D97-AF65-F5344CB8AC3E}">
        <p14:creationId xmlns:p14="http://schemas.microsoft.com/office/powerpoint/2010/main" val="257094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229061" y="2564306"/>
            <a:ext cx="903813" cy="584776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OSG</a:t>
            </a:r>
          </a:p>
        </p:txBody>
      </p:sp>
      <p:sp>
        <p:nvSpPr>
          <p:cNvPr id="46" name="Oval 45"/>
          <p:cNvSpPr/>
          <p:nvPr/>
        </p:nvSpPr>
        <p:spPr>
          <a:xfrm>
            <a:off x="2882939" y="1302396"/>
            <a:ext cx="4241800" cy="3141326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/>
          <p:cNvSpPr/>
          <p:nvPr/>
        </p:nvSpPr>
        <p:spPr>
          <a:xfrm>
            <a:off x="5455891" y="3308996"/>
            <a:ext cx="2448695" cy="153468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5905383" y="3520392"/>
            <a:ext cx="1739967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OSG is an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XD –XSEDE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Service Provider</a:t>
            </a:r>
          </a:p>
        </p:txBody>
      </p:sp>
      <p:sp>
        <p:nvSpPr>
          <p:cNvPr id="8" name="Oval 7"/>
          <p:cNvSpPr/>
          <p:nvPr/>
        </p:nvSpPr>
        <p:spPr>
          <a:xfrm>
            <a:off x="1780366" y="3047754"/>
            <a:ext cx="2448695" cy="153468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078872" y="3425231"/>
            <a:ext cx="1608133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Campus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Infrastructures</a:t>
            </a:r>
          </a:p>
        </p:txBody>
      </p:sp>
      <p:sp>
        <p:nvSpPr>
          <p:cNvPr id="10" name="Oval 9"/>
          <p:cNvSpPr/>
          <p:nvPr/>
        </p:nvSpPr>
        <p:spPr>
          <a:xfrm>
            <a:off x="1689100" y="1435100"/>
            <a:ext cx="1997905" cy="1257566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2176708" y="1720122"/>
            <a:ext cx="1051527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NEES  &amp;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NEESHub</a:t>
            </a:r>
            <a:endParaRPr lang="en-US" sz="1800" dirty="0" smtClean="0"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40863" y="952778"/>
            <a:ext cx="2448695" cy="153468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6052882" y="1435100"/>
            <a:ext cx="1567068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European Grid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F497D"/>
                </a:solidFill>
                <a:latin typeface="Calibri"/>
                <a:ea typeface="+mn-ea"/>
                <a:cs typeface="+mn-cs"/>
              </a:rPr>
              <a:t>Initiative (EGI)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406892-413E-7E41-99A9-8DE1D1E81B7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016623" y="0"/>
            <a:ext cx="2084175" cy="1096304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285727" y="106166"/>
            <a:ext cx="1555910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The Americas: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err="1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GridUNESP</a:t>
            </a:r>
            <a:endParaRPr lang="en-US" sz="1800" b="1" u="sng" dirty="0" smtClean="0">
              <a:solidFill>
                <a:srgbClr val="C70000"/>
              </a:solidFill>
              <a:latin typeface="Calibri"/>
              <a:ea typeface="+mn-ea"/>
              <a:cs typeface="+mn-cs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Colombia Grid</a:t>
            </a:r>
          </a:p>
        </p:txBody>
      </p:sp>
      <p:sp>
        <p:nvSpPr>
          <p:cNvPr id="17" name="Oval 16"/>
          <p:cNvSpPr/>
          <p:nvPr/>
        </p:nvSpPr>
        <p:spPr>
          <a:xfrm>
            <a:off x="5905382" y="5585382"/>
            <a:ext cx="2405671" cy="1261348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905381" y="5717466"/>
            <a:ext cx="2405671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Extension of Data Transport collaborating with  Globus Online</a:t>
            </a:r>
          </a:p>
        </p:txBody>
      </p:sp>
      <p:sp>
        <p:nvSpPr>
          <p:cNvPr id="19" name="Oval 18"/>
          <p:cNvSpPr/>
          <p:nvPr/>
        </p:nvSpPr>
        <p:spPr>
          <a:xfrm>
            <a:off x="270364" y="323954"/>
            <a:ext cx="2438508" cy="1350075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69493" y="559641"/>
            <a:ext cx="2670490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Action Item: Technical Director meeting with IRODS in July</a:t>
            </a:r>
          </a:p>
        </p:txBody>
      </p:sp>
      <p:sp>
        <p:nvSpPr>
          <p:cNvPr id="21" name="Oval 20"/>
          <p:cNvSpPr/>
          <p:nvPr/>
        </p:nvSpPr>
        <p:spPr>
          <a:xfrm>
            <a:off x="6473510" y="186787"/>
            <a:ext cx="2670490" cy="1560837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73510" y="468655"/>
            <a:ext cx="2670490" cy="1200329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International Project Possibilities with WLCG? LHC? Co-funded by EU and US?</a:t>
            </a:r>
          </a:p>
        </p:txBody>
      </p:sp>
      <p:sp>
        <p:nvSpPr>
          <p:cNvPr id="24" name="Oval 23"/>
          <p:cNvSpPr/>
          <p:nvPr/>
        </p:nvSpPr>
        <p:spPr>
          <a:xfrm>
            <a:off x="327795" y="5094512"/>
            <a:ext cx="2405671" cy="1261348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27794" y="5226596"/>
            <a:ext cx="2405671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P</a:t>
            </a: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artner with more SciDAC-3 Institutes through </a:t>
            </a:r>
            <a:r>
              <a:rPr lang="en-US" sz="1800" b="1" u="sng" dirty="0" err="1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InDHTC</a:t>
            </a: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? </a:t>
            </a:r>
          </a:p>
        </p:txBody>
      </p:sp>
      <p:sp>
        <p:nvSpPr>
          <p:cNvPr id="26" name="Oval 25"/>
          <p:cNvSpPr/>
          <p:nvPr/>
        </p:nvSpPr>
        <p:spPr>
          <a:xfrm>
            <a:off x="2425014" y="4576079"/>
            <a:ext cx="2438508" cy="1350075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2804" y="4927951"/>
            <a:ext cx="2280718" cy="646331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Condor receives 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REDHAT award</a:t>
            </a:r>
          </a:p>
        </p:txBody>
      </p:sp>
      <p:sp>
        <p:nvSpPr>
          <p:cNvPr id="28" name="Oval 27"/>
          <p:cNvSpPr/>
          <p:nvPr/>
        </p:nvSpPr>
        <p:spPr>
          <a:xfrm>
            <a:off x="187158" y="3604969"/>
            <a:ext cx="2438508" cy="1350075"/>
          </a:xfrm>
          <a:prstGeom prst="ellipse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87158" y="3803888"/>
            <a:ext cx="2280718" cy="923330"/>
          </a:xfrm>
          <a:prstGeom prst="rect">
            <a:avLst/>
          </a:prstGeom>
          <a:noFill/>
          <a:ln w="38100">
            <a:noFill/>
            <a:round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 smtClean="0">
                <a:solidFill>
                  <a:srgbClr val="C70000"/>
                </a:solidFill>
                <a:latin typeface="Calibri"/>
                <a:ea typeface="+mn-ea"/>
                <a:cs typeface="+mn-cs"/>
              </a:rPr>
              <a:t>DOE/NSF aim to make cross agency MAGIC more useful?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91300" y="2044226"/>
            <a:ext cx="2552700" cy="1323439"/>
          </a:xfrm>
          <a:prstGeom prst="rect">
            <a:avLst/>
          </a:prstGeom>
          <a:solidFill>
            <a:srgbClr val="FCFF6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eNMR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 structural biology VO working through 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SBGrid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 to enable bi-directional partnering across 2 infrastructures.</a:t>
            </a:r>
            <a:endParaRPr lang="en-US" sz="16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3790" y="2135301"/>
            <a:ext cx="3294648" cy="1323439"/>
          </a:xfrm>
          <a:prstGeom prst="rect">
            <a:avLst/>
          </a:prstGeom>
          <a:solidFill>
            <a:srgbClr val="FCFF6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Starting to show  value to individual users of running simulations (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OpenSees</a:t>
            </a: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) on OSG.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Process of acceptance must be careful and slow.</a:t>
            </a:r>
            <a:endParaRPr lang="en-US" sz="16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0" y="4076779"/>
            <a:ext cx="4572000" cy="1569660"/>
          </a:xfrm>
          <a:prstGeom prst="rect">
            <a:avLst/>
          </a:prstGeom>
          <a:solidFill>
            <a:srgbClr val="FBF376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Seat on the SP Forum.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Contributions from Campus Champions &amp;  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Advanced User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Support. Sharing 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of Security Staff.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Possibility to participate in the Allocation Process</a:t>
            </a:r>
          </a:p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alibri"/>
              </a:rPr>
              <a:t>Common/collaborative support for </a:t>
            </a:r>
            <a:r>
              <a:rPr lang="en-US" sz="1600" dirty="0" smtClean="0">
                <a:solidFill>
                  <a:srgbClr val="FF0000"/>
                </a:solidFill>
                <a:latin typeface="Calibri"/>
              </a:rPr>
              <a:t>such DES</a:t>
            </a:r>
            <a:r>
              <a:rPr lang="en-US" sz="1600" dirty="0">
                <a:solidFill>
                  <a:srgbClr val="FF0000"/>
                </a:solidFill>
                <a:latin typeface="Calibri"/>
              </a:rPr>
              <a:t>, LSST, NEES.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3378200" y="2247900"/>
            <a:ext cx="3136900" cy="1219200"/>
          </a:xfrm>
          <a:solidFill>
            <a:srgbClr val="FF6600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0090"/>
                </a:solidFill>
              </a:rPr>
              <a:t>Review status of </a:t>
            </a:r>
            <a:br>
              <a:rPr lang="en-US" sz="2000" dirty="0" smtClean="0">
                <a:solidFill>
                  <a:srgbClr val="000090"/>
                </a:solidFill>
              </a:rPr>
            </a:br>
            <a:r>
              <a:rPr lang="en-US" sz="2000" dirty="0" smtClean="0">
                <a:solidFill>
                  <a:srgbClr val="000090"/>
                </a:solidFill>
              </a:rPr>
              <a:t>OSG eco-system</a:t>
            </a:r>
            <a:r>
              <a:rPr lang="en-US" sz="2000" dirty="0" smtClean="0">
                <a:solidFill>
                  <a:srgbClr val="000090"/>
                </a:solidFill>
              </a:rPr>
              <a:t> that we reported in</a:t>
            </a:r>
            <a:br>
              <a:rPr lang="en-US" sz="2000" dirty="0" smtClean="0">
                <a:solidFill>
                  <a:srgbClr val="000090"/>
                </a:solidFill>
              </a:rPr>
            </a:br>
            <a:r>
              <a:rPr lang="en-US" sz="2000" dirty="0" smtClean="0">
                <a:solidFill>
                  <a:srgbClr val="000090"/>
                </a:solidFill>
              </a:rPr>
              <a:t>Aug </a:t>
            </a:r>
            <a:r>
              <a:rPr lang="en-US" sz="2000" dirty="0" smtClean="0">
                <a:solidFill>
                  <a:srgbClr val="000090"/>
                </a:solidFill>
              </a:rPr>
              <a:t>2011 (composite)</a:t>
            </a:r>
            <a:endParaRPr 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7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questions on the table (lets add to this list..)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33500"/>
            <a:ext cx="8839200" cy="5397500"/>
          </a:xfrm>
        </p:spPr>
        <p:txBody>
          <a:bodyPr/>
          <a:lstStyle/>
          <a:p>
            <a:r>
              <a:rPr lang="en-US" sz="2000" dirty="0" smtClean="0"/>
              <a:t>Does the current Council representation move us forward most effectively to our vision and objectives?</a:t>
            </a:r>
          </a:p>
          <a:p>
            <a:r>
              <a:rPr lang="en-US" sz="2000" dirty="0" smtClean="0"/>
              <a:t>Does the current Council structure  make best use of our member contributions and energies?</a:t>
            </a:r>
            <a:endParaRPr lang="en-US" sz="2000" dirty="0"/>
          </a:p>
          <a:p>
            <a:r>
              <a:rPr lang="en-US" sz="2000" dirty="0" smtClean="0"/>
              <a:t>What other services do we need to attract non-physics, small communities and/or individual campus researchers? </a:t>
            </a:r>
            <a:endParaRPr lang="en-US" sz="2000" dirty="0"/>
          </a:p>
          <a:p>
            <a:r>
              <a:rPr lang="en-US" sz="2000" dirty="0" smtClean="0"/>
              <a:t>Are there communities we should be aiming to attract?</a:t>
            </a:r>
          </a:p>
          <a:p>
            <a:r>
              <a:rPr lang="en-US" sz="2000" dirty="0" smtClean="0"/>
              <a:t>Why </a:t>
            </a:r>
            <a:r>
              <a:rPr lang="en-US" sz="2000" dirty="0"/>
              <a:t>does it take 6 months for a “quorum” of sites to support a new VO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How do we measure why  a VO (GLOW) can only get 100,000 hours maximum across the production infrastructure when there are many more cycles available?</a:t>
            </a:r>
            <a:endParaRPr lang="en-US" sz="2000" dirty="0"/>
          </a:p>
          <a:p>
            <a:r>
              <a:rPr lang="en-US" sz="2000" dirty="0" smtClean="0"/>
              <a:t>Should, and if so, how should the Consortium be engaging with industry?</a:t>
            </a:r>
          </a:p>
          <a:p>
            <a:r>
              <a:rPr lang="en-US" sz="2000" dirty="0" smtClean="0"/>
              <a:t>What is the Consortiums strategy towards sustainability after the next 5 (or 3) years?</a:t>
            </a:r>
          </a:p>
          <a:p>
            <a:r>
              <a:rPr lang="en-US" sz="2000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9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Objectives for this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7721600" cy="1993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(1) </a:t>
            </a:r>
            <a:r>
              <a:rPr lang="en-US" dirty="0" smtClean="0"/>
              <a:t>Take concrete decisions towards ensuring the Council membership and agendas are truly representative of and focused on extending the mutual benefits of new communities (especially non-physics and campus) and the OSG.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Objectives for this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790700"/>
            <a:ext cx="6705600" cy="36195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</a:t>
            </a:r>
            <a:r>
              <a:rPr lang="en-US" dirty="0" smtClean="0"/>
              <a:t>Hear about the work plans for </a:t>
            </a:r>
            <a:r>
              <a:rPr lang="en-US" dirty="0" smtClean="0"/>
              <a:t>OSG, our Satellites</a:t>
            </a:r>
            <a:r>
              <a:rPr lang="en-US" dirty="0"/>
              <a:t> </a:t>
            </a:r>
            <a:r>
              <a:rPr lang="en-US" dirty="0" smtClean="0"/>
              <a:t>and our members.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Identify gaps in addressing the needs </a:t>
            </a:r>
            <a:r>
              <a:rPr lang="en-US" dirty="0" smtClean="0"/>
              <a:t>and objectives of </a:t>
            </a:r>
            <a:r>
              <a:rPr lang="en-US" dirty="0" smtClean="0"/>
              <a:t>members.</a:t>
            </a:r>
          </a:p>
          <a:p>
            <a:pPr marL="0" indent="0">
              <a:buNone/>
            </a:pPr>
            <a:r>
              <a:rPr lang="en-US" dirty="0" smtClean="0"/>
              <a:t>Decide on</a:t>
            </a:r>
            <a:r>
              <a:rPr lang="en-US" dirty="0" smtClean="0"/>
              <a:t> </a:t>
            </a:r>
            <a:r>
              <a:rPr lang="en-US" dirty="0" smtClean="0"/>
              <a:t>sub-groups of (</a:t>
            </a:r>
            <a:r>
              <a:rPr lang="en-US" dirty="0" err="1" smtClean="0"/>
              <a:t>delegees</a:t>
            </a:r>
            <a:r>
              <a:rPr lang="en-US" dirty="0" smtClean="0"/>
              <a:t> of)  the Council </a:t>
            </a:r>
            <a:r>
              <a:rPr lang="en-US" dirty="0" smtClean="0"/>
              <a:t>to think about whether and/or how to address these gaps.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4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questions on the table (lets add to this list..)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33500"/>
            <a:ext cx="8839200" cy="5397500"/>
          </a:xfrm>
        </p:spPr>
        <p:txBody>
          <a:bodyPr/>
          <a:lstStyle/>
          <a:p>
            <a:r>
              <a:rPr lang="en-US" sz="2000" dirty="0" smtClean="0"/>
              <a:t>Does the current Council representation move us forward most effectively to our vision and objectives?</a:t>
            </a:r>
          </a:p>
          <a:p>
            <a:r>
              <a:rPr lang="en-US" sz="2000" dirty="0" smtClean="0"/>
              <a:t>Does the current Council structure  make best use of our member contributions and energies?</a:t>
            </a:r>
            <a:endParaRPr lang="en-US" sz="2000" dirty="0"/>
          </a:p>
          <a:p>
            <a:r>
              <a:rPr lang="en-US" sz="2000" dirty="0" smtClean="0"/>
              <a:t>What other services do we need to attract non-physics, small communities and/or individual campus researchers? </a:t>
            </a:r>
            <a:endParaRPr lang="en-US" sz="2000" dirty="0"/>
          </a:p>
          <a:p>
            <a:r>
              <a:rPr lang="en-US" sz="2000" dirty="0" smtClean="0"/>
              <a:t>Are there communities we should be aiming to attract?</a:t>
            </a:r>
          </a:p>
          <a:p>
            <a:r>
              <a:rPr lang="en-US" sz="2000" dirty="0" smtClean="0"/>
              <a:t>Why </a:t>
            </a:r>
            <a:r>
              <a:rPr lang="en-US" sz="2000" dirty="0"/>
              <a:t>does it take 6 months for a “quorum” of sites to support a new VO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How do we measure why  a VO (GLOW) can only get 100,000 hours maximum across the production infrastructure when there are many more cycles available?</a:t>
            </a:r>
            <a:endParaRPr lang="en-US" sz="2000" dirty="0"/>
          </a:p>
          <a:p>
            <a:r>
              <a:rPr lang="en-US" sz="2000" dirty="0" smtClean="0"/>
              <a:t>Should, and if so, how should the Consortium be engaging with industry?</a:t>
            </a:r>
          </a:p>
          <a:p>
            <a:r>
              <a:rPr lang="en-US" sz="2000" dirty="0" smtClean="0"/>
              <a:t>What is the Consortiums strategy towards sustainability after the next 5 (or 3) years?</a:t>
            </a:r>
          </a:p>
          <a:p>
            <a:r>
              <a:rPr lang="en-US" sz="2000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8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Consortium 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Open Science Grid (OSG) advances science through open distributed computing.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OSG is a multi-disciplinary partnership to federate local, regional, community and national </a:t>
            </a:r>
            <a:r>
              <a:rPr lang="en-US" dirty="0" err="1"/>
              <a:t>cyberinfrastructures</a:t>
            </a:r>
            <a:r>
              <a:rPr lang="en-US" dirty="0"/>
              <a:t> to meet the needs of research and academic communities at all scales.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Consortium Members and Council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0" y="1955800"/>
            <a:ext cx="7772400" cy="3949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Consortium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Members: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organizations and their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members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who benefit from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the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OSG eco-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system.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B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enefits include use of and/or contributions to one or more of the resources, the fabric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of services, software,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computer science experimentation, sociological study, etc. </a:t>
            </a:r>
            <a:endParaRPr lang="en-US" i="1" dirty="0" smtClean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90"/>
                </a:solidFill>
                <a:cs typeface="Arial"/>
              </a:rPr>
              <a:t>Council Members: </a:t>
            </a:r>
          </a:p>
          <a:p>
            <a:pPr marL="0" indent="0" defTabSz="45720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>
                <a:solidFill>
                  <a:srgbClr val="000090"/>
                </a:solidFill>
                <a:cs typeface="Arial"/>
              </a:rPr>
              <a:t>Represent </a:t>
            </a:r>
            <a:r>
              <a:rPr lang="en-US" i="1" dirty="0">
                <a:solidFill>
                  <a:srgbClr val="000090"/>
                </a:solidFill>
                <a:cs typeface="Arial"/>
              </a:rPr>
              <a:t>all </a:t>
            </a:r>
            <a:r>
              <a:rPr lang="en-US" i="1" dirty="0" smtClean="0">
                <a:solidFill>
                  <a:srgbClr val="000090"/>
                </a:solidFill>
                <a:cs typeface="Arial"/>
              </a:rPr>
              <a:t>Consortium Members. Are the most active contributors to the mission. Govern the Projects.</a:t>
            </a:r>
            <a:endParaRPr lang="en-US" i="1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AB4BC-D760-449D-A975-B1B41586F3D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2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akeup of the Council today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670300" y="4597400"/>
            <a:ext cx="378842" cy="63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CCFF99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81529" y="5645103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</a:t>
            </a:r>
            <a:endParaRPr lang="en-US" sz="2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096212" y="48724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 rot="10800000" flipV="1">
            <a:off x="6249845" y="4693304"/>
            <a:ext cx="433594" cy="68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BF376"/>
                </a:solidFill>
                <a:cs typeface="Arial"/>
              </a:rPr>
              <a:t>p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275034" y="4615882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528641" y="445101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CCFF99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650120" y="2573831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100705" y="4606429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544683" y="3932318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512316" y="1489451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614791" y="568945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148037" y="349974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2346828" y="4969709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681932" y="1601213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3959972" y="2615123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681933" y="2580152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614791" y="3464947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034192" y="2797960"/>
            <a:ext cx="1193805" cy="6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cs typeface="Arial"/>
              </a:rPr>
              <a:t>Paul </a:t>
            </a:r>
            <a:r>
              <a:rPr lang="en-US" sz="1200" dirty="0" smtClean="0">
                <a:solidFill>
                  <a:srgbClr val="000090"/>
                </a:solidFill>
                <a:cs typeface="Arial"/>
              </a:rPr>
              <a:t>–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cs typeface="Arial"/>
              </a:rPr>
              <a:t>University </a:t>
            </a:r>
            <a:r>
              <a:rPr lang="en-US" sz="1200" dirty="0">
                <a:solidFill>
                  <a:srgbClr val="000090"/>
                </a:solidFill>
                <a:cs typeface="Arial"/>
              </a:rPr>
              <a:t>of </a:t>
            </a:r>
            <a:r>
              <a:rPr lang="en-US" sz="1200" dirty="0" smtClean="0">
                <a:solidFill>
                  <a:srgbClr val="000090"/>
                </a:solidFill>
                <a:cs typeface="Arial"/>
              </a:rPr>
              <a:t>Florida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cs typeface="Arial"/>
              </a:rPr>
              <a:t> </a:t>
            </a:r>
            <a:endParaRPr lang="en-US" sz="1200" dirty="0">
              <a:solidFill>
                <a:srgbClr val="000090"/>
              </a:solidFill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78" y="1463981"/>
            <a:ext cx="674856" cy="8908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49" y="5736773"/>
            <a:ext cx="674516" cy="93597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9" y="5727631"/>
            <a:ext cx="683333" cy="90114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3" y="2529101"/>
            <a:ext cx="655166" cy="87534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00" y="1505649"/>
            <a:ext cx="634165" cy="86420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80" y="2512296"/>
            <a:ext cx="604868" cy="9089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14" y="3551207"/>
            <a:ext cx="681528" cy="92687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3" y="3508029"/>
            <a:ext cx="663598" cy="9845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7" y="4650439"/>
            <a:ext cx="658704" cy="99247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85" y="4650939"/>
            <a:ext cx="607428" cy="93266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57" y="4700090"/>
            <a:ext cx="586631" cy="89081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88" y="1418214"/>
            <a:ext cx="592547" cy="85522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81" y="2419035"/>
            <a:ext cx="625931" cy="89133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72" y="3476663"/>
            <a:ext cx="592547" cy="93859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250" y="4575368"/>
            <a:ext cx="680254" cy="89081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1" y="1446795"/>
            <a:ext cx="625676" cy="104028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1" y="2619825"/>
            <a:ext cx="616471" cy="94064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90" y="3654790"/>
            <a:ext cx="616471" cy="95163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00" y="2487076"/>
            <a:ext cx="646176" cy="92049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034192" y="1601213"/>
            <a:ext cx="65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Ruth  </a:t>
            </a: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-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Chair 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6471" y="3927180"/>
            <a:ext cx="8880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Michael </a:t>
            </a: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–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BNL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, </a:t>
            </a:r>
            <a:endParaRPr lang="en-US" sz="11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US 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ATLAS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76471" y="5071157"/>
            <a:ext cx="12596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Miron – </a:t>
            </a:r>
            <a:endParaRPr lang="en-US" sz="11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Condor 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project</a:t>
            </a: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Wisconsin 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073297" y="6057122"/>
            <a:ext cx="8603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Horst </a:t>
            </a:r>
            <a:r>
              <a:rPr lang="en-US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000090"/>
                </a:solidFill>
                <a:latin typeface="Arial"/>
                <a:cs typeface="Arial"/>
              </a:rPr>
              <a:t>- </a:t>
            </a:r>
            <a:endParaRPr lang="en-US" sz="11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90"/>
                </a:solidFill>
                <a:latin typeface="Arial"/>
                <a:cs typeface="Arial"/>
              </a:rPr>
              <a:t>DOSAR</a:t>
            </a:r>
            <a:endParaRPr lang="en-US" sz="11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2772" y="4625767"/>
            <a:ext cx="60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30591" y="2141881"/>
            <a:ext cx="1370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Greg – ESNET</a:t>
            </a:r>
          </a:p>
          <a:p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     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601623" y="2990713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Vicky (Rick) – Fermi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81932" y="4184425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David – Nebraska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7899" y="3996429"/>
            <a:ext cx="157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Steve –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GLOBUS </a:t>
            </a: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Alliance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59428" y="5040884"/>
            <a:ext cx="153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Bill (Rob) Quick – Indiana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873776" y="6226808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Tom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NEES 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91" y="4575367"/>
            <a:ext cx="575326" cy="86456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595286" y="2204461"/>
            <a:ext cx="1224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Ken – US CMS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77884" y="6121147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Jim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US </a:t>
            </a: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ATLAS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81933" y="3102766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Bob 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US </a:t>
            </a: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CMS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12317" y="1893126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Piotr – SBGRID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12316" y="2853202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Jerome – </a:t>
            </a:r>
            <a:endParaRPr lang="en-US" sz="1200" dirty="0" smtClean="0">
              <a:solidFill>
                <a:srgbClr val="00009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Star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40799" y="4036095"/>
            <a:ext cx="12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90"/>
                </a:solidFill>
                <a:latin typeface="Arial"/>
                <a:cs typeface="Arial"/>
              </a:rPr>
              <a:t>Richard (TBD) – SLAC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2930057" y="1558995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i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>
            <a:off x="5828370" y="1486825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 bwMode="auto">
          <a:xfrm>
            <a:off x="2945574" y="5781541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7681932" y="3638326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008000"/>
                </a:solidFill>
                <a:latin typeface="Arial"/>
                <a:cs typeface="Arial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14900" y="5991895"/>
            <a:ext cx="66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TBA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02628" y="5117084"/>
            <a:ext cx="153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Brad (Rick) – </a:t>
            </a:r>
            <a:r>
              <a:rPr lang="en-US" sz="1200" dirty="0" err="1" smtClean="0">
                <a:solidFill>
                  <a:srgbClr val="000090"/>
                </a:solidFill>
                <a:latin typeface="Arial"/>
                <a:cs typeface="Arial"/>
              </a:rPr>
              <a:t>Tevatron</a:t>
            </a:r>
            <a:r>
              <a:rPr lang="en-US" sz="1200" dirty="0" smtClean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1200" dirty="0" err="1" smtClean="0">
                <a:solidFill>
                  <a:srgbClr val="000090"/>
                </a:solidFill>
                <a:latin typeface="Arial"/>
                <a:cs typeface="Arial"/>
              </a:rPr>
              <a:t>expts</a:t>
            </a:r>
            <a:endParaRPr lang="en-US" sz="1200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91" name="Content Placeholder 2"/>
          <p:cNvSpPr txBox="1">
            <a:spLocks/>
          </p:cNvSpPr>
          <p:nvPr/>
        </p:nvSpPr>
        <p:spPr bwMode="auto">
          <a:xfrm>
            <a:off x="3031105" y="3565029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F6600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>
            <a:off x="5589391" y="2474347"/>
            <a:ext cx="463216" cy="54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FBF376"/>
                </a:solidFill>
                <a:latin typeface="Arial"/>
                <a:cs typeface="Arial"/>
              </a:rPr>
              <a:t>p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1054100" y="2425700"/>
            <a:ext cx="378842" cy="63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Times"/>
              <a:buChar char="•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Symbol" pitchFamily="18" charset="2"/>
              <a:buChar char=""/>
              <a:defRPr kumimoji="1" sz="2400">
                <a:solidFill>
                  <a:srgbClr val="630000"/>
                </a:solidFill>
                <a:latin typeface="+mn-lt"/>
                <a:ea typeface="+mn-ea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  <a:cs typeface="ＭＳ Ｐゴシック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/>
              <a:buNone/>
            </a:pPr>
            <a:r>
              <a:rPr lang="en-US" sz="2800" dirty="0" smtClean="0">
                <a:solidFill>
                  <a:srgbClr val="CCFF99"/>
                </a:solidFill>
                <a:latin typeface="Arial"/>
                <a:cs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876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Makeup of the Council today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6FEBC-FC0F-4EF3-B2AF-DFF52BFA3FE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400" y="1612900"/>
            <a:ext cx="7886700" cy="31085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Font typeface="Times"/>
              <a:buNone/>
            </a:pPr>
            <a:r>
              <a:rPr lang="en-US" sz="2800" b="1" dirty="0">
                <a:solidFill>
                  <a:srgbClr val="008000"/>
                </a:solidFill>
                <a:cs typeface="Arial"/>
              </a:rPr>
              <a:t>c</a:t>
            </a:r>
            <a:r>
              <a:rPr lang="en-US" sz="2800" b="1" dirty="0" smtClean="0">
                <a:solidFill>
                  <a:srgbClr val="008000"/>
                </a:solidFill>
                <a:cs typeface="Arial"/>
              </a:rPr>
              <a:t> </a:t>
            </a:r>
            <a:r>
              <a:rPr lang="en-US" sz="2800" b="1" dirty="0">
                <a:solidFill>
                  <a:srgbClr val="008000"/>
                </a:solidFill>
                <a:cs typeface="Arial"/>
              </a:rPr>
              <a:t>- campus – </a:t>
            </a:r>
            <a:r>
              <a:rPr lang="en-US" sz="2800" b="1" dirty="0" smtClean="0">
                <a:solidFill>
                  <a:srgbClr val="008000"/>
                </a:solidFill>
                <a:cs typeface="Arial"/>
              </a:rPr>
              <a:t>4</a:t>
            </a:r>
            <a:endParaRPr lang="en-US" sz="2800" b="1" dirty="0">
              <a:solidFill>
                <a:srgbClr val="008000"/>
              </a:solidFill>
              <a:cs typeface="Arial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CCFF99"/>
                </a:solidFill>
                <a:cs typeface="Arial"/>
              </a:rPr>
              <a:t>c - campus in progress  - </a:t>
            </a:r>
            <a:r>
              <a:rPr lang="en-US" sz="2800" b="1" dirty="0" smtClean="0">
                <a:solidFill>
                  <a:srgbClr val="CCFF99"/>
                </a:solidFill>
                <a:cs typeface="Arial"/>
              </a:rPr>
              <a:t>2</a:t>
            </a:r>
            <a:endParaRPr lang="en-US" sz="2800" b="1" dirty="0">
              <a:solidFill>
                <a:srgbClr val="CCFF99"/>
              </a:solidFill>
              <a:cs typeface="Arial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  <a:cs typeface="Arial"/>
              </a:rPr>
              <a:t>s - software projects  - 2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6600"/>
                </a:solidFill>
                <a:cs typeface="Arial"/>
              </a:rPr>
              <a:t>i – infrastructure </a:t>
            </a:r>
            <a:r>
              <a:rPr lang="en-US" sz="2800" b="1" dirty="0" smtClean="0">
                <a:solidFill>
                  <a:srgbClr val="FF6600"/>
                </a:solidFill>
                <a:cs typeface="Arial"/>
              </a:rPr>
              <a:t>facility </a:t>
            </a:r>
            <a:r>
              <a:rPr lang="en-US" sz="2800" b="1" dirty="0">
                <a:solidFill>
                  <a:srgbClr val="FF6600"/>
                </a:solidFill>
                <a:cs typeface="Arial"/>
              </a:rPr>
              <a:t>– 1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cs typeface="Arial"/>
              </a:rPr>
              <a:t>n – non-physics research community  - 2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BF376"/>
                </a:solidFill>
                <a:cs typeface="Arial"/>
              </a:rPr>
              <a:t>p – physics community – </a:t>
            </a:r>
            <a:r>
              <a:rPr lang="en-US" sz="2800" b="1" dirty="0">
                <a:solidFill>
                  <a:srgbClr val="FBF376"/>
                </a:solidFill>
                <a:cs typeface="Arial"/>
              </a:rPr>
              <a:t>8</a:t>
            </a:r>
            <a:endParaRPr lang="en-US" sz="2800" b="1" dirty="0" smtClean="0">
              <a:solidFill>
                <a:srgbClr val="FBF376"/>
              </a:solidFill>
              <a:cs typeface="Arial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cs typeface="Arial"/>
              </a:rPr>
              <a:t>e - education &amp; outreach - 1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722234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 Art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66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15791</TotalTime>
  <Words>1272</Words>
  <Application>Microsoft Macintosh PowerPoint</Application>
  <PresentationFormat>On-screen Show (4:3)</PresentationFormat>
  <Paragraphs>285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Japanese Art</vt:lpstr>
      <vt:lpstr>OSG Council, Aug 22nd -23rd 2012</vt:lpstr>
      <vt:lpstr>My Objectives for this Meeting</vt:lpstr>
      <vt:lpstr>My Objectives for this Meeting</vt:lpstr>
      <vt:lpstr>Background Information</vt:lpstr>
      <vt:lpstr>Representative questions on the table (lets add to this list..)</vt:lpstr>
      <vt:lpstr>The Consortium Mission</vt:lpstr>
      <vt:lpstr>Consortium Members and Council Members</vt:lpstr>
      <vt:lpstr>Makeup of the Council today</vt:lpstr>
      <vt:lpstr>Makeup of the Council today</vt:lpstr>
      <vt:lpstr>Consortium Organizational Structure (almost identical to 2006 diagram)</vt:lpstr>
      <vt:lpstr>The Current Project Structure</vt:lpstr>
      <vt:lpstr>The Current Project Structure</vt:lpstr>
      <vt:lpstr>Registered Communities/VOs</vt:lpstr>
      <vt:lpstr>VOs to consider for an increased participation ??</vt:lpstr>
      <vt:lpstr>Strategy of Satellites and Docked Projects Remains</vt:lpstr>
      <vt:lpstr>Review status of  OSG eco-system that we reported in Aug 2011 (composite)</vt:lpstr>
      <vt:lpstr>Representative questions on the table (lets add to this list..)</vt:lpstr>
    </vt:vector>
  </TitlesOfParts>
  <Manager/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PjM Report for OSG Review Jan-2009</dc:title>
  <dc:creator>Chander Sehgal</dc:creator>
  <cp:keywords/>
  <cp:lastModifiedBy>Ruth Pordes</cp:lastModifiedBy>
  <cp:revision>897</cp:revision>
  <cp:lastPrinted>2009-01-13T19:31:06Z</cp:lastPrinted>
  <dcterms:created xsi:type="dcterms:W3CDTF">2010-03-22T02:09:02Z</dcterms:created>
  <dcterms:modified xsi:type="dcterms:W3CDTF">2012-08-22T02:20:20Z</dcterms:modified>
</cp:coreProperties>
</file>