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3"/>
  </p:notesMasterIdLst>
  <p:sldIdLst>
    <p:sldId id="256" r:id="rId2"/>
    <p:sldId id="274" r:id="rId3"/>
    <p:sldId id="269" r:id="rId4"/>
    <p:sldId id="280" r:id="rId5"/>
    <p:sldId id="275" r:id="rId6"/>
    <p:sldId id="276" r:id="rId7"/>
    <p:sldId id="278" r:id="rId8"/>
    <p:sldId id="277" r:id="rId9"/>
    <p:sldId id="279"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94660"/>
  </p:normalViewPr>
  <p:slideViewPr>
    <p:cSldViewPr>
      <p:cViewPr>
        <p:scale>
          <a:sx n="60" d="100"/>
          <a:sy n="60" d="100"/>
        </p:scale>
        <p:origin x="-1109" y="-271"/>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6AD37C-ADC0-461F-B1F7-81EC5592E7B8}" type="datetimeFigureOut">
              <a:rPr lang="en-US" smtClean="0"/>
              <a:t>5/25/2016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C3DA2-6809-4768-AC93-CD3D92E8552C}" type="slidenum">
              <a:rPr lang="en-US" smtClean="0"/>
              <a:t>‹#›</a:t>
            </a:fld>
            <a:endParaRPr lang="en-US"/>
          </a:p>
        </p:txBody>
      </p:sp>
    </p:spTree>
    <p:extLst>
      <p:ext uri="{BB962C8B-B14F-4D97-AF65-F5344CB8AC3E}">
        <p14:creationId xmlns:p14="http://schemas.microsoft.com/office/powerpoint/2010/main" val="80429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93243DA-A003-457D-B12F-2634F22AC96F}" type="datetime1">
              <a:rPr lang="en-US" smtClean="0"/>
              <a:t>5/25/2016</a:t>
            </a:fld>
            <a:endParaRPr lang="en-US"/>
          </a:p>
        </p:txBody>
      </p:sp>
      <p:sp>
        <p:nvSpPr>
          <p:cNvPr id="20" name="Footer Placeholder 19"/>
          <p:cNvSpPr>
            <a:spLocks noGrp="1"/>
          </p:cNvSpPr>
          <p:nvPr>
            <p:ph type="ftr" sz="quarter" idx="11"/>
          </p:nvPr>
        </p:nvSpPr>
        <p:spPr/>
        <p:txBody>
          <a:bodyPr/>
          <a:lstStyle>
            <a:extLst/>
          </a:lstStyle>
          <a:p>
            <a:r>
              <a:rPr kumimoji="0" lang="en-US" smtClean="0"/>
              <a:t>Shawn McKee - OSG Networking</a:t>
            </a:r>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83C77A-143A-44D6-9A7C-7B902FE51DF8}" type="datetime1">
              <a:rPr lang="en-US" smtClean="0"/>
              <a:t>5/25/2016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71887B-8CE0-463D-BAD8-AB6D92A98F1F}" type="datetime1">
              <a:rPr lang="en-US" smtClean="0"/>
              <a:t>5/25/2016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DEAB5E-54CA-4197-B0C0-60CFDF79F1F6}" type="datetime1">
              <a:rPr lang="en-US" smtClean="0"/>
              <a:t>5/25/2016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0D02AA5-3BAD-4EC4-803B-0560594D40E5}" type="datetime1">
              <a:rPr lang="en-US" smtClean="0"/>
              <a:t>5/25/2016</a:t>
            </a:fld>
            <a:endParaRPr lang="en-US"/>
          </a:p>
        </p:txBody>
      </p:sp>
      <p:sp>
        <p:nvSpPr>
          <p:cNvPr id="5" name="Footer Placeholder 4"/>
          <p:cNvSpPr>
            <a:spLocks noGrp="1"/>
          </p:cNvSpPr>
          <p:nvPr>
            <p:ph type="ftr" sz="quarter" idx="11"/>
          </p:nvPr>
        </p:nvSpPr>
        <p:spPr/>
        <p:txBody>
          <a:bodyPr/>
          <a:lstStyle>
            <a:extLst/>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28850" y="6334125"/>
            <a:ext cx="1428750" cy="52387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1C4304-C996-449C-98F8-1575E0370929}" type="datetime1">
              <a:rPr lang="en-US" smtClean="0"/>
              <a:t>5/25/2016</a:t>
            </a:fld>
            <a:endParaRPr lang="en-US"/>
          </a:p>
        </p:txBody>
      </p:sp>
      <p:sp>
        <p:nvSpPr>
          <p:cNvPr id="6" name="Footer Placeholder 5"/>
          <p:cNvSpPr>
            <a:spLocks noGrp="1"/>
          </p:cNvSpPr>
          <p:nvPr>
            <p:ph type="ftr" sz="quarter" idx="11"/>
          </p:nvPr>
        </p:nvSpPr>
        <p:spPr/>
        <p:txBody>
          <a:bodyPr/>
          <a:lstStyle>
            <a:extLst/>
          </a:lstStyle>
          <a:p>
            <a:r>
              <a:rPr kumimoji="0" lang="en-US" smtClean="0"/>
              <a:t>Shawn McKee - OSG Networking</a:t>
            </a:r>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5614A80-1DCD-473C-8CFC-3844BDE85D13}" type="datetime1">
              <a:rPr lang="en-US" smtClean="0"/>
              <a:t>5/25/2016</a:t>
            </a:fld>
            <a:endParaRPr lang="en-US"/>
          </a:p>
        </p:txBody>
      </p:sp>
      <p:sp>
        <p:nvSpPr>
          <p:cNvPr id="8" name="Footer Placeholder 7"/>
          <p:cNvSpPr>
            <a:spLocks noGrp="1"/>
          </p:cNvSpPr>
          <p:nvPr>
            <p:ph type="ftr" sz="quarter" idx="11"/>
          </p:nvPr>
        </p:nvSpPr>
        <p:spPr/>
        <p:txBody>
          <a:bodyPr/>
          <a:lstStyle>
            <a:extLst/>
          </a:lstStyle>
          <a:p>
            <a:r>
              <a:rPr kumimoji="0" lang="en-US" smtClean="0"/>
              <a:t>Shawn McKee - OSG Networking</a:t>
            </a:r>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E62915E-08C2-4C60-B5E2-F8C456857D73}" type="datetime1">
              <a:rPr lang="en-US" smtClean="0"/>
              <a:t>5/25/2016</a:t>
            </a:fld>
            <a:endParaRPr lang="en-US"/>
          </a:p>
        </p:txBody>
      </p:sp>
      <p:sp>
        <p:nvSpPr>
          <p:cNvPr id="4" name="Footer Placeholder 3"/>
          <p:cNvSpPr>
            <a:spLocks noGrp="1"/>
          </p:cNvSpPr>
          <p:nvPr>
            <p:ph type="ftr" sz="quarter" idx="11"/>
          </p:nvPr>
        </p:nvSpPr>
        <p:spPr/>
        <p:txBody>
          <a:bodyPr/>
          <a:lstStyle>
            <a:extLst/>
          </a:lstStyle>
          <a:p>
            <a:r>
              <a:rPr kumimoji="0" lang="en-US" smtClean="0"/>
              <a:t>Shawn McKee - OSG Networking</a:t>
            </a:r>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3A69166-EEE5-4B95-BB6D-626F8EAD8FEC}" type="datetime1">
              <a:rPr lang="en-US" smtClean="0"/>
              <a:t>5/25/2016</a:t>
            </a:fld>
            <a:endParaRPr lang="en-US"/>
          </a:p>
        </p:txBody>
      </p:sp>
      <p:sp>
        <p:nvSpPr>
          <p:cNvPr id="3" name="Footer Placeholder 2"/>
          <p:cNvSpPr>
            <a:spLocks noGrp="1"/>
          </p:cNvSpPr>
          <p:nvPr>
            <p:ph type="ftr" sz="quarter" idx="11"/>
          </p:nvPr>
        </p:nvSpPr>
        <p:spPr/>
        <p:txBody>
          <a:bodyPr/>
          <a:lstStyle>
            <a:extLst/>
          </a:lstStyle>
          <a:p>
            <a:r>
              <a:rPr kumimoji="0" lang="en-US" smtClean="0"/>
              <a:t>Shawn McKee - OSG Networking</a:t>
            </a:r>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1718563-7F68-40CF-BAF7-C7BADD549C3B}" type="datetime1">
              <a:rPr lang="en-US" smtClean="0"/>
              <a:t>5/25/2016</a:t>
            </a:fld>
            <a:endParaRPr lang="en-US"/>
          </a:p>
        </p:txBody>
      </p:sp>
      <p:sp>
        <p:nvSpPr>
          <p:cNvPr id="6" name="Footer Placeholder 5"/>
          <p:cNvSpPr>
            <a:spLocks noGrp="1"/>
          </p:cNvSpPr>
          <p:nvPr>
            <p:ph type="ftr" sz="quarter" idx="11"/>
          </p:nvPr>
        </p:nvSpPr>
        <p:spPr/>
        <p:txBody>
          <a:bodyPr/>
          <a:lstStyle>
            <a:extLst/>
          </a:lstStyle>
          <a:p>
            <a:r>
              <a:rPr kumimoji="0" lang="en-US" smtClean="0"/>
              <a:t>Shawn McKee - OSG Networking</a:t>
            </a:r>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7D141DE-B7F1-415B-8B9A-23F37F150D96}" type="datetime1">
              <a:rPr lang="en-US" smtClean="0"/>
              <a:t>5/25/2016</a:t>
            </a:fld>
            <a:endParaRPr lang="en-US"/>
          </a:p>
        </p:txBody>
      </p:sp>
      <p:sp>
        <p:nvSpPr>
          <p:cNvPr id="6" name="Footer Placeholder 5"/>
          <p:cNvSpPr>
            <a:spLocks noGrp="1"/>
          </p:cNvSpPr>
          <p:nvPr>
            <p:ph type="ftr" sz="quarter" idx="11"/>
          </p:nvPr>
        </p:nvSpPr>
        <p:spPr/>
        <p:txBody>
          <a:bodyPr/>
          <a:lstStyle>
            <a:extLst/>
          </a:lstStyle>
          <a:p>
            <a:r>
              <a:rPr kumimoji="0" lang="en-US" smtClean="0"/>
              <a:t>Shawn McKee - OSG Networking</a:t>
            </a:r>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02DD42F7-2E76-41E5-B9C6-A28BDDE75396}" type="datetime1">
              <a:rPr lang="en-US" smtClean="0"/>
              <a:t>5/25/2016</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kumimoji="0" lang="en-US" sz="1200" smtClean="0">
                <a:solidFill>
                  <a:schemeClr val="bg2">
                    <a:shade val="50000"/>
                  </a:schemeClr>
                </a:solidFill>
                <a:effectLst/>
              </a:rPr>
              <a:t>Shawn McKee - OSG Networking</a:t>
            </a:r>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4400" y="6337073"/>
            <a:ext cx="1428750" cy="5238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oim-itb.grid.iu.edu/oim/meshconfig" TargetMode="External"/><Relationship Id="rId3" Type="http://schemas.openxmlformats.org/officeDocument/2006/relationships/hyperlink" Target="https://twiki.grid.iu.edu/bin/view/Operations/PSServiceLevelAgreement" TargetMode="External"/><Relationship Id="rId7" Type="http://schemas.openxmlformats.org/officeDocument/2006/relationships/hyperlink" Target="http://cl-analytics.mwt2.org:5601/" TargetMode="External"/><Relationship Id="rId2" Type="http://schemas.openxmlformats.org/officeDocument/2006/relationships/hyperlink" Target="https://docs.google.com/document/d/1l144BSo-88M0cLMMjKcKMIE-Q5s21X-w3lYl-0Pn_08/edit" TargetMode="External"/><Relationship Id="rId1" Type="http://schemas.openxmlformats.org/officeDocument/2006/relationships/slideLayout" Target="../slideLayouts/slideLayout2.xml"/><Relationship Id="rId6" Type="http://schemas.openxmlformats.org/officeDocument/2006/relationships/hyperlink" Target="https://twiki.opensciencegrid.org/bin/view/Documentation/DeployperfSONAR" TargetMode="External"/><Relationship Id="rId11" Type="http://schemas.openxmlformats.org/officeDocument/2006/relationships/hyperlink" Target="http://www.perfsonar.net/" TargetMode="External"/><Relationship Id="rId5" Type="http://schemas.openxmlformats.org/officeDocument/2006/relationships/hyperlink" Target="http://grid-monitoring.cern.ch/perfsonar_coverage.txt" TargetMode="External"/><Relationship Id="rId10" Type="http://schemas.openxmlformats.org/officeDocument/2006/relationships/hyperlink" Target="http://madalert.aglt2.org/madalert/diff.html" TargetMode="External"/><Relationship Id="rId4" Type="http://schemas.openxmlformats.org/officeDocument/2006/relationships/hyperlink" Target="https://www.opensciencegrid.org/bin/view/Documentation/NetworkingInOSG" TargetMode="External"/><Relationship Id="rId9" Type="http://schemas.openxmlformats.org/officeDocument/2006/relationships/hyperlink" Target="https://ps-test.sca.iu.edu/meshconfig/"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document/d/1FzmXZinO4Pb8NAfd5SWUzaAFYOL23dt66hQsDmaP-WI/edit?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OSG Area Coordinators</a:t>
            </a:r>
            <a:endParaRPr lang="en-US" dirty="0"/>
          </a:p>
        </p:txBody>
      </p:sp>
      <p:sp>
        <p:nvSpPr>
          <p:cNvPr id="3" name="Subtitle 2"/>
          <p:cNvSpPr>
            <a:spLocks noGrp="1"/>
          </p:cNvSpPr>
          <p:nvPr>
            <p:ph type="subTitle" idx="1"/>
          </p:nvPr>
        </p:nvSpPr>
        <p:spPr/>
        <p:txBody>
          <a:bodyPr/>
          <a:lstStyle/>
          <a:p>
            <a:r>
              <a:rPr lang="en-US" dirty="0" smtClean="0"/>
              <a:t>Network Monitoring Update: </a:t>
            </a:r>
            <a:r>
              <a:rPr lang="en-US" b="1" dirty="0"/>
              <a:t> </a:t>
            </a:r>
            <a:r>
              <a:rPr lang="en-US" b="1" dirty="0"/>
              <a:t>M</a:t>
            </a:r>
            <a:r>
              <a:rPr lang="en-US" b="1" dirty="0" smtClean="0"/>
              <a:t>ay 25 </a:t>
            </a:r>
            <a:r>
              <a:rPr lang="en-US" b="1" dirty="0" smtClean="0"/>
              <a:t>2016</a:t>
            </a:r>
          </a:p>
          <a:p>
            <a:r>
              <a:rPr lang="en-US" dirty="0" smtClean="0"/>
              <a:t>Shawn McKee</a:t>
            </a:r>
            <a:endParaRPr lang="en-US" dirty="0"/>
          </a:p>
        </p:txBody>
      </p:sp>
      <p:sp>
        <p:nvSpPr>
          <p:cNvPr id="4" name="Date Placeholder 3"/>
          <p:cNvSpPr>
            <a:spLocks noGrp="1"/>
          </p:cNvSpPr>
          <p:nvPr>
            <p:ph type="dt" sz="half" idx="10"/>
          </p:nvPr>
        </p:nvSpPr>
        <p:spPr/>
        <p:txBody>
          <a:bodyPr/>
          <a:lstStyle/>
          <a:p>
            <a:fld id="{BAD414DA-4AB8-4A83-9CB6-13649ED61078}" type="datetime1">
              <a:rPr lang="en-US" smtClean="0"/>
              <a:t>5/25/2016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a:t>
            </a:fld>
            <a:endParaRPr kumimoji="0" lang="en-US"/>
          </a:p>
        </p:txBody>
      </p:sp>
    </p:spTree>
    <p:extLst>
      <p:ext uri="{BB962C8B-B14F-4D97-AF65-F5344CB8AC3E}">
        <p14:creationId xmlns:p14="http://schemas.microsoft.com/office/powerpoint/2010/main" val="1070992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2163762"/>
          </a:xfrm>
        </p:spPr>
        <p:txBody>
          <a:bodyPr>
            <a:normAutofit/>
          </a:bodyPr>
          <a:lstStyle/>
          <a:p>
            <a:pPr algn="ctr"/>
            <a:r>
              <a:rPr lang="en-US" dirty="0" smtClean="0"/>
              <a:t>Questions or Comments</a:t>
            </a:r>
            <a:r>
              <a:rPr lang="en-US" dirty="0" smtClean="0"/>
              <a:t>?</a:t>
            </a:r>
            <a:br>
              <a:rPr lang="en-US" dirty="0" smtClean="0"/>
            </a:br>
            <a:r>
              <a:rPr lang="en-US" dirty="0"/>
              <a:t/>
            </a:r>
            <a:br>
              <a:rPr lang="en-US" dirty="0"/>
            </a:br>
            <a:r>
              <a:rPr lang="en-US" dirty="0" smtClean="0"/>
              <a:t>Negotiations ??</a:t>
            </a:r>
            <a:endParaRPr lang="en-US" dirty="0">
              <a:solidFill>
                <a:srgbClr val="C00000"/>
              </a:solidFill>
            </a:endParaRPr>
          </a:p>
        </p:txBody>
      </p:sp>
      <p:sp>
        <p:nvSpPr>
          <p:cNvPr id="3" name="Content Placeholder 2"/>
          <p:cNvSpPr>
            <a:spLocks noGrp="1"/>
          </p:cNvSpPr>
          <p:nvPr>
            <p:ph idx="1"/>
          </p:nvPr>
        </p:nvSpPr>
        <p:spPr>
          <a:xfrm>
            <a:off x="1188720" y="2667000"/>
            <a:ext cx="7498080" cy="3352800"/>
          </a:xfrm>
        </p:spPr>
        <p:txBody>
          <a:bodyPr/>
          <a:lstStyle/>
          <a:p>
            <a:pPr marL="82296" indent="0" algn="ctr">
              <a:buNone/>
            </a:pPr>
            <a:endParaRPr lang="en-US" dirty="0" smtClean="0"/>
          </a:p>
          <a:p>
            <a:pPr marL="82296" indent="0" algn="ctr">
              <a:buNone/>
            </a:pPr>
            <a:endParaRPr lang="en-US" dirty="0"/>
          </a:p>
          <a:p>
            <a:pPr marL="82296" indent="0" algn="ctr">
              <a:buNone/>
            </a:pPr>
            <a:endParaRPr lang="en-US" dirty="0" smtClean="0"/>
          </a:p>
          <a:p>
            <a:pPr marL="82296" indent="0" algn="ctr">
              <a:buNone/>
            </a:pPr>
            <a:r>
              <a:rPr lang="en-US" dirty="0" smtClean="0"/>
              <a:t>Thanks!</a:t>
            </a:r>
            <a:endParaRPr lang="en-US" dirty="0"/>
          </a:p>
        </p:txBody>
      </p:sp>
      <p:sp>
        <p:nvSpPr>
          <p:cNvPr id="4" name="Date Placeholder 3"/>
          <p:cNvSpPr>
            <a:spLocks noGrp="1"/>
          </p:cNvSpPr>
          <p:nvPr>
            <p:ph type="dt" sz="half" idx="10"/>
          </p:nvPr>
        </p:nvSpPr>
        <p:spPr/>
        <p:txBody>
          <a:bodyPr/>
          <a:lstStyle/>
          <a:p>
            <a:fld id="{6179E33E-BC71-4669-B1C4-9C9340F793AA}" type="datetime1">
              <a:rPr lang="en-US" smtClean="0"/>
              <a:t>5/25/2016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10</a:t>
            </a:fld>
            <a:endParaRPr kumimoji="0" lang="en-US"/>
          </a:p>
        </p:txBody>
      </p:sp>
    </p:spTree>
    <p:extLst>
      <p:ext uri="{BB962C8B-B14F-4D97-AF65-F5344CB8AC3E}">
        <p14:creationId xmlns:p14="http://schemas.microsoft.com/office/powerpoint/2010/main" val="1590779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lstStyle/>
          <a:p>
            <a:r>
              <a:rPr lang="en-US" dirty="0" smtClean="0"/>
              <a:t>URLs of Relevance</a:t>
            </a:r>
            <a:endParaRPr lang="en-US" dirty="0"/>
          </a:p>
        </p:txBody>
      </p:sp>
      <p:sp>
        <p:nvSpPr>
          <p:cNvPr id="3" name="Content Placeholder 2"/>
          <p:cNvSpPr>
            <a:spLocks noGrp="1"/>
          </p:cNvSpPr>
          <p:nvPr>
            <p:ph idx="1"/>
          </p:nvPr>
        </p:nvSpPr>
        <p:spPr>
          <a:xfrm>
            <a:off x="1143000" y="990600"/>
            <a:ext cx="8001000" cy="5257800"/>
          </a:xfrm>
        </p:spPr>
        <p:txBody>
          <a:bodyPr>
            <a:normAutofit fontScale="62500" lnSpcReduction="20000"/>
          </a:bodyPr>
          <a:lstStyle/>
          <a:p>
            <a:r>
              <a:rPr lang="en-US" dirty="0" smtClean="0"/>
              <a:t>OSG Network </a:t>
            </a:r>
            <a:r>
              <a:rPr lang="en-US" dirty="0" err="1" smtClean="0"/>
              <a:t>Datastore</a:t>
            </a:r>
            <a:r>
              <a:rPr lang="en-US" dirty="0" smtClean="0"/>
              <a:t> Documents</a:t>
            </a:r>
          </a:p>
          <a:p>
            <a:pPr lvl="1"/>
            <a:r>
              <a:rPr lang="en-US" dirty="0" smtClean="0"/>
              <a:t>Operations </a:t>
            </a:r>
            <a:r>
              <a:rPr lang="en-US" dirty="0">
                <a:hlinkClick r:id="rId2"/>
              </a:rPr>
              <a:t>https://docs.google.com/document/d/1l144BSo-88M0cLMMjKcKMIE-Q5s21X-w3lYl-0Pn_08/edit</a:t>
            </a:r>
            <a:r>
              <a:rPr lang="en-US" dirty="0" smtClean="0">
                <a:hlinkClick r:id="rId2"/>
              </a:rPr>
              <a:t>#</a:t>
            </a:r>
            <a:endParaRPr lang="en-US" dirty="0" smtClean="0"/>
          </a:p>
          <a:p>
            <a:pPr lvl="1"/>
            <a:r>
              <a:rPr lang="en-US" dirty="0" smtClean="0"/>
              <a:t>SLA </a:t>
            </a:r>
            <a:r>
              <a:rPr lang="en-US" dirty="0">
                <a:hlinkClick r:id="rId3"/>
              </a:rPr>
              <a:t>https://</a:t>
            </a:r>
            <a:r>
              <a:rPr lang="en-US" dirty="0" smtClean="0">
                <a:hlinkClick r:id="rId3"/>
              </a:rPr>
              <a:t>twiki.grid.iu.edu/bin/view/Operations/PSServiceLevelAgreement</a:t>
            </a:r>
            <a:r>
              <a:rPr lang="en-US" dirty="0" smtClean="0"/>
              <a:t> </a:t>
            </a:r>
          </a:p>
          <a:p>
            <a:r>
              <a:rPr lang="en-US" dirty="0" smtClean="0"/>
              <a:t>Network Documentation </a:t>
            </a:r>
            <a:r>
              <a:rPr lang="en-US" dirty="0" smtClean="0">
                <a:hlinkClick r:id="rId4"/>
              </a:rPr>
              <a:t>https</a:t>
            </a:r>
            <a:r>
              <a:rPr lang="en-US" dirty="0">
                <a:hlinkClick r:id="rId4"/>
              </a:rPr>
              <a:t>://</a:t>
            </a:r>
            <a:r>
              <a:rPr lang="en-US" dirty="0" smtClean="0">
                <a:hlinkClick r:id="rId4"/>
              </a:rPr>
              <a:t>www.opensciencegrid.org/bin/view/Documentation/NetworkingInOSG</a:t>
            </a:r>
            <a:r>
              <a:rPr lang="en-US" dirty="0" smtClean="0"/>
              <a:t> </a:t>
            </a:r>
          </a:p>
          <a:p>
            <a:r>
              <a:rPr lang="en-US" dirty="0" err="1" smtClean="0"/>
              <a:t>perfSONAR</a:t>
            </a:r>
            <a:r>
              <a:rPr lang="en-US" dirty="0"/>
              <a:t> </a:t>
            </a:r>
            <a:r>
              <a:rPr lang="en-US" dirty="0" smtClean="0"/>
              <a:t>adoption tracking:  </a:t>
            </a:r>
            <a:r>
              <a:rPr lang="en-US" dirty="0">
                <a:hlinkClick r:id="rId5"/>
              </a:rPr>
              <a:t>http://</a:t>
            </a:r>
            <a:r>
              <a:rPr lang="en-US" dirty="0" smtClean="0">
                <a:hlinkClick r:id="rId5"/>
              </a:rPr>
              <a:t>grid-monitoring.cern.ch/perfsonar_coverage.txt</a:t>
            </a:r>
            <a:r>
              <a:rPr lang="en-US" dirty="0" smtClean="0"/>
              <a:t> </a:t>
            </a:r>
          </a:p>
          <a:p>
            <a:r>
              <a:rPr lang="en-US" dirty="0" smtClean="0"/>
              <a:t>Deployment documentation for both OSG and WLCG hosted in OSG (migrated from CERN)</a:t>
            </a:r>
          </a:p>
          <a:p>
            <a:pPr marL="402336" lvl="1" indent="0">
              <a:buNone/>
            </a:pPr>
            <a:r>
              <a:rPr lang="en-US" dirty="0">
                <a:hlinkClick r:id="rId6"/>
              </a:rPr>
              <a:t>https://</a:t>
            </a:r>
            <a:r>
              <a:rPr lang="en-US" dirty="0" smtClean="0">
                <a:hlinkClick r:id="rId6"/>
              </a:rPr>
              <a:t>twiki.opensciencegrid.org/bin/view/Documentation/DeployperfSONAR</a:t>
            </a:r>
            <a:r>
              <a:rPr lang="en-US" dirty="0" smtClean="0"/>
              <a:t> </a:t>
            </a:r>
            <a:endParaRPr lang="en-US" dirty="0"/>
          </a:p>
          <a:p>
            <a:r>
              <a:rPr lang="en-US" dirty="0"/>
              <a:t>ATLAS Analytics:  </a:t>
            </a:r>
            <a:r>
              <a:rPr lang="en-US" dirty="0">
                <a:hlinkClick r:id="rId7"/>
              </a:rPr>
              <a:t>http://cl-analytics.mwt2.org:5601</a:t>
            </a:r>
            <a:r>
              <a:rPr lang="en-US" dirty="0" smtClean="0">
                <a:hlinkClick r:id="rId7"/>
              </a:rPr>
              <a:t>/</a:t>
            </a:r>
            <a:r>
              <a:rPr lang="en-US" dirty="0" smtClean="0"/>
              <a:t> </a:t>
            </a:r>
          </a:p>
          <a:p>
            <a:r>
              <a:rPr lang="en-US" dirty="0" smtClean="0"/>
              <a:t>Mesh-</a:t>
            </a:r>
            <a:r>
              <a:rPr lang="en-US" dirty="0" err="1" smtClean="0"/>
              <a:t>config</a:t>
            </a:r>
            <a:r>
              <a:rPr lang="en-US" dirty="0" smtClean="0"/>
              <a:t> in OSG </a:t>
            </a:r>
            <a:r>
              <a:rPr lang="en-US" dirty="0" smtClean="0">
                <a:hlinkClick r:id="rId8"/>
              </a:rPr>
              <a:t>https://oim.grid.iu.edu/oim/meshconfig</a:t>
            </a:r>
            <a:r>
              <a:rPr lang="en-US" dirty="0" smtClean="0"/>
              <a:t> </a:t>
            </a:r>
          </a:p>
          <a:p>
            <a:r>
              <a:rPr lang="en-US" dirty="0" smtClean="0"/>
              <a:t>Beta Mesh-</a:t>
            </a:r>
            <a:r>
              <a:rPr lang="en-US" dirty="0" err="1" smtClean="0"/>
              <a:t>config</a:t>
            </a:r>
            <a:r>
              <a:rPr lang="en-US" dirty="0"/>
              <a:t>: </a:t>
            </a:r>
            <a:r>
              <a:rPr lang="en-US" dirty="0">
                <a:hlinkClick r:id="rId9"/>
              </a:rPr>
              <a:t>https://ps-test.sca.iu.edu/meshconfig</a:t>
            </a:r>
            <a:r>
              <a:rPr lang="en-US" dirty="0" smtClean="0">
                <a:hlinkClick r:id="rId9"/>
              </a:rPr>
              <a:t>/</a:t>
            </a:r>
            <a:r>
              <a:rPr lang="en-US" sz="2700" dirty="0" smtClean="0"/>
              <a:t> </a:t>
            </a:r>
            <a:endParaRPr lang="en-US" sz="2700" dirty="0"/>
          </a:p>
          <a:p>
            <a:r>
              <a:rPr lang="en-US" dirty="0" err="1" smtClean="0"/>
              <a:t>MadAlert</a:t>
            </a:r>
            <a:r>
              <a:rPr lang="en-US" dirty="0"/>
              <a:t>: </a:t>
            </a:r>
            <a:r>
              <a:rPr lang="en-US" dirty="0">
                <a:hlinkClick r:id="rId10"/>
              </a:rPr>
              <a:t>http://</a:t>
            </a:r>
            <a:r>
              <a:rPr lang="en-US" dirty="0" smtClean="0">
                <a:hlinkClick r:id="rId10"/>
              </a:rPr>
              <a:t>madalert.aglt2.org/madalert/diff.html</a:t>
            </a:r>
            <a:r>
              <a:rPr lang="en-US" dirty="0" smtClean="0"/>
              <a:t> </a:t>
            </a:r>
          </a:p>
          <a:p>
            <a:r>
              <a:rPr lang="en-US" dirty="0" err="1" smtClean="0"/>
              <a:t>perfSONAR</a:t>
            </a:r>
            <a:r>
              <a:rPr lang="en-US" dirty="0" smtClean="0"/>
              <a:t> </a:t>
            </a:r>
            <a:r>
              <a:rPr lang="en-US" dirty="0"/>
              <a:t>homepage:  </a:t>
            </a:r>
            <a:r>
              <a:rPr lang="en-US" dirty="0">
                <a:hlinkClick r:id="rId11"/>
              </a:rPr>
              <a:t>http://www.perfsonar.net</a:t>
            </a:r>
            <a:r>
              <a:rPr lang="en-US" dirty="0" smtClean="0">
                <a:hlinkClick r:id="rId11"/>
              </a:rPr>
              <a:t>/</a:t>
            </a:r>
            <a:r>
              <a:rPr lang="en-US" dirty="0" smtClean="0"/>
              <a:t> </a:t>
            </a:r>
            <a:endParaRPr lang="en-US" dirty="0"/>
          </a:p>
        </p:txBody>
      </p:sp>
      <p:sp>
        <p:nvSpPr>
          <p:cNvPr id="4" name="Date Placeholder 3"/>
          <p:cNvSpPr>
            <a:spLocks noGrp="1"/>
          </p:cNvSpPr>
          <p:nvPr>
            <p:ph type="dt" sz="half" idx="10"/>
          </p:nvPr>
        </p:nvSpPr>
        <p:spPr/>
        <p:txBody>
          <a:bodyPr/>
          <a:lstStyle/>
          <a:p>
            <a:fld id="{0FD7C190-8A12-4E0C-ACF3-4DE81EF1C419}" type="datetime1">
              <a:rPr lang="en-US" smtClean="0"/>
              <a:t>5/25/2016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11</a:t>
            </a:fld>
            <a:endParaRPr kumimoji="0" lang="en-US"/>
          </a:p>
        </p:txBody>
      </p:sp>
    </p:spTree>
    <p:extLst>
      <p:ext uri="{BB962C8B-B14F-4D97-AF65-F5344CB8AC3E}">
        <p14:creationId xmlns:p14="http://schemas.microsoft.com/office/powerpoint/2010/main" val="4163112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Today’s Meeting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I want to do something a little different for </a:t>
            </a:r>
            <a:r>
              <a:rPr lang="en-US" dirty="0" smtClean="0"/>
              <a:t>today's </a:t>
            </a:r>
            <a:r>
              <a:rPr lang="en-US" dirty="0"/>
              <a:t>AC meeting.  </a:t>
            </a:r>
            <a:endParaRPr lang="en-US" dirty="0" smtClean="0"/>
          </a:p>
          <a:p>
            <a:r>
              <a:rPr lang="en-US" dirty="0" smtClean="0"/>
              <a:t>Given </a:t>
            </a:r>
            <a:r>
              <a:rPr lang="en-US" dirty="0"/>
              <a:t>that we just finished our planning retreat and that we have identified some important directions for OSG networking I have created a document outlining plans for year-5 AND the possible implications (to be discussed) for other areas in OSG.   </a:t>
            </a:r>
            <a:endParaRPr lang="en-US" dirty="0" smtClean="0"/>
          </a:p>
          <a:p>
            <a:r>
              <a:rPr lang="en-US" dirty="0" smtClean="0"/>
              <a:t>See </a:t>
            </a:r>
            <a:r>
              <a:rPr lang="en-US" dirty="0"/>
              <a:t>the following Google doc (which you should have edit capability on):</a:t>
            </a:r>
          </a:p>
          <a:p>
            <a:endParaRPr lang="en-US" dirty="0"/>
          </a:p>
          <a:p>
            <a:pPr marL="82296" indent="0">
              <a:buNone/>
            </a:pPr>
            <a:r>
              <a:rPr lang="en-US" dirty="0">
                <a:hlinkClick r:id="rId2"/>
              </a:rPr>
              <a:t>https://</a:t>
            </a:r>
            <a:r>
              <a:rPr lang="en-US" dirty="0" smtClean="0">
                <a:hlinkClick r:id="rId2"/>
              </a:rPr>
              <a:t>docs.google.com/document/d/1FzmXZinO4Pb8NAfd5SWUzaAFYOL23dt66hQsDmaP-WI/edit?usp=sharing</a:t>
            </a:r>
            <a:r>
              <a:rPr lang="en-US" dirty="0" smtClean="0"/>
              <a:t> </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5/25/2016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2</a:t>
            </a:fld>
            <a:endParaRPr kumimoji="0" lang="en-US"/>
          </a:p>
        </p:txBody>
      </p:sp>
    </p:spTree>
    <p:extLst>
      <p:ext uri="{BB962C8B-B14F-4D97-AF65-F5344CB8AC3E}">
        <p14:creationId xmlns:p14="http://schemas.microsoft.com/office/powerpoint/2010/main" val="130701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lstStyle/>
          <a:p>
            <a:r>
              <a:rPr lang="en-US" dirty="0" smtClean="0"/>
              <a:t>Networking Area Goals Year </a:t>
            </a:r>
            <a:r>
              <a:rPr lang="en-US" dirty="0" smtClean="0"/>
              <a:t>5</a:t>
            </a:r>
            <a:endParaRPr lang="en-US" dirty="0"/>
          </a:p>
        </p:txBody>
      </p:sp>
      <p:sp>
        <p:nvSpPr>
          <p:cNvPr id="3" name="Content Placeholder 2"/>
          <p:cNvSpPr>
            <a:spLocks noGrp="1"/>
          </p:cNvSpPr>
          <p:nvPr>
            <p:ph idx="1"/>
          </p:nvPr>
        </p:nvSpPr>
        <p:spPr>
          <a:xfrm>
            <a:off x="1143000" y="990600"/>
            <a:ext cx="7790688" cy="5257800"/>
          </a:xfrm>
        </p:spPr>
        <p:txBody>
          <a:bodyPr>
            <a:normAutofit fontScale="55000" lnSpcReduction="20000"/>
          </a:bodyPr>
          <a:lstStyle/>
          <a:p>
            <a:pPr marL="596646" indent="-514350">
              <a:buFont typeface="+mj-lt"/>
              <a:buAutoNum type="arabicPeriod"/>
            </a:pPr>
            <a:r>
              <a:rPr lang="en-US" b="1" dirty="0">
                <a:solidFill>
                  <a:srgbClr val="00B0F0"/>
                </a:solidFill>
              </a:rPr>
              <a:t>M</a:t>
            </a:r>
            <a:r>
              <a:rPr lang="en-US" b="1" dirty="0" smtClean="0">
                <a:solidFill>
                  <a:srgbClr val="00B0F0"/>
                </a:solidFill>
              </a:rPr>
              <a:t>aintain / </a:t>
            </a:r>
            <a:r>
              <a:rPr lang="en-US" b="1" dirty="0">
                <a:solidFill>
                  <a:srgbClr val="00B0F0"/>
                </a:solidFill>
              </a:rPr>
              <a:t>update the OSG networking services </a:t>
            </a:r>
            <a:r>
              <a:rPr lang="en-US" b="1" dirty="0" smtClean="0">
                <a:solidFill>
                  <a:srgbClr val="00B0F0"/>
                </a:solidFill>
              </a:rPr>
              <a:t>/ documentation</a:t>
            </a:r>
            <a:r>
              <a:rPr lang="en-US" b="1" dirty="0">
                <a:solidFill>
                  <a:srgbClr val="00B0F0"/>
                </a:solidFill>
              </a:rPr>
              <a:t>.</a:t>
            </a:r>
          </a:p>
          <a:p>
            <a:pPr marL="596646" indent="-514350">
              <a:buFont typeface="+mj-lt"/>
              <a:buAutoNum type="arabicPeriod"/>
            </a:pPr>
            <a:r>
              <a:rPr lang="en-US" b="1" dirty="0">
                <a:solidFill>
                  <a:srgbClr val="00B0F0"/>
                </a:solidFill>
              </a:rPr>
              <a:t>R</a:t>
            </a:r>
            <a:r>
              <a:rPr lang="en-US" b="1" dirty="0" smtClean="0">
                <a:solidFill>
                  <a:srgbClr val="00B0F0"/>
                </a:solidFill>
              </a:rPr>
              <a:t>each </a:t>
            </a:r>
            <a:r>
              <a:rPr lang="en-US" b="1" dirty="0">
                <a:solidFill>
                  <a:srgbClr val="00B0F0"/>
                </a:solidFill>
              </a:rPr>
              <a:t>out to non-WLCG OSG </a:t>
            </a:r>
            <a:r>
              <a:rPr lang="en-US" b="1" dirty="0" smtClean="0">
                <a:solidFill>
                  <a:srgbClr val="00B0F0"/>
                </a:solidFill>
              </a:rPr>
              <a:t>sites; </a:t>
            </a:r>
            <a:r>
              <a:rPr lang="en-US" b="1" i="1" dirty="0">
                <a:solidFill>
                  <a:srgbClr val="00B0F0"/>
                </a:solidFill>
              </a:rPr>
              <a:t> </a:t>
            </a:r>
            <a:r>
              <a:rPr lang="en-US" b="1" dirty="0" smtClean="0">
                <a:solidFill>
                  <a:srgbClr val="00B0F0"/>
                </a:solidFill>
              </a:rPr>
              <a:t>Integrate those </a:t>
            </a:r>
            <a:r>
              <a:rPr lang="en-US" b="1" dirty="0">
                <a:solidFill>
                  <a:srgbClr val="00B0F0"/>
                </a:solidFill>
              </a:rPr>
              <a:t>interested:</a:t>
            </a:r>
          </a:p>
          <a:p>
            <a:pPr lvl="1"/>
            <a:r>
              <a:rPr lang="en-US" dirty="0">
                <a:solidFill>
                  <a:srgbClr val="00B050"/>
                </a:solidFill>
              </a:rPr>
              <a:t>A</a:t>
            </a:r>
            <a:r>
              <a:rPr lang="en-US" dirty="0" smtClean="0">
                <a:solidFill>
                  <a:srgbClr val="00B050"/>
                </a:solidFill>
              </a:rPr>
              <a:t>dvertise </a:t>
            </a:r>
            <a:r>
              <a:rPr lang="en-US" dirty="0">
                <a:solidFill>
                  <a:srgbClr val="00B050"/>
                </a:solidFill>
              </a:rPr>
              <a:t>that OSG is ready to help sites with networking issues </a:t>
            </a:r>
            <a:r>
              <a:rPr lang="en-US" dirty="0" smtClean="0">
                <a:solidFill>
                  <a:srgbClr val="00B050"/>
                </a:solidFill>
              </a:rPr>
              <a:t>via:</a:t>
            </a:r>
          </a:p>
          <a:p>
            <a:pPr lvl="2"/>
            <a:r>
              <a:rPr lang="en-US" dirty="0" smtClean="0">
                <a:solidFill>
                  <a:srgbClr val="00B050"/>
                </a:solidFill>
              </a:rPr>
              <a:t>OSG </a:t>
            </a:r>
            <a:r>
              <a:rPr lang="en-US" dirty="0">
                <a:solidFill>
                  <a:srgbClr val="00B050"/>
                </a:solidFill>
              </a:rPr>
              <a:t>web </a:t>
            </a:r>
            <a:r>
              <a:rPr lang="en-US" dirty="0" smtClean="0">
                <a:solidFill>
                  <a:srgbClr val="00B050"/>
                </a:solidFill>
              </a:rPr>
              <a:t>pages</a:t>
            </a:r>
          </a:p>
          <a:p>
            <a:pPr lvl="2"/>
            <a:r>
              <a:rPr lang="en-US" dirty="0">
                <a:solidFill>
                  <a:srgbClr val="00B050"/>
                </a:solidFill>
              </a:rPr>
              <a:t>T</a:t>
            </a:r>
            <a:r>
              <a:rPr lang="en-US" dirty="0" smtClean="0">
                <a:solidFill>
                  <a:srgbClr val="00B050"/>
                </a:solidFill>
              </a:rPr>
              <a:t>argeted </a:t>
            </a:r>
            <a:r>
              <a:rPr lang="en-US" dirty="0">
                <a:solidFill>
                  <a:srgbClr val="00B050"/>
                </a:solidFill>
              </a:rPr>
              <a:t>email (Cyberinfrastructure list, perfSONAR user list, </a:t>
            </a:r>
            <a:r>
              <a:rPr lang="en-US" dirty="0" err="1">
                <a:solidFill>
                  <a:srgbClr val="00B050"/>
                </a:solidFill>
              </a:rPr>
              <a:t>etc</a:t>
            </a:r>
            <a:r>
              <a:rPr lang="en-US" dirty="0">
                <a:solidFill>
                  <a:srgbClr val="00B050"/>
                </a:solidFill>
              </a:rPr>
              <a:t>) </a:t>
            </a:r>
            <a:endParaRPr lang="en-US" dirty="0" smtClean="0">
              <a:solidFill>
                <a:srgbClr val="00B050"/>
              </a:solidFill>
            </a:endParaRPr>
          </a:p>
          <a:p>
            <a:pPr lvl="2"/>
            <a:r>
              <a:rPr lang="en-US" dirty="0" smtClean="0">
                <a:solidFill>
                  <a:srgbClr val="00B050"/>
                </a:solidFill>
              </a:rPr>
              <a:t>Via </a:t>
            </a:r>
            <a:r>
              <a:rPr lang="en-US" dirty="0">
                <a:solidFill>
                  <a:srgbClr val="00B050"/>
                </a:solidFill>
              </a:rPr>
              <a:t>interactions with sites at conferences and meetings.</a:t>
            </a:r>
          </a:p>
          <a:p>
            <a:pPr lvl="1"/>
            <a:r>
              <a:rPr lang="en-US" dirty="0">
                <a:solidFill>
                  <a:srgbClr val="00B050"/>
                </a:solidFill>
              </a:rPr>
              <a:t>E</a:t>
            </a:r>
            <a:r>
              <a:rPr lang="en-US" dirty="0" smtClean="0">
                <a:solidFill>
                  <a:srgbClr val="00B050"/>
                </a:solidFill>
              </a:rPr>
              <a:t>ncourage </a:t>
            </a:r>
            <a:r>
              <a:rPr lang="en-US" dirty="0">
                <a:solidFill>
                  <a:srgbClr val="00B050"/>
                </a:solidFill>
              </a:rPr>
              <a:t>as many NSF CC*xxx </a:t>
            </a:r>
            <a:r>
              <a:rPr lang="en-US" dirty="0" smtClean="0">
                <a:solidFill>
                  <a:srgbClr val="00B050"/>
                </a:solidFill>
              </a:rPr>
              <a:t>sites as </a:t>
            </a:r>
            <a:r>
              <a:rPr lang="en-US" dirty="0">
                <a:solidFill>
                  <a:srgbClr val="00B050"/>
                </a:solidFill>
              </a:rPr>
              <a:t>possible to </a:t>
            </a:r>
            <a:r>
              <a:rPr lang="en-US" dirty="0" smtClean="0">
                <a:solidFill>
                  <a:srgbClr val="00B050"/>
                </a:solidFill>
              </a:rPr>
              <a:t>integrate </a:t>
            </a:r>
            <a:r>
              <a:rPr lang="en-US" dirty="0">
                <a:solidFill>
                  <a:srgbClr val="00B050"/>
                </a:solidFill>
              </a:rPr>
              <a:t>their </a:t>
            </a:r>
            <a:r>
              <a:rPr lang="en-US" dirty="0" smtClean="0">
                <a:solidFill>
                  <a:srgbClr val="00B050"/>
                </a:solidFill>
              </a:rPr>
              <a:t>perfSONAR instances </a:t>
            </a:r>
            <a:r>
              <a:rPr lang="en-US" dirty="0">
                <a:solidFill>
                  <a:srgbClr val="00B050"/>
                </a:solidFill>
              </a:rPr>
              <a:t>into OSG </a:t>
            </a:r>
            <a:r>
              <a:rPr lang="en-US" dirty="0" smtClean="0">
                <a:solidFill>
                  <a:srgbClr val="00B050"/>
                </a:solidFill>
              </a:rPr>
              <a:t>networking; OSG </a:t>
            </a:r>
            <a:r>
              <a:rPr lang="en-US" dirty="0">
                <a:solidFill>
                  <a:srgbClr val="00B050"/>
                </a:solidFill>
              </a:rPr>
              <a:t>will provide </a:t>
            </a:r>
            <a:r>
              <a:rPr lang="en-US" dirty="0" smtClean="0">
                <a:solidFill>
                  <a:srgbClr val="00B050"/>
                </a:solidFill>
              </a:rPr>
              <a:t>them a mesh-configuration </a:t>
            </a:r>
            <a:r>
              <a:rPr lang="en-US" dirty="0">
                <a:solidFill>
                  <a:srgbClr val="00B050"/>
                </a:solidFill>
              </a:rPr>
              <a:t>and </a:t>
            </a:r>
            <a:r>
              <a:rPr lang="en-US" dirty="0" smtClean="0">
                <a:solidFill>
                  <a:srgbClr val="00B050"/>
                </a:solidFill>
              </a:rPr>
              <a:t>gather </a:t>
            </a:r>
            <a:r>
              <a:rPr lang="en-US" dirty="0">
                <a:solidFill>
                  <a:srgbClr val="00B050"/>
                </a:solidFill>
              </a:rPr>
              <a:t>their </a:t>
            </a:r>
            <a:r>
              <a:rPr lang="en-US" dirty="0" smtClean="0">
                <a:solidFill>
                  <a:srgbClr val="00B050"/>
                </a:solidFill>
              </a:rPr>
              <a:t>data.</a:t>
            </a:r>
            <a:endParaRPr lang="en-US" dirty="0">
              <a:solidFill>
                <a:srgbClr val="00B050"/>
              </a:solidFill>
            </a:endParaRPr>
          </a:p>
          <a:p>
            <a:pPr lvl="1"/>
            <a:r>
              <a:rPr lang="en-US" dirty="0">
                <a:solidFill>
                  <a:srgbClr val="00B050"/>
                </a:solidFill>
              </a:rPr>
              <a:t>P</a:t>
            </a:r>
            <a:r>
              <a:rPr lang="en-US" dirty="0" smtClean="0">
                <a:solidFill>
                  <a:srgbClr val="00B050"/>
                </a:solidFill>
              </a:rPr>
              <a:t>rovide </a:t>
            </a:r>
            <a:r>
              <a:rPr lang="en-US" dirty="0" err="1">
                <a:solidFill>
                  <a:srgbClr val="00B050"/>
                </a:solidFill>
              </a:rPr>
              <a:t>Soichi’s</a:t>
            </a:r>
            <a:r>
              <a:rPr lang="en-US" dirty="0">
                <a:solidFill>
                  <a:srgbClr val="00B050"/>
                </a:solidFill>
              </a:rPr>
              <a:t> standalone mesh-configuration tool for use by campuses and VOs.</a:t>
            </a:r>
          </a:p>
          <a:p>
            <a:pPr marL="596646" indent="-514350">
              <a:buFont typeface="+mj-lt"/>
              <a:buAutoNum type="arabicPeriod"/>
            </a:pPr>
            <a:r>
              <a:rPr lang="en-US" b="1" dirty="0">
                <a:solidFill>
                  <a:srgbClr val="00B0F0"/>
                </a:solidFill>
              </a:rPr>
              <a:t>OSG will create a network alerting service to find “obvious” network </a:t>
            </a:r>
            <a:r>
              <a:rPr lang="en-US" b="1" dirty="0" smtClean="0">
                <a:solidFill>
                  <a:srgbClr val="00B0F0"/>
                </a:solidFill>
              </a:rPr>
              <a:t>problems</a:t>
            </a:r>
          </a:p>
          <a:p>
            <a:pPr lvl="1"/>
            <a:r>
              <a:rPr lang="en-US" dirty="0" smtClean="0">
                <a:solidFill>
                  <a:srgbClr val="00B050"/>
                </a:solidFill>
              </a:rPr>
              <a:t>This </a:t>
            </a:r>
            <a:r>
              <a:rPr lang="en-US" dirty="0">
                <a:solidFill>
                  <a:srgbClr val="00B050"/>
                </a:solidFill>
              </a:rPr>
              <a:t>will involve the creation of a suitable analysis pipeline such that perfSONAR data can be analyzed on a timescale of every 1-2 hours.</a:t>
            </a:r>
          </a:p>
          <a:p>
            <a:pPr lvl="1"/>
            <a:r>
              <a:rPr lang="en-US" dirty="0">
                <a:solidFill>
                  <a:srgbClr val="00B050"/>
                </a:solidFill>
              </a:rPr>
              <a:t>Obvious problems include significant decrease in bandwidth between a source and destination or continuing significant packet loss along a path or correlated with a specific site.</a:t>
            </a:r>
          </a:p>
          <a:p>
            <a:pPr lvl="1"/>
            <a:r>
              <a:rPr lang="en-US" dirty="0">
                <a:solidFill>
                  <a:srgbClr val="00B050"/>
                </a:solidFill>
              </a:rPr>
              <a:t>Actual alerts will be issued by GOC staff based upon alarms they receive.</a:t>
            </a:r>
          </a:p>
          <a:p>
            <a:pPr marL="596646" indent="-514350">
              <a:buFont typeface="+mj-lt"/>
              <a:buAutoNum type="arabicPeriod"/>
            </a:pPr>
            <a:r>
              <a:rPr lang="en-US" b="1" dirty="0" smtClean="0">
                <a:solidFill>
                  <a:srgbClr val="7030A0"/>
                </a:solidFill>
              </a:rPr>
              <a:t>Enable </a:t>
            </a:r>
            <a:r>
              <a:rPr lang="en-US" b="1" dirty="0">
                <a:solidFill>
                  <a:srgbClr val="7030A0"/>
                </a:solidFill>
              </a:rPr>
              <a:t>automated alerting (email, </a:t>
            </a:r>
            <a:r>
              <a:rPr lang="en-US" b="1" dirty="0" smtClean="0">
                <a:solidFill>
                  <a:srgbClr val="7030A0"/>
                </a:solidFill>
              </a:rPr>
              <a:t>SMS) </a:t>
            </a:r>
            <a:r>
              <a:rPr lang="en-US" b="1" dirty="0">
                <a:solidFill>
                  <a:srgbClr val="7030A0"/>
                </a:solidFill>
              </a:rPr>
              <a:t>on well identified </a:t>
            </a:r>
            <a:r>
              <a:rPr lang="en-US" b="1" dirty="0" smtClean="0">
                <a:solidFill>
                  <a:srgbClr val="7030A0"/>
                </a:solidFill>
              </a:rPr>
              <a:t>alarms</a:t>
            </a:r>
            <a:r>
              <a:rPr lang="en-US" dirty="0" smtClean="0">
                <a:solidFill>
                  <a:srgbClr val="7030A0"/>
                </a:solidFill>
              </a:rPr>
              <a:t>.</a:t>
            </a:r>
          </a:p>
          <a:p>
            <a:pPr lvl="1"/>
            <a:r>
              <a:rPr lang="en-US" dirty="0" smtClean="0">
                <a:solidFill>
                  <a:srgbClr val="7030A0"/>
                </a:solidFill>
              </a:rPr>
              <a:t>This is a “reach” goal for the year but I think it should be feasible</a:t>
            </a:r>
            <a:endParaRPr lang="en-US" dirty="0">
              <a:solidFill>
                <a:srgbClr val="7030A0"/>
              </a:solidFill>
            </a:endParaRPr>
          </a:p>
          <a:p>
            <a:pPr lvl="1"/>
            <a:r>
              <a:rPr lang="en-US" dirty="0" smtClean="0">
                <a:solidFill>
                  <a:srgbClr val="00B0F0"/>
                </a:solidFill>
              </a:rPr>
              <a:t>Requires accurate,  synchronized </a:t>
            </a:r>
            <a:r>
              <a:rPr lang="en-US" dirty="0">
                <a:solidFill>
                  <a:srgbClr val="00B0F0"/>
                </a:solidFill>
              </a:rPr>
              <a:t>mapping of sites </a:t>
            </a:r>
            <a:r>
              <a:rPr lang="en-US" dirty="0" smtClean="0">
                <a:solidFill>
                  <a:srgbClr val="00B0F0"/>
                </a:solidFill>
              </a:rPr>
              <a:t>to </a:t>
            </a:r>
            <a:r>
              <a:rPr lang="en-US" dirty="0">
                <a:solidFill>
                  <a:srgbClr val="00B0F0"/>
                </a:solidFill>
              </a:rPr>
              <a:t>contacts</a:t>
            </a:r>
          </a:p>
          <a:p>
            <a:pPr lvl="1"/>
            <a:r>
              <a:rPr lang="en-US" dirty="0" smtClean="0">
                <a:solidFill>
                  <a:srgbClr val="00B0F0"/>
                </a:solidFill>
              </a:rPr>
              <a:t>Tunable pattern </a:t>
            </a:r>
            <a:r>
              <a:rPr lang="en-US" dirty="0">
                <a:solidFill>
                  <a:srgbClr val="00B0F0"/>
                </a:solidFill>
              </a:rPr>
              <a:t>of alerts (e.g., 1 alert, wait 1 day and alert if problem continues, then every 3 days until fixed)</a:t>
            </a:r>
          </a:p>
          <a:p>
            <a:pPr marL="82296" indent="0">
              <a:buNone/>
            </a:pPr>
            <a:endParaRPr lang="en-US" dirty="0"/>
          </a:p>
        </p:txBody>
      </p:sp>
      <p:sp>
        <p:nvSpPr>
          <p:cNvPr id="4" name="Date Placeholder 3"/>
          <p:cNvSpPr>
            <a:spLocks noGrp="1"/>
          </p:cNvSpPr>
          <p:nvPr>
            <p:ph type="dt" sz="half" idx="10"/>
          </p:nvPr>
        </p:nvSpPr>
        <p:spPr/>
        <p:txBody>
          <a:bodyPr/>
          <a:lstStyle/>
          <a:p>
            <a:fld id="{548A15CB-8A92-46C6-A424-861B93CF0D85}" type="datetime1">
              <a:rPr lang="en-US" smtClean="0"/>
              <a:t>5/25/2016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3</a:t>
            </a:fld>
            <a:endParaRPr kumimoji="0" lang="en-US"/>
          </a:p>
        </p:txBody>
      </p:sp>
    </p:spTree>
    <p:extLst>
      <p:ext uri="{BB962C8B-B14F-4D97-AF65-F5344CB8AC3E}">
        <p14:creationId xmlns:p14="http://schemas.microsoft.com/office/powerpoint/2010/main" val="82557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solidFill>
                  <a:srgbClr val="000000"/>
                </a:solidFill>
                <a:latin typeface="Calibri"/>
              </a:rPr>
              <a:t>Many </a:t>
            </a:r>
            <a:r>
              <a:rPr lang="en-US" dirty="0">
                <a:solidFill>
                  <a:srgbClr val="000000"/>
                </a:solidFill>
                <a:latin typeface="Calibri"/>
              </a:rPr>
              <a:t>of the goals for OSG networking will require help from other areas in OSG; primarily in </a:t>
            </a:r>
            <a:r>
              <a:rPr lang="en-US" dirty="0">
                <a:solidFill>
                  <a:srgbClr val="C00000"/>
                </a:solidFill>
                <a:effectLst>
                  <a:outerShdw blurRad="38100" dist="38100" dir="2700000" algn="tl">
                    <a:srgbClr val="000000">
                      <a:alpha val="43137"/>
                    </a:srgbClr>
                  </a:outerShdw>
                </a:effectLst>
                <a:latin typeface="Calibri"/>
              </a:rPr>
              <a:t>Technology</a:t>
            </a:r>
            <a:r>
              <a:rPr lang="en-US" dirty="0">
                <a:solidFill>
                  <a:srgbClr val="000000"/>
                </a:solidFill>
                <a:latin typeface="Calibri"/>
              </a:rPr>
              <a:t>, </a:t>
            </a:r>
            <a:r>
              <a:rPr lang="en-US" dirty="0">
                <a:solidFill>
                  <a:srgbClr val="C00000"/>
                </a:solidFill>
                <a:effectLst>
                  <a:outerShdw blurRad="38100" dist="38100" dir="2700000" algn="tl">
                    <a:srgbClr val="000000">
                      <a:alpha val="43137"/>
                    </a:srgbClr>
                  </a:outerShdw>
                </a:effectLst>
                <a:latin typeface="Calibri"/>
              </a:rPr>
              <a:t>Operations</a:t>
            </a:r>
            <a:r>
              <a:rPr lang="en-US" dirty="0">
                <a:solidFill>
                  <a:srgbClr val="000000"/>
                </a:solidFill>
                <a:latin typeface="Calibri"/>
              </a:rPr>
              <a:t>, </a:t>
            </a:r>
            <a:r>
              <a:rPr lang="en-US" dirty="0">
                <a:solidFill>
                  <a:srgbClr val="C00000"/>
                </a:solidFill>
                <a:effectLst>
                  <a:outerShdw blurRad="38100" dist="38100" dir="2700000" algn="tl">
                    <a:srgbClr val="000000">
                      <a:alpha val="43137"/>
                    </a:srgbClr>
                  </a:outerShdw>
                </a:effectLst>
                <a:latin typeface="Calibri"/>
              </a:rPr>
              <a:t>Campus Grids</a:t>
            </a:r>
            <a:r>
              <a:rPr lang="en-US" dirty="0">
                <a:solidFill>
                  <a:srgbClr val="000000"/>
                </a:solidFill>
                <a:latin typeface="Calibri"/>
              </a:rPr>
              <a:t> and </a:t>
            </a:r>
            <a:r>
              <a:rPr lang="en-US" dirty="0">
                <a:solidFill>
                  <a:srgbClr val="C00000"/>
                </a:solidFill>
                <a:effectLst>
                  <a:outerShdw blurRad="38100" dist="38100" dir="2700000" algn="tl">
                    <a:srgbClr val="000000">
                      <a:alpha val="43137"/>
                    </a:srgbClr>
                  </a:outerShdw>
                </a:effectLst>
                <a:latin typeface="Calibri"/>
              </a:rPr>
              <a:t>Software</a:t>
            </a:r>
            <a:r>
              <a:rPr lang="en-US" dirty="0">
                <a:solidFill>
                  <a:srgbClr val="000000"/>
                </a:solidFill>
                <a:latin typeface="Calibri"/>
              </a:rPr>
              <a:t>.   </a:t>
            </a:r>
            <a:endParaRPr lang="en-US" dirty="0" smtClean="0">
              <a:solidFill>
                <a:srgbClr val="000000"/>
              </a:solidFill>
              <a:latin typeface="Calibri"/>
            </a:endParaRPr>
          </a:p>
          <a:p>
            <a:r>
              <a:rPr lang="en-US" dirty="0" smtClean="0">
                <a:solidFill>
                  <a:srgbClr val="000000"/>
                </a:solidFill>
                <a:latin typeface="Calibri"/>
              </a:rPr>
              <a:t>For </a:t>
            </a:r>
            <a:r>
              <a:rPr lang="en-US" dirty="0">
                <a:solidFill>
                  <a:srgbClr val="000000"/>
                </a:solidFill>
                <a:latin typeface="Calibri"/>
              </a:rPr>
              <a:t>each area I will discuss our current draft estimate of the </a:t>
            </a:r>
            <a:r>
              <a:rPr lang="en-US" b="1" dirty="0">
                <a:solidFill>
                  <a:srgbClr val="000000"/>
                </a:solidFill>
                <a:latin typeface="Calibri"/>
              </a:rPr>
              <a:t>type</a:t>
            </a:r>
            <a:r>
              <a:rPr lang="en-US" dirty="0">
                <a:solidFill>
                  <a:srgbClr val="000000"/>
                </a:solidFill>
                <a:latin typeface="Calibri"/>
              </a:rPr>
              <a:t> of work needed.   The actual amount of effort will require discussion and negotiation with each area coordinator.</a:t>
            </a:r>
            <a:endParaRPr lang="en-US" dirty="0"/>
          </a:p>
        </p:txBody>
      </p:sp>
      <p:sp>
        <p:nvSpPr>
          <p:cNvPr id="2" name="Title 1"/>
          <p:cNvSpPr>
            <a:spLocks noGrp="1"/>
          </p:cNvSpPr>
          <p:nvPr>
            <p:ph type="title"/>
          </p:nvPr>
        </p:nvSpPr>
        <p:spPr/>
        <p:txBody>
          <a:bodyPr/>
          <a:lstStyle/>
          <a:p>
            <a:r>
              <a:rPr lang="en-US" dirty="0" smtClean="0"/>
              <a:t>Manpower and Resources</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5/25/2016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4</a:t>
            </a:fld>
            <a:endParaRPr kumimoji="0" lang="en-US"/>
          </a:p>
        </p:txBody>
      </p:sp>
    </p:spTree>
    <p:extLst>
      <p:ext uri="{BB962C8B-B14F-4D97-AF65-F5344CB8AC3E}">
        <p14:creationId xmlns:p14="http://schemas.microsoft.com/office/powerpoint/2010/main" val="3084122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Area Collaboration</a:t>
            </a:r>
            <a:endParaRPr lang="en-US" dirty="0"/>
          </a:p>
        </p:txBody>
      </p:sp>
      <p:sp>
        <p:nvSpPr>
          <p:cNvPr id="3" name="Content Placeholder 2"/>
          <p:cNvSpPr>
            <a:spLocks noGrp="1"/>
          </p:cNvSpPr>
          <p:nvPr>
            <p:ph idx="1"/>
          </p:nvPr>
        </p:nvSpPr>
        <p:spPr>
          <a:xfrm>
            <a:off x="1219200" y="1295400"/>
            <a:ext cx="7714488" cy="4953000"/>
          </a:xfrm>
        </p:spPr>
        <p:txBody>
          <a:bodyPr>
            <a:normAutofit fontScale="70000" lnSpcReduction="20000"/>
          </a:bodyPr>
          <a:lstStyle/>
          <a:p>
            <a:pPr marL="82296" indent="0">
              <a:spcBef>
                <a:spcPts val="1000"/>
              </a:spcBef>
              <a:buNone/>
            </a:pPr>
            <a:endParaRPr lang="en-US" b="1" dirty="0"/>
          </a:p>
          <a:p>
            <a:pPr>
              <a:spcBef>
                <a:spcPts val="0"/>
              </a:spcBef>
              <a:spcAft>
                <a:spcPts val="1000"/>
              </a:spcAft>
            </a:pPr>
            <a:r>
              <a:rPr lang="en-US" dirty="0">
                <a:solidFill>
                  <a:srgbClr val="000000"/>
                </a:solidFill>
                <a:latin typeface="Calibri"/>
              </a:rPr>
              <a:t>The primary help required here is in </a:t>
            </a:r>
            <a:r>
              <a:rPr lang="en-US" b="1" dirty="0">
                <a:solidFill>
                  <a:srgbClr val="C00000"/>
                </a:solidFill>
                <a:latin typeface="Calibri"/>
              </a:rPr>
              <a:t>identifying suitable technologies</a:t>
            </a:r>
            <a:r>
              <a:rPr lang="en-US" dirty="0">
                <a:solidFill>
                  <a:srgbClr val="000000"/>
                </a:solidFill>
                <a:latin typeface="Calibri"/>
              </a:rPr>
              <a:t> and </a:t>
            </a:r>
            <a:r>
              <a:rPr lang="en-US" b="1" dirty="0">
                <a:solidFill>
                  <a:srgbClr val="C00000"/>
                </a:solidFill>
                <a:latin typeface="Calibri"/>
              </a:rPr>
              <a:t>creating prototypes</a:t>
            </a:r>
            <a:r>
              <a:rPr lang="en-US" b="1" dirty="0">
                <a:solidFill>
                  <a:srgbClr val="000000"/>
                </a:solidFill>
                <a:latin typeface="Calibri"/>
              </a:rPr>
              <a:t> </a:t>
            </a:r>
            <a:r>
              <a:rPr lang="en-US" dirty="0">
                <a:solidFill>
                  <a:srgbClr val="000000"/>
                </a:solidFill>
                <a:latin typeface="Calibri"/>
              </a:rPr>
              <a:t>for the following </a:t>
            </a:r>
            <a:r>
              <a:rPr lang="en-US" dirty="0" smtClean="0">
                <a:solidFill>
                  <a:srgbClr val="000000"/>
                </a:solidFill>
                <a:latin typeface="Calibri"/>
              </a:rPr>
              <a:t>items:</a:t>
            </a:r>
            <a:endParaRPr lang="en-US" dirty="0" smtClean="0"/>
          </a:p>
          <a:p>
            <a:pPr lvl="1">
              <a:spcBef>
                <a:spcPts val="0"/>
              </a:spcBef>
              <a:spcAft>
                <a:spcPts val="1000"/>
              </a:spcAft>
            </a:pPr>
            <a:r>
              <a:rPr lang="en-US" b="1" dirty="0" smtClean="0">
                <a:solidFill>
                  <a:srgbClr val="000000"/>
                </a:solidFill>
                <a:latin typeface="Calibri"/>
              </a:rPr>
              <a:t>Network </a:t>
            </a:r>
            <a:r>
              <a:rPr lang="en-US" b="1" dirty="0">
                <a:solidFill>
                  <a:srgbClr val="000000"/>
                </a:solidFill>
                <a:latin typeface="Calibri"/>
              </a:rPr>
              <a:t>Data Analysis Pipeline</a:t>
            </a:r>
            <a:r>
              <a:rPr lang="en-US" dirty="0">
                <a:solidFill>
                  <a:srgbClr val="000000"/>
                </a:solidFill>
                <a:latin typeface="Calibri"/>
              </a:rPr>
              <a:t>: Technical design of infrastructure to regularly (on a 1-2 hour cadence) analyze OSG bandwidth and packet-loss data to </a:t>
            </a:r>
            <a:r>
              <a:rPr lang="en-US" b="1" dirty="0">
                <a:solidFill>
                  <a:srgbClr val="000000"/>
                </a:solidFill>
                <a:latin typeface="Calibri"/>
              </a:rPr>
              <a:t>alarm</a:t>
            </a:r>
            <a:r>
              <a:rPr lang="en-US" dirty="0">
                <a:solidFill>
                  <a:srgbClr val="000000"/>
                </a:solidFill>
                <a:latin typeface="Calibri"/>
              </a:rPr>
              <a:t> on “obvious” problems along specific paths or associate with specific sites.   This likely involves the implementation of a suitable time-series database, a message queue to feed it data and an analysis framework to evaluate the data for </a:t>
            </a:r>
            <a:r>
              <a:rPr lang="en-US" dirty="0" smtClean="0">
                <a:solidFill>
                  <a:srgbClr val="000000"/>
                </a:solidFill>
                <a:latin typeface="Calibri"/>
              </a:rPr>
              <a:t>problems.</a:t>
            </a:r>
            <a:endParaRPr lang="en-US" dirty="0" smtClean="0">
              <a:solidFill>
                <a:srgbClr val="000000"/>
              </a:solidFill>
              <a:latin typeface="Arial"/>
            </a:endParaRPr>
          </a:p>
          <a:p>
            <a:pPr lvl="1">
              <a:spcBef>
                <a:spcPts val="0"/>
              </a:spcBef>
              <a:spcAft>
                <a:spcPts val="1000"/>
              </a:spcAft>
            </a:pPr>
            <a:r>
              <a:rPr lang="en-US" b="1" dirty="0" smtClean="0">
                <a:solidFill>
                  <a:srgbClr val="000000"/>
                </a:solidFill>
                <a:latin typeface="Calibri"/>
              </a:rPr>
              <a:t>Automated </a:t>
            </a:r>
            <a:r>
              <a:rPr lang="en-US" b="1" dirty="0">
                <a:solidFill>
                  <a:srgbClr val="000000"/>
                </a:solidFill>
                <a:latin typeface="Calibri"/>
              </a:rPr>
              <a:t>Alerting System</a:t>
            </a:r>
            <a:r>
              <a:rPr lang="en-US" dirty="0">
                <a:solidFill>
                  <a:srgbClr val="000000"/>
                </a:solidFill>
                <a:latin typeface="Calibri"/>
              </a:rPr>
              <a:t>:  Technical design of infrastructure to act on suitably chosen alarms by emailing the relevant contact.  System should allow fine-grained control of when to alert.   Suggested system is </a:t>
            </a:r>
            <a:r>
              <a:rPr lang="en-US" b="1" i="1" dirty="0" err="1">
                <a:solidFill>
                  <a:srgbClr val="000000"/>
                </a:solidFill>
                <a:latin typeface="Calibri"/>
              </a:rPr>
              <a:t>Check_MK</a:t>
            </a:r>
            <a:r>
              <a:rPr lang="en-US" dirty="0">
                <a:solidFill>
                  <a:srgbClr val="000000"/>
                </a:solidFill>
                <a:latin typeface="Calibri"/>
              </a:rPr>
              <a:t>.   Will also need the ability to map sites (and/or perfSONAR instances) to specific email contacts which are regularly updated.   Likely will need to involve Operations in this effort.</a:t>
            </a:r>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5/25/2016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5</a:t>
            </a:fld>
            <a:endParaRPr kumimoji="0" lang="en-US"/>
          </a:p>
        </p:txBody>
      </p:sp>
    </p:spTree>
    <p:extLst>
      <p:ext uri="{BB962C8B-B14F-4D97-AF65-F5344CB8AC3E}">
        <p14:creationId xmlns:p14="http://schemas.microsoft.com/office/powerpoint/2010/main" val="196371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lstStyle/>
          <a:p>
            <a:r>
              <a:rPr lang="en-US" dirty="0" smtClean="0"/>
              <a:t>Operations Area Collaboration</a:t>
            </a:r>
            <a:endParaRPr lang="en-US" dirty="0"/>
          </a:p>
        </p:txBody>
      </p:sp>
      <p:sp>
        <p:nvSpPr>
          <p:cNvPr id="3" name="Content Placeholder 2"/>
          <p:cNvSpPr>
            <a:spLocks noGrp="1"/>
          </p:cNvSpPr>
          <p:nvPr>
            <p:ph idx="1"/>
          </p:nvPr>
        </p:nvSpPr>
        <p:spPr>
          <a:xfrm>
            <a:off x="1143000" y="1143000"/>
            <a:ext cx="7848600" cy="5257800"/>
          </a:xfrm>
        </p:spPr>
        <p:txBody>
          <a:bodyPr>
            <a:normAutofit fontScale="40000" lnSpcReduction="20000"/>
          </a:bodyPr>
          <a:lstStyle/>
          <a:p>
            <a:pPr>
              <a:spcBef>
                <a:spcPts val="0"/>
              </a:spcBef>
              <a:spcAft>
                <a:spcPts val="1000"/>
              </a:spcAft>
            </a:pPr>
            <a:r>
              <a:rPr lang="en-US" dirty="0">
                <a:solidFill>
                  <a:srgbClr val="000000"/>
                </a:solidFill>
                <a:latin typeface="Calibri"/>
              </a:rPr>
              <a:t>Much of the OSG networking effort is becoming “operational”.    We will need to work with Operations in the following areas</a:t>
            </a:r>
            <a:endParaRPr lang="en-US" dirty="0"/>
          </a:p>
          <a:p>
            <a:pPr fontAlgn="base">
              <a:spcBef>
                <a:spcPts val="0"/>
              </a:spcBef>
              <a:buFont typeface="Arial"/>
              <a:buChar char="•"/>
            </a:pPr>
            <a:r>
              <a:rPr lang="en-US" b="1" dirty="0">
                <a:solidFill>
                  <a:srgbClr val="000000"/>
                </a:solidFill>
                <a:latin typeface="Calibri"/>
              </a:rPr>
              <a:t>A recruitment campaign</a:t>
            </a:r>
            <a:r>
              <a:rPr lang="en-US" dirty="0">
                <a:solidFill>
                  <a:srgbClr val="000000"/>
                </a:solidFill>
                <a:latin typeface="Calibri"/>
              </a:rPr>
              <a:t>:   We have long planned on actively recruiting sites to participate in OSG networking but have not moved beyond the WLCG sites.   We need to work with Operations on actively soliciting new participants outside WLCG (in conjunction with Campus Grids/User Support)</a:t>
            </a:r>
            <a:endParaRPr lang="en-US" dirty="0">
              <a:solidFill>
                <a:srgbClr val="000000"/>
              </a:solidFill>
              <a:latin typeface="Arial"/>
            </a:endParaRPr>
          </a:p>
          <a:p>
            <a:pPr fontAlgn="base">
              <a:spcBef>
                <a:spcPts val="0"/>
              </a:spcBef>
              <a:buFont typeface="Arial"/>
              <a:buChar char="•"/>
            </a:pPr>
            <a:r>
              <a:rPr lang="en-US" b="1" dirty="0">
                <a:solidFill>
                  <a:srgbClr val="000000"/>
                </a:solidFill>
                <a:latin typeface="Calibri"/>
              </a:rPr>
              <a:t>Initial alerting of sites based upon </a:t>
            </a:r>
            <a:r>
              <a:rPr lang="en-US" b="1" dirty="0" err="1">
                <a:solidFill>
                  <a:srgbClr val="000000"/>
                </a:solidFill>
                <a:latin typeface="Calibri"/>
              </a:rPr>
              <a:t>MaDDash</a:t>
            </a:r>
            <a:r>
              <a:rPr lang="en-US" b="1" dirty="0">
                <a:solidFill>
                  <a:srgbClr val="000000"/>
                </a:solidFill>
                <a:latin typeface="Calibri"/>
              </a:rPr>
              <a:t> and alarming results</a:t>
            </a:r>
            <a:r>
              <a:rPr lang="en-US" dirty="0">
                <a:solidFill>
                  <a:srgbClr val="000000"/>
                </a:solidFill>
                <a:latin typeface="Calibri"/>
              </a:rPr>
              <a:t>:  Until we have a reliable automated alerting system in place we will need to utilize GOC/Operations personnel to issue alerts based upon easily identified network issues.   This will require some additional training and the development of a set of guidelines about when and how to alert.</a:t>
            </a:r>
            <a:endParaRPr lang="en-US" dirty="0">
              <a:solidFill>
                <a:srgbClr val="000000"/>
              </a:solidFill>
              <a:latin typeface="Arial"/>
            </a:endParaRPr>
          </a:p>
          <a:p>
            <a:pPr fontAlgn="base">
              <a:spcBef>
                <a:spcPts val="0"/>
              </a:spcBef>
              <a:buFont typeface="Arial"/>
              <a:buChar char="•"/>
            </a:pPr>
            <a:r>
              <a:rPr lang="en-US" b="1" dirty="0">
                <a:solidFill>
                  <a:srgbClr val="000000"/>
                </a:solidFill>
                <a:latin typeface="Calibri"/>
              </a:rPr>
              <a:t>Creation and maintenance of site/perfSONAR contact emails for alerting purposes</a:t>
            </a:r>
            <a:r>
              <a:rPr lang="en-US" dirty="0">
                <a:solidFill>
                  <a:srgbClr val="000000"/>
                </a:solidFill>
                <a:latin typeface="Calibri"/>
              </a:rPr>
              <a:t>:   As we move toward alerting on network problems we need to ensure we have the right mapping between perfSONAR instances, sites and contact emails.   We need to identify a procedure (with Technology) to produce and maintain a list of contacts that can be used when problems are found.</a:t>
            </a:r>
            <a:endParaRPr lang="en-US" dirty="0">
              <a:solidFill>
                <a:srgbClr val="000000"/>
              </a:solidFill>
              <a:latin typeface="Arial"/>
            </a:endParaRPr>
          </a:p>
          <a:p>
            <a:pPr fontAlgn="base">
              <a:spcBef>
                <a:spcPts val="0"/>
              </a:spcBef>
              <a:buFont typeface="Arial"/>
              <a:buChar char="•"/>
            </a:pPr>
            <a:r>
              <a:rPr lang="en-US" b="1" dirty="0">
                <a:solidFill>
                  <a:srgbClr val="000000"/>
                </a:solidFill>
                <a:latin typeface="Calibri"/>
              </a:rPr>
              <a:t>Testing and operation of automated alerting system</a:t>
            </a:r>
            <a:r>
              <a:rPr lang="en-US" dirty="0">
                <a:solidFill>
                  <a:srgbClr val="000000"/>
                </a:solidFill>
                <a:latin typeface="Calibri"/>
              </a:rPr>
              <a:t>:  Once Technology/Networking have prototyped an automated alerting system, it needs to be migrated into production.   It should replace most of the work previously done manually. </a:t>
            </a:r>
            <a:endParaRPr lang="en-US" dirty="0">
              <a:solidFill>
                <a:srgbClr val="000000"/>
              </a:solidFill>
              <a:latin typeface="Arial"/>
            </a:endParaRPr>
          </a:p>
          <a:p>
            <a:pPr fontAlgn="base">
              <a:spcBef>
                <a:spcPts val="0"/>
              </a:spcBef>
              <a:buFont typeface="Arial"/>
              <a:buChar char="•"/>
            </a:pPr>
            <a:r>
              <a:rPr lang="en-US" b="1" dirty="0">
                <a:solidFill>
                  <a:srgbClr val="000000"/>
                </a:solidFill>
                <a:latin typeface="Calibri"/>
              </a:rPr>
              <a:t>Triage of initial network tickets</a:t>
            </a:r>
            <a:r>
              <a:rPr lang="en-US" dirty="0">
                <a:solidFill>
                  <a:srgbClr val="000000"/>
                </a:solidFill>
                <a:latin typeface="Calibri"/>
              </a:rPr>
              <a:t>:  We will be advertising that OSG is open to supporting tickets for networking issues.   The first point of contact should be a ticket opened in OIM and we need to be ready to handle network related tickets well.    This should include:</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Training in perfSONAR and OSG network resources to better respond to tickets</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Identification of appropriate procedures when network issues are suspected</a:t>
            </a:r>
            <a:endParaRPr lang="en-US" dirty="0">
              <a:solidFill>
                <a:srgbClr val="000000"/>
              </a:solidFill>
              <a:latin typeface="Arial"/>
            </a:endParaRPr>
          </a:p>
          <a:p>
            <a:pPr fontAlgn="base">
              <a:spcBef>
                <a:spcPts val="0"/>
              </a:spcBef>
              <a:buFont typeface="Arial"/>
              <a:buChar char="•"/>
            </a:pPr>
            <a:r>
              <a:rPr lang="en-US" b="1" dirty="0">
                <a:solidFill>
                  <a:srgbClr val="000000"/>
                </a:solidFill>
                <a:latin typeface="Calibri"/>
              </a:rPr>
              <a:t>Support for integrating new OSG sites into the OSG networking infrastructure</a:t>
            </a:r>
            <a:r>
              <a:rPr lang="en-US" dirty="0">
                <a:solidFill>
                  <a:srgbClr val="000000"/>
                </a:solidFill>
                <a:latin typeface="Calibri"/>
              </a:rPr>
              <a:t>:  As we recruit new (particularly non-WLCG) sites, we have to have a check-list for what is needed to integrate them into OSG networking.    This is  primarily the following:</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Documentation for how to properly install and configure perfSONAR</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Enabling the use of the mesh-configuration from OSG</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Enabling OSG to have access to the perfSONAR measurement archives at the site</a:t>
            </a:r>
            <a:endParaRPr lang="en-US" dirty="0">
              <a:solidFill>
                <a:srgbClr val="000000"/>
              </a:solidFill>
              <a:latin typeface="Arial"/>
            </a:endParaRPr>
          </a:p>
          <a:p>
            <a:pPr marL="742950" lvl="1" indent="-285750" fontAlgn="base">
              <a:spcBef>
                <a:spcPts val="0"/>
              </a:spcBef>
              <a:spcAft>
                <a:spcPts val="1000"/>
              </a:spcAft>
              <a:buFont typeface="Arial"/>
              <a:buChar char="•"/>
            </a:pPr>
            <a:r>
              <a:rPr lang="en-US" dirty="0">
                <a:solidFill>
                  <a:srgbClr val="000000"/>
                </a:solidFill>
                <a:latin typeface="Calibri"/>
              </a:rPr>
              <a:t>Providing (and updating) relevant contact information</a:t>
            </a:r>
            <a:endParaRPr lang="en-US" b="0" i="0" u="none" strike="noStrike" dirty="0">
              <a:solidFill>
                <a:srgbClr val="000000"/>
              </a:solidFill>
              <a:effectLst/>
              <a:latin typeface="Arial"/>
            </a:endParaRPr>
          </a:p>
        </p:txBody>
      </p:sp>
      <p:sp>
        <p:nvSpPr>
          <p:cNvPr id="4" name="Date Placeholder 3"/>
          <p:cNvSpPr>
            <a:spLocks noGrp="1"/>
          </p:cNvSpPr>
          <p:nvPr>
            <p:ph type="dt" sz="half" idx="10"/>
          </p:nvPr>
        </p:nvSpPr>
        <p:spPr/>
        <p:txBody>
          <a:bodyPr/>
          <a:lstStyle/>
          <a:p>
            <a:fld id="{42DEAB5E-54CA-4197-B0C0-60CFDF79F1F6}" type="datetime1">
              <a:rPr lang="en-US" smtClean="0"/>
              <a:t>5/25/2016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6</a:t>
            </a:fld>
            <a:endParaRPr kumimoji="0" lang="en-US"/>
          </a:p>
        </p:txBody>
      </p:sp>
    </p:spTree>
    <p:extLst>
      <p:ext uri="{BB962C8B-B14F-4D97-AF65-F5344CB8AC3E}">
        <p14:creationId xmlns:p14="http://schemas.microsoft.com/office/powerpoint/2010/main" val="180507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Campus Grids / User Support</a:t>
            </a:r>
            <a:endParaRPr lang="en-US" dirty="0"/>
          </a:p>
        </p:txBody>
      </p:sp>
      <p:sp>
        <p:nvSpPr>
          <p:cNvPr id="3" name="Content Placeholder 2"/>
          <p:cNvSpPr>
            <a:spLocks noGrp="1"/>
          </p:cNvSpPr>
          <p:nvPr>
            <p:ph idx="1"/>
          </p:nvPr>
        </p:nvSpPr>
        <p:spPr/>
        <p:txBody>
          <a:bodyPr>
            <a:normAutofit fontScale="70000" lnSpcReduction="20000"/>
          </a:bodyPr>
          <a:lstStyle/>
          <a:p>
            <a:pPr>
              <a:spcBef>
                <a:spcPts val="0"/>
              </a:spcBef>
              <a:spcAft>
                <a:spcPts val="1000"/>
              </a:spcAft>
            </a:pPr>
            <a:r>
              <a:rPr lang="en-US" dirty="0">
                <a:solidFill>
                  <a:srgbClr val="000000"/>
                </a:solidFill>
                <a:latin typeface="Calibri"/>
              </a:rPr>
              <a:t>As we try to expand OSG networking beyond WLCG sites we will need the involvement of the Campus Grids / User Support area in the following:</a:t>
            </a:r>
            <a:endParaRPr lang="en-US" dirty="0"/>
          </a:p>
          <a:p>
            <a:pPr fontAlgn="base">
              <a:spcBef>
                <a:spcPts val="0"/>
              </a:spcBef>
              <a:spcAft>
                <a:spcPts val="1000"/>
              </a:spcAft>
              <a:buFont typeface="Arial"/>
              <a:buChar char="•"/>
            </a:pPr>
            <a:r>
              <a:rPr lang="en-US" b="1" dirty="0">
                <a:solidFill>
                  <a:srgbClr val="000000"/>
                </a:solidFill>
                <a:latin typeface="Calibri"/>
              </a:rPr>
              <a:t>Advertising OSG Networking</a:t>
            </a:r>
            <a:r>
              <a:rPr lang="en-US" dirty="0">
                <a:solidFill>
                  <a:srgbClr val="000000"/>
                </a:solidFill>
                <a:latin typeface="Calibri"/>
              </a:rPr>
              <a:t>:   During year-5 we are targeting the inclusion of 15-30 (or more) new non-WLCG sites to participate in OSG networking.   Participate primarily means that perfSONAR instances at those sites take advantage of our OSG mesh-</a:t>
            </a:r>
            <a:r>
              <a:rPr lang="en-US" dirty="0" err="1">
                <a:solidFill>
                  <a:srgbClr val="000000"/>
                </a:solidFill>
                <a:latin typeface="Calibri"/>
              </a:rPr>
              <a:t>config</a:t>
            </a:r>
            <a:r>
              <a:rPr lang="en-US" dirty="0">
                <a:solidFill>
                  <a:srgbClr val="000000"/>
                </a:solidFill>
                <a:latin typeface="Calibri"/>
              </a:rPr>
              <a:t> to define (some of) their tests and that OSG collects and alerts on their networking metrics.   To do this, we would  like Campus Grids / User Support to inform sites about OSG networking and to actively recruit their participation.    This may additionally include pointers to OSG networking documentation in any instructions sent to sites.</a:t>
            </a:r>
            <a:endParaRPr lang="en-US" dirty="0">
              <a:solidFill>
                <a:srgbClr val="000000"/>
              </a:solidFill>
              <a:latin typeface="Arial"/>
            </a:endParaRPr>
          </a:p>
          <a:p>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5/25/2016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7</a:t>
            </a:fld>
            <a:endParaRPr kumimoji="0" lang="en-US"/>
          </a:p>
        </p:txBody>
      </p:sp>
    </p:spTree>
    <p:extLst>
      <p:ext uri="{BB962C8B-B14F-4D97-AF65-F5344CB8AC3E}">
        <p14:creationId xmlns:p14="http://schemas.microsoft.com/office/powerpoint/2010/main" val="136411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Area Collaboration</a:t>
            </a:r>
            <a:endParaRPr lang="en-US" dirty="0"/>
          </a:p>
        </p:txBody>
      </p:sp>
      <p:sp>
        <p:nvSpPr>
          <p:cNvPr id="3" name="Content Placeholder 2"/>
          <p:cNvSpPr>
            <a:spLocks noGrp="1"/>
          </p:cNvSpPr>
          <p:nvPr>
            <p:ph idx="1"/>
          </p:nvPr>
        </p:nvSpPr>
        <p:spPr/>
        <p:txBody>
          <a:bodyPr>
            <a:normAutofit fontScale="85000" lnSpcReduction="20000"/>
          </a:bodyPr>
          <a:lstStyle/>
          <a:p>
            <a:pPr>
              <a:spcBef>
                <a:spcPts val="0"/>
              </a:spcBef>
              <a:spcAft>
                <a:spcPts val="1000"/>
              </a:spcAft>
            </a:pPr>
            <a:r>
              <a:rPr lang="en-US" dirty="0">
                <a:solidFill>
                  <a:srgbClr val="000000"/>
                </a:solidFill>
                <a:latin typeface="Calibri"/>
              </a:rPr>
              <a:t>For the software area we will need help in making </a:t>
            </a:r>
            <a:r>
              <a:rPr lang="en-US" dirty="0" smtClean="0">
                <a:solidFill>
                  <a:srgbClr val="000000"/>
                </a:solidFill>
                <a:latin typeface="Calibri"/>
              </a:rPr>
              <a:t>software identified available to </a:t>
            </a:r>
            <a:r>
              <a:rPr lang="en-US" dirty="0">
                <a:solidFill>
                  <a:srgbClr val="000000"/>
                </a:solidFill>
                <a:latin typeface="Calibri"/>
              </a:rPr>
              <a:t>Operations and to end sites as </a:t>
            </a:r>
            <a:r>
              <a:rPr lang="en-US" dirty="0" smtClean="0">
                <a:solidFill>
                  <a:srgbClr val="000000"/>
                </a:solidFill>
                <a:latin typeface="Calibri"/>
              </a:rPr>
              <a:t>follows:</a:t>
            </a:r>
            <a:endParaRPr lang="en-US" dirty="0" smtClean="0"/>
          </a:p>
          <a:p>
            <a:pPr lvl="1">
              <a:spcBef>
                <a:spcPts val="0"/>
              </a:spcBef>
              <a:spcAft>
                <a:spcPts val="1000"/>
              </a:spcAft>
            </a:pPr>
            <a:r>
              <a:rPr lang="en-US" b="1" dirty="0" smtClean="0">
                <a:solidFill>
                  <a:srgbClr val="000000"/>
                </a:solidFill>
                <a:latin typeface="Calibri"/>
              </a:rPr>
              <a:t>Packaging </a:t>
            </a:r>
            <a:r>
              <a:rPr lang="en-US" b="1" dirty="0">
                <a:solidFill>
                  <a:srgbClr val="000000"/>
                </a:solidFill>
                <a:latin typeface="Calibri"/>
              </a:rPr>
              <a:t>and testing of standalone Mesh-Configuration GUI</a:t>
            </a:r>
            <a:r>
              <a:rPr lang="en-US" dirty="0">
                <a:solidFill>
                  <a:srgbClr val="000000"/>
                </a:solidFill>
                <a:latin typeface="Calibri"/>
              </a:rPr>
              <a:t>:   </a:t>
            </a:r>
            <a:r>
              <a:rPr lang="en-US" dirty="0" err="1">
                <a:solidFill>
                  <a:srgbClr val="000000"/>
                </a:solidFill>
                <a:latin typeface="Calibri"/>
              </a:rPr>
              <a:t>Soichi</a:t>
            </a:r>
            <a:r>
              <a:rPr lang="en-US" dirty="0">
                <a:solidFill>
                  <a:srgbClr val="000000"/>
                </a:solidFill>
                <a:latin typeface="Calibri"/>
              </a:rPr>
              <a:t> has developed a standalone version of the perfSONAR mesh-configuration utility which allows campuses and VOs to organize and manage their perfSONAR instances.   This needs packaging and testing such that it can be provided to OSG </a:t>
            </a:r>
            <a:r>
              <a:rPr lang="en-US" dirty="0" smtClean="0">
                <a:solidFill>
                  <a:srgbClr val="000000"/>
                </a:solidFill>
                <a:latin typeface="Calibri"/>
              </a:rPr>
              <a:t>users.</a:t>
            </a:r>
            <a:endParaRPr lang="en-US" dirty="0" smtClean="0">
              <a:solidFill>
                <a:srgbClr val="000000"/>
              </a:solidFill>
              <a:latin typeface="Arial"/>
            </a:endParaRPr>
          </a:p>
          <a:p>
            <a:pPr lvl="1">
              <a:spcBef>
                <a:spcPts val="0"/>
              </a:spcBef>
              <a:spcAft>
                <a:spcPts val="1000"/>
              </a:spcAft>
            </a:pPr>
            <a:r>
              <a:rPr lang="en-US" b="1" dirty="0" smtClean="0">
                <a:solidFill>
                  <a:srgbClr val="000000"/>
                </a:solidFill>
                <a:latin typeface="Calibri"/>
              </a:rPr>
              <a:t>Software </a:t>
            </a:r>
            <a:r>
              <a:rPr lang="en-US" b="1" dirty="0">
                <a:solidFill>
                  <a:srgbClr val="000000"/>
                </a:solidFill>
                <a:latin typeface="Calibri"/>
              </a:rPr>
              <a:t>needed for Operations</a:t>
            </a:r>
            <a:r>
              <a:rPr lang="en-US" dirty="0">
                <a:solidFill>
                  <a:srgbClr val="000000"/>
                </a:solidFill>
                <a:latin typeface="Calibri"/>
              </a:rPr>
              <a:t>:   Not sure if this is required but as we develop, prototype and deploy software for OSG  networking we may need some support from the Software area.</a:t>
            </a:r>
            <a:endParaRPr lang="en-US" dirty="0">
              <a:solidFill>
                <a:srgbClr val="000000"/>
              </a:solidFill>
              <a:latin typeface="Arial"/>
            </a:endParaRPr>
          </a:p>
          <a:p>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5/25/2016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8</a:t>
            </a:fld>
            <a:endParaRPr kumimoji="0" lang="en-US"/>
          </a:p>
        </p:txBody>
      </p:sp>
    </p:spTree>
    <p:extLst>
      <p:ext uri="{BB962C8B-B14F-4D97-AF65-F5344CB8AC3E}">
        <p14:creationId xmlns:p14="http://schemas.microsoft.com/office/powerpoint/2010/main" val="19621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(Draft)</a:t>
            </a:r>
            <a:endParaRPr lang="en-US" dirty="0"/>
          </a:p>
        </p:txBody>
      </p:sp>
      <p:sp>
        <p:nvSpPr>
          <p:cNvPr id="3" name="Content Placeholder 2"/>
          <p:cNvSpPr>
            <a:spLocks noGrp="1"/>
          </p:cNvSpPr>
          <p:nvPr>
            <p:ph idx="1"/>
          </p:nvPr>
        </p:nvSpPr>
        <p:spPr/>
        <p:txBody>
          <a:bodyPr>
            <a:normAutofit fontScale="47500" lnSpcReduction="20000"/>
          </a:bodyPr>
          <a:lstStyle/>
          <a:p>
            <a:pPr>
              <a:spcBef>
                <a:spcPts val="0"/>
              </a:spcBef>
            </a:pPr>
            <a:r>
              <a:rPr lang="en-US" dirty="0" smtClean="0">
                <a:solidFill>
                  <a:srgbClr val="000000"/>
                </a:solidFill>
                <a:latin typeface="Calibri"/>
              </a:rPr>
              <a:t>The </a:t>
            </a:r>
            <a:r>
              <a:rPr lang="en-US" dirty="0">
                <a:solidFill>
                  <a:srgbClr val="000000"/>
                </a:solidFill>
                <a:latin typeface="Calibri"/>
              </a:rPr>
              <a:t>corresponding </a:t>
            </a:r>
            <a:r>
              <a:rPr lang="en-US" b="1" dirty="0">
                <a:solidFill>
                  <a:srgbClr val="000000"/>
                </a:solidFill>
                <a:latin typeface="Calibri"/>
              </a:rPr>
              <a:t>milestones</a:t>
            </a:r>
            <a:r>
              <a:rPr lang="en-US" dirty="0">
                <a:solidFill>
                  <a:srgbClr val="000000"/>
                </a:solidFill>
                <a:latin typeface="Calibri"/>
              </a:rPr>
              <a:t> from the above goals for </a:t>
            </a:r>
            <a:r>
              <a:rPr lang="en-US" dirty="0" smtClean="0">
                <a:solidFill>
                  <a:srgbClr val="000000"/>
                </a:solidFill>
                <a:latin typeface="Calibri"/>
              </a:rPr>
              <a:t>year-5:</a:t>
            </a:r>
            <a:endParaRPr lang="en-US" dirty="0"/>
          </a:p>
          <a:p>
            <a:pPr fontAlgn="base">
              <a:spcBef>
                <a:spcPts val="0"/>
              </a:spcBef>
              <a:buFont typeface="Arial"/>
              <a:buChar char="•"/>
            </a:pPr>
            <a:r>
              <a:rPr lang="en-US" dirty="0">
                <a:solidFill>
                  <a:srgbClr val="000000"/>
                </a:solidFill>
                <a:latin typeface="Calibri"/>
              </a:rPr>
              <a:t>Continued support and maintenance of existing services --- Ongoing</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Must have data lifecycle management process defined and tested for our network </a:t>
            </a:r>
            <a:r>
              <a:rPr lang="en-US" dirty="0" err="1">
                <a:solidFill>
                  <a:srgbClr val="000000"/>
                </a:solidFill>
                <a:latin typeface="Calibri"/>
              </a:rPr>
              <a:t>datastore</a:t>
            </a:r>
            <a:r>
              <a:rPr lang="en-US" dirty="0">
                <a:solidFill>
                  <a:srgbClr val="000000"/>
                </a:solidFill>
                <a:latin typeface="Calibri"/>
              </a:rPr>
              <a:t> --- November 1, 2016</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Identification of suitable long-term data storage for OSG Networking data --- December 1, 2016</a:t>
            </a:r>
            <a:endParaRPr lang="en-US" dirty="0">
              <a:solidFill>
                <a:srgbClr val="000000"/>
              </a:solidFill>
              <a:latin typeface="Arial"/>
            </a:endParaRPr>
          </a:p>
          <a:p>
            <a:pPr fontAlgn="base">
              <a:spcBef>
                <a:spcPts val="0"/>
              </a:spcBef>
              <a:buFont typeface="Arial"/>
              <a:buChar char="•"/>
            </a:pPr>
            <a:r>
              <a:rPr lang="en-US" dirty="0">
                <a:solidFill>
                  <a:srgbClr val="000000"/>
                </a:solidFill>
                <a:latin typeface="Calibri"/>
              </a:rPr>
              <a:t>Outreach to non-WLCG Sites for Networking --- May 30, 2017</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Creation of initial OSG web pages informing sites of OSG services in networking --- July 30, 2016</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Initial release of </a:t>
            </a:r>
            <a:r>
              <a:rPr lang="en-US" dirty="0" err="1">
                <a:solidFill>
                  <a:srgbClr val="000000"/>
                </a:solidFill>
                <a:latin typeface="Calibri"/>
              </a:rPr>
              <a:t>Soichi’s</a:t>
            </a:r>
            <a:r>
              <a:rPr lang="en-US" dirty="0">
                <a:solidFill>
                  <a:srgbClr val="000000"/>
                </a:solidFill>
                <a:latin typeface="Calibri"/>
              </a:rPr>
              <a:t> standalone mesh-configuration utility packaged and available --- September 30,  2016</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Definition of support process for integrating new sites and triaging tickets in OSG production ---  September 15, 2016</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Recruiting of 5 new sites for OSG networking --  August 31, 2016</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Additional 5 sites integrated into OSG networking --- October 31, 2016</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Additional 5 sites integrated into OSG networking --- April 1, 2017</a:t>
            </a:r>
            <a:endParaRPr lang="en-US" dirty="0">
              <a:solidFill>
                <a:srgbClr val="000000"/>
              </a:solidFill>
              <a:latin typeface="Arial"/>
            </a:endParaRPr>
          </a:p>
          <a:p>
            <a:pPr fontAlgn="base">
              <a:spcBef>
                <a:spcPts val="0"/>
              </a:spcBef>
              <a:buFont typeface="Arial"/>
              <a:buChar char="•"/>
            </a:pPr>
            <a:r>
              <a:rPr lang="en-US" dirty="0">
                <a:solidFill>
                  <a:srgbClr val="000000"/>
                </a:solidFill>
                <a:latin typeface="Calibri"/>
              </a:rPr>
              <a:t>Creation of OSG alarming and alerting system --- November 1, 2016</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Need technical design of suitable analysis system based upon existing time-series technologies and proposed data and analysis workflows  --- August 31, 2016</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Initial implementation running on OSG network data --- September 30, 2016</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Web interface to alarms available --- October 15, 2016</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GOC operations monitoring alarms and alerting when problems warrant it --- October 31, 2016</a:t>
            </a:r>
            <a:endParaRPr lang="en-US" dirty="0">
              <a:solidFill>
                <a:srgbClr val="000000"/>
              </a:solidFill>
              <a:latin typeface="Arial"/>
            </a:endParaRPr>
          </a:p>
          <a:p>
            <a:pPr fontAlgn="base">
              <a:spcBef>
                <a:spcPts val="0"/>
              </a:spcBef>
              <a:buFont typeface="Arial"/>
              <a:buChar char="•"/>
            </a:pPr>
            <a:r>
              <a:rPr lang="en-US" dirty="0">
                <a:solidFill>
                  <a:srgbClr val="000000"/>
                </a:solidFill>
                <a:latin typeface="Calibri"/>
              </a:rPr>
              <a:t>Automating Alerting for OSG Network issues --- May 30, 2017</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Identify suitable open source software infrastructure to provide automated alerting based upon time-series analysis of OSG data --- October 1, 2016</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Implement prototype of system --- November 1, 2016</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Define and enable process to import site contact information for each perfSONAR instance that is in OSG ---  November 1, 2016</a:t>
            </a:r>
            <a:endParaRPr lang="en-US" dirty="0">
              <a:solidFill>
                <a:srgbClr val="000000"/>
              </a:solidFill>
              <a:latin typeface="Arial"/>
            </a:endParaRPr>
          </a:p>
          <a:p>
            <a:pPr marL="742950" lvl="1" indent="-285750" fontAlgn="base">
              <a:spcBef>
                <a:spcPts val="0"/>
              </a:spcBef>
              <a:buFont typeface="Arial"/>
              <a:buChar char="•"/>
            </a:pPr>
            <a:r>
              <a:rPr lang="en-US" dirty="0">
                <a:solidFill>
                  <a:srgbClr val="000000"/>
                </a:solidFill>
                <a:latin typeface="Calibri"/>
              </a:rPr>
              <a:t>Verify prototype effectiveness and switch to “production”  --- December 1, 2016</a:t>
            </a:r>
            <a:endParaRPr lang="en-US" dirty="0">
              <a:solidFill>
                <a:srgbClr val="000000"/>
              </a:solidFill>
              <a:latin typeface="Arial"/>
            </a:endParaRPr>
          </a:p>
          <a:p>
            <a:pPr marL="742950" lvl="1" indent="-285750" fontAlgn="base">
              <a:spcBef>
                <a:spcPts val="0"/>
              </a:spcBef>
              <a:spcAft>
                <a:spcPts val="1000"/>
              </a:spcAft>
              <a:buFont typeface="Arial"/>
              <a:buChar char="•"/>
            </a:pPr>
            <a:r>
              <a:rPr lang="en-US" dirty="0">
                <a:solidFill>
                  <a:srgbClr val="000000"/>
                </a:solidFill>
                <a:latin typeface="Calibri"/>
              </a:rPr>
              <a:t>Ongoing tuning and monitoring of automated alerting --- May 30, 2017</a:t>
            </a:r>
            <a:endParaRPr lang="en-US" dirty="0">
              <a:solidFill>
                <a:srgbClr val="000000"/>
              </a:solidFill>
              <a:latin typeface="Arial"/>
            </a:endParaRPr>
          </a:p>
          <a:p>
            <a:endParaRPr lang="en-US" dirty="0"/>
          </a:p>
        </p:txBody>
      </p:sp>
      <p:sp>
        <p:nvSpPr>
          <p:cNvPr id="4" name="Date Placeholder 3"/>
          <p:cNvSpPr>
            <a:spLocks noGrp="1"/>
          </p:cNvSpPr>
          <p:nvPr>
            <p:ph type="dt" sz="half" idx="10"/>
          </p:nvPr>
        </p:nvSpPr>
        <p:spPr/>
        <p:txBody>
          <a:bodyPr/>
          <a:lstStyle/>
          <a:p>
            <a:fld id="{42DEAB5E-54CA-4197-B0C0-60CFDF79F1F6}" type="datetime1">
              <a:rPr lang="en-US" smtClean="0"/>
              <a:t>5/25/2016</a:t>
            </a:fld>
            <a:endParaRPr lang="en-US"/>
          </a:p>
        </p:txBody>
      </p:sp>
      <p:sp>
        <p:nvSpPr>
          <p:cNvPr id="5" name="Footer Placeholder 4"/>
          <p:cNvSpPr>
            <a:spLocks noGrp="1"/>
          </p:cNvSpPr>
          <p:nvPr>
            <p:ph type="ftr" sz="quarter" idx="11"/>
          </p:nvPr>
        </p:nvSpPr>
        <p:spPr/>
        <p:txBody>
          <a:bodyPr/>
          <a:lstStyle/>
          <a:p>
            <a:r>
              <a:rPr kumimoji="0" lang="en-US" smtClean="0"/>
              <a:t>Shawn McKee - OSG Networking</a:t>
            </a:r>
            <a:endParaRPr kumimoji="0" lang="en-US"/>
          </a:p>
        </p:txBody>
      </p:sp>
      <p:sp>
        <p:nvSpPr>
          <p:cNvPr id="6" name="Slide Number Placeholder 5"/>
          <p:cNvSpPr>
            <a:spLocks noGrp="1"/>
          </p:cNvSpPr>
          <p:nvPr>
            <p:ph type="sldNum" sz="quarter" idx="12"/>
          </p:nvPr>
        </p:nvSpPr>
        <p:spPr/>
        <p:txBody>
          <a:bodyPr/>
          <a:lstStyle/>
          <a:p>
            <a:fld id="{6294C92D-0306-4E69-9CD3-20855E849650}" type="slidenum">
              <a:rPr kumimoji="0" lang="en-US" smtClean="0"/>
              <a:t>9</a:t>
            </a:fld>
            <a:endParaRPr kumimoji="0" lang="en-US"/>
          </a:p>
        </p:txBody>
      </p:sp>
    </p:spTree>
    <p:extLst>
      <p:ext uri="{BB962C8B-B14F-4D97-AF65-F5344CB8AC3E}">
        <p14:creationId xmlns:p14="http://schemas.microsoft.com/office/powerpoint/2010/main" val="3883997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SG">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OSG</Template>
  <TotalTime>0</TotalTime>
  <Words>771</Words>
  <Application>Microsoft Office PowerPoint</Application>
  <PresentationFormat>On-screen Show (4:3)</PresentationFormat>
  <Paragraphs>129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OSG</vt:lpstr>
      <vt:lpstr>OSG Area Coordinators</vt:lpstr>
      <vt:lpstr>Overview of Today’s Meeting</vt:lpstr>
      <vt:lpstr>Networking Area Goals Year 5</vt:lpstr>
      <vt:lpstr>Manpower and Resources</vt:lpstr>
      <vt:lpstr>Technology Area Collaboration</vt:lpstr>
      <vt:lpstr>Operations Area Collaboration</vt:lpstr>
      <vt:lpstr>Campus Grids / User Support</vt:lpstr>
      <vt:lpstr>Software Area Collaboration</vt:lpstr>
      <vt:lpstr>Milestones (Draft)</vt:lpstr>
      <vt:lpstr>Questions or Comments?  Negotiations ??</vt:lpstr>
      <vt:lpstr>URLs of Relevance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2014-07-16T17:14:47Z</dcterms:created>
  <dcterms:modified xsi:type="dcterms:W3CDTF">2016-05-25T18:30:33Z</dcterms:modified>
</cp:coreProperties>
</file>