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>
        <p:scale>
          <a:sx n="80" d="100"/>
          <a:sy n="80" d="100"/>
        </p:scale>
        <p:origin x="-542" y="1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D37C-ADC0-461F-B1F7-81EC5592E7B8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3DA2-6809-4768-AC93-CD3D92E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9EC23-AA48-4950-9102-24AEF5ABEE59}" type="datetime1">
              <a:rPr lang="en-US" smtClean="0"/>
              <a:t>8/27/2014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6B4677-CE9C-4808-82AE-AB4B9F710AA7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7DB7AD-0DE2-4875-BED0-235997150C10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1EEDAF-19C8-428C-AA0A-072020437ED9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A87AC-FBFB-4786-97F8-B04000864388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6334125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1A8B40-84F9-44EA-B8CB-B184151F92EF}" type="datetime1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4BE016-13C3-4A4A-BF58-E7023B68F365}" type="datetime1">
              <a:rPr lang="en-US" smtClean="0"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D4294A-CB23-47D9-A9CE-0D47111FA442}" type="datetime1">
              <a:rPr lang="en-US" smtClean="0"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DF14EE-2883-4D9E-9518-0C716D0113C0}" type="datetime1">
              <a:rPr lang="en-US" smtClean="0"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D7AAB-A825-4C4A-9E87-E2833DDA353E}" type="datetime1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72C87E-3451-4599-A6E7-FDDFD21F1957}" type="datetime1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00E9D61-B26A-402B-B041-C94827CB31BD}" type="datetime1">
              <a:rPr lang="en-US" smtClean="0"/>
              <a:t>8/27/2014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Shawn McKee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confluence.grid.iu.edu/display/CENTRAL/Perfsonar+Mesh+Configs" TargetMode="External"/><Relationship Id="rId3" Type="http://schemas.openxmlformats.org/officeDocument/2006/relationships/hyperlink" Target="https://twiki.opensciencegrid.org/bin/view/Documentation/PerfSONARToolKit" TargetMode="External"/><Relationship Id="rId7" Type="http://schemas.openxmlformats.org/officeDocument/2006/relationships/hyperlink" Target="https://twiki.grid.iu.edu/bin/view/Networking/WhyPerfSNOAR" TargetMode="External"/><Relationship Id="rId2" Type="http://schemas.openxmlformats.org/officeDocument/2006/relationships/hyperlink" Target="https://www.opensciencegrid.org/bin/view/Documentation/NetworkingInOS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ddash.aglt2.org/WLCGperfSONAR/check_mk" TargetMode="External"/><Relationship Id="rId5" Type="http://schemas.openxmlformats.org/officeDocument/2006/relationships/hyperlink" Target="http://maddash.aglt2.org/maddash-webui" TargetMode="External"/><Relationship Id="rId10" Type="http://schemas.openxmlformats.org/officeDocument/2006/relationships/hyperlink" Target="https://oim-itb.grid.iu.edu/oim/meshconfig" TargetMode="External"/><Relationship Id="rId4" Type="http://schemas.openxmlformats.org/officeDocument/2006/relationships/hyperlink" Target="https://code.google.com/p/perfsonar-ps/wiki/MeasurementArchiveClientGuide" TargetMode="External"/><Relationship Id="rId9" Type="http://schemas.openxmlformats.org/officeDocument/2006/relationships/hyperlink" Target="http://antg-dev.es.net/esmond-docs/rpm_install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Monitoring Update</a:t>
            </a:r>
            <a:r>
              <a:rPr lang="en-US" dirty="0" smtClean="0"/>
              <a:t>: </a:t>
            </a:r>
            <a:r>
              <a:rPr lang="en-US" b="1" dirty="0" smtClean="0"/>
              <a:t>August </a:t>
            </a:r>
            <a:r>
              <a:rPr lang="en-US" b="1" dirty="0" smtClean="0"/>
              <a:t>27, 2014</a:t>
            </a:r>
          </a:p>
          <a:p>
            <a:r>
              <a:rPr lang="en-US" dirty="0" smtClean="0"/>
              <a:t>Shawn McKee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C3C7-2B95-4CC0-956D-5C353B86C275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0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Key Initiatives in Network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80772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OSG modular dashboard service / OSG network service</a:t>
            </a:r>
          </a:p>
          <a:p>
            <a:pPr lvl="1"/>
            <a:r>
              <a:rPr lang="en-US" dirty="0" smtClean="0"/>
              <a:t>MaDDash (metrics GUI) and OMD (service checks) in place on OSG VM. (details later)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Datastore</a:t>
            </a:r>
            <a:r>
              <a:rPr lang="en-US" dirty="0" smtClean="0"/>
              <a:t>” </a:t>
            </a:r>
            <a:r>
              <a:rPr lang="en-US" dirty="0" smtClean="0"/>
              <a:t>testing underway on OSG VM (details later)</a:t>
            </a:r>
          </a:p>
          <a:p>
            <a:pPr lvl="1"/>
            <a:r>
              <a:rPr lang="en-US" dirty="0" smtClean="0"/>
              <a:t>Mesh-creation automation close to ready</a:t>
            </a:r>
          </a:p>
          <a:p>
            <a:r>
              <a:rPr lang="en-US" dirty="0" smtClean="0"/>
              <a:t>Improving perfSONAR-PS toolkit for OSG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perfSONAR 3.4rc3 out soon…release mid Sep-Oct 1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Documentation </a:t>
            </a:r>
            <a:r>
              <a:rPr lang="en-US" dirty="0" smtClean="0"/>
              <a:t>updates: network tools &amp; troubleshooting</a:t>
            </a:r>
          </a:p>
          <a:p>
            <a:pPr lvl="1"/>
            <a:r>
              <a:rPr lang="en-US" dirty="0" smtClean="0"/>
              <a:t>Documentation on vulnerabilities and fixes added</a:t>
            </a:r>
            <a:endParaRPr lang="en-US" dirty="0" smtClean="0"/>
          </a:p>
          <a:p>
            <a:r>
              <a:rPr lang="en-US" dirty="0" smtClean="0"/>
              <a:t>Outreach </a:t>
            </a:r>
            <a:r>
              <a:rPr lang="en-US" dirty="0" smtClean="0"/>
              <a:t>and community </a:t>
            </a:r>
            <a:r>
              <a:rPr lang="en-US" dirty="0" smtClean="0"/>
              <a:t>interaction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Kick-off meeting for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“Networking and Transfer Metrics WG” </a:t>
            </a:r>
            <a:r>
              <a:rPr lang="en-US" dirty="0" smtClean="0">
                <a:solidFill>
                  <a:srgbClr val="C00000"/>
                </a:solidFill>
              </a:rPr>
              <a:t>set for Sept 8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Attended APAN meeting with two full-day sessions: perfSONAR and LHCONE. Stron</a:t>
            </a:r>
            <a:r>
              <a:rPr lang="en-US" dirty="0" smtClean="0">
                <a:solidFill>
                  <a:srgbClr val="C00000"/>
                </a:solidFill>
              </a:rPr>
              <a:t>g interest in perfSONAR.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LHCONE using </a:t>
            </a:r>
            <a:r>
              <a:rPr lang="en-US" dirty="0" smtClean="0">
                <a:solidFill>
                  <a:srgbClr val="C00000"/>
                </a:solidFill>
              </a:rPr>
              <a:t>OSG </a:t>
            </a:r>
            <a:r>
              <a:rPr lang="en-US" dirty="0" err="1" smtClean="0">
                <a:solidFill>
                  <a:srgbClr val="C00000"/>
                </a:solidFill>
              </a:rPr>
              <a:t>MaDDash+OMD</a:t>
            </a:r>
            <a:r>
              <a:rPr lang="en-US" dirty="0" smtClean="0">
                <a:solidFill>
                  <a:srgbClr val="C00000"/>
                </a:solidFill>
              </a:rPr>
              <a:t>. </a:t>
            </a:r>
            <a:endParaRPr lang="en-US" dirty="0" smtClean="0">
              <a:solidFill>
                <a:srgbClr val="C00000"/>
              </a:solidFill>
            </a:endParaRPr>
          </a:p>
          <a:p>
            <a:pPr marL="402336" lvl="1" indent="0" algn="ctr">
              <a:buNone/>
            </a:pPr>
            <a:endParaRPr lang="en-US" dirty="0" smtClean="0"/>
          </a:p>
          <a:p>
            <a:pPr marL="402336" lvl="1" indent="0" algn="ctr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DCCA-07B3-46FA-9D0D-8758C5943327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29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52400"/>
            <a:ext cx="7498080" cy="838200"/>
          </a:xfrm>
        </p:spPr>
        <p:txBody>
          <a:bodyPr/>
          <a:lstStyle/>
          <a:p>
            <a:r>
              <a:rPr lang="en-US" dirty="0" smtClean="0"/>
              <a:t>Top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8001000" cy="594360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800" dirty="0" smtClean="0"/>
              <a:t>OSG Network Service into “production” and fully functional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/>
              <a:t>Testing on OSG VM ongoing. </a:t>
            </a:r>
            <a:r>
              <a:rPr lang="en-US" sz="2000" dirty="0" smtClean="0">
                <a:solidFill>
                  <a:srgbClr val="C00000"/>
                </a:solidFill>
              </a:rPr>
              <a:t>Concern is we lost load tester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/>
              <a:t>Discussions ongoing between </a:t>
            </a:r>
            <a:r>
              <a:rPr lang="en-US" sz="2000" dirty="0" smtClean="0"/>
              <a:t>Brian, </a:t>
            </a:r>
            <a:r>
              <a:rPr lang="en-US" sz="2000" dirty="0" err="1" smtClean="0"/>
              <a:t>Soichi</a:t>
            </a:r>
            <a:r>
              <a:rPr lang="en-US" sz="2000" dirty="0" smtClean="0"/>
              <a:t>, Marian, Andy and </a:t>
            </a:r>
            <a:r>
              <a:rPr lang="en-US" sz="2000" dirty="0" smtClean="0"/>
              <a:t>Shawn</a:t>
            </a:r>
          </a:p>
          <a:p>
            <a:pPr lvl="1">
              <a:spcBef>
                <a:spcPts val="0"/>
              </a:spcBef>
            </a:pPr>
            <a:r>
              <a:rPr lang="en-US" sz="2000" b="1" u="sng" dirty="0" smtClean="0">
                <a:solidFill>
                  <a:srgbClr val="00B050"/>
                </a:solidFill>
              </a:rPr>
              <a:t>Bottom line</a:t>
            </a:r>
            <a:r>
              <a:rPr lang="en-US" sz="2000" b="1" u="sng" dirty="0" smtClean="0">
                <a:solidFill>
                  <a:srgbClr val="00B050"/>
                </a:solidFill>
              </a:rPr>
              <a:t>: Need </a:t>
            </a:r>
            <a:r>
              <a:rPr lang="en-US" sz="2000" b="1" u="sng" dirty="0" smtClean="0">
                <a:solidFill>
                  <a:srgbClr val="00B050"/>
                </a:solidFill>
              </a:rPr>
              <a:t>a way to </a:t>
            </a:r>
            <a:r>
              <a:rPr lang="en-US" sz="2000" b="1" u="sng" dirty="0" smtClean="0">
                <a:solidFill>
                  <a:srgbClr val="00B050"/>
                </a:solidFill>
              </a:rPr>
              <a:t>store </a:t>
            </a:r>
            <a:r>
              <a:rPr lang="en-US" sz="2000" b="1" u="sng" smtClean="0">
                <a:solidFill>
                  <a:srgbClr val="00B050"/>
                </a:solidFill>
              </a:rPr>
              <a:t>and  serve </a:t>
            </a:r>
            <a:r>
              <a:rPr lang="en-US" sz="2000" b="1" u="sng" dirty="0" smtClean="0">
                <a:solidFill>
                  <a:srgbClr val="00B050"/>
                </a:solidFill>
              </a:rPr>
              <a:t>the data</a:t>
            </a:r>
            <a:r>
              <a:rPr lang="en-US" sz="2000" b="1" u="sng" dirty="0" smtClean="0">
                <a:solidFill>
                  <a:srgbClr val="00B050"/>
                </a:solidFill>
              </a:rPr>
              <a:t>. </a:t>
            </a:r>
            <a:endParaRPr lang="en-US" sz="2000" b="1" u="sng" dirty="0" smtClean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 smtClean="0"/>
              <a:t>Automate creation of the mesh-</a:t>
            </a:r>
            <a:r>
              <a:rPr lang="en-US" sz="2800" dirty="0" err="1" smtClean="0"/>
              <a:t>config</a:t>
            </a:r>
            <a:r>
              <a:rPr lang="en-US" sz="2800" dirty="0" smtClean="0"/>
              <a:t> from OIM/GOCDB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00B050"/>
                </a:solidFill>
              </a:rPr>
              <a:t>Almost ready. Tweaking details but already have GOCDB+OIM info and JSON output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00B050"/>
                </a:solidFill>
              </a:rPr>
              <a:t>Shouldn’t be a concern in a couple weeks 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 smtClean="0"/>
              <a:t>Getting clients for our OSG network service data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As soon as we have a </a:t>
            </a:r>
            <a:r>
              <a:rPr lang="en-US" sz="2000" dirty="0" err="1" smtClean="0"/>
              <a:t>datastore</a:t>
            </a:r>
            <a:r>
              <a:rPr lang="en-US" sz="2000" dirty="0" smtClean="0"/>
              <a:t> in OSG we need to begin providing user access to the data. Will need iteration to get this right. WLCG, ANSE and PuNDIT obvious users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338-BE22-466A-850A-318FC7DF4B90}" type="datetime1">
              <a:rPr lang="en-US" smtClean="0"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22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228600"/>
            <a:ext cx="7498080" cy="1143000"/>
          </a:xfrm>
        </p:spPr>
        <p:txBody>
          <a:bodyPr/>
          <a:lstStyle/>
          <a:p>
            <a:r>
              <a:rPr lang="en-US" dirty="0" smtClean="0"/>
              <a:t>Recent </a:t>
            </a:r>
            <a:r>
              <a:rPr lang="en-US" dirty="0" smtClean="0"/>
              <a:t>Accomplishments(1/2)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685800"/>
            <a:ext cx="7714488" cy="5638800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Working with OSG Technology (Brian) on </a:t>
            </a:r>
            <a:r>
              <a:rPr lang="en-US" sz="2000" dirty="0" err="1" smtClean="0">
                <a:solidFill>
                  <a:srgbClr val="0070C0"/>
                </a:solidFill>
              </a:rPr>
              <a:t>Datastore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/>
              <a:t>Brian created RSV </a:t>
            </a:r>
            <a:r>
              <a:rPr lang="en-US" sz="1600" dirty="0"/>
              <a:t>probe that iterates through </a:t>
            </a:r>
            <a:r>
              <a:rPr lang="en-US" sz="1600" dirty="0" smtClean="0"/>
              <a:t>a </a:t>
            </a:r>
            <a:r>
              <a:rPr lang="en-US" sz="1600" dirty="0"/>
              <a:t>mesh </a:t>
            </a:r>
            <a:r>
              <a:rPr lang="en-US" sz="1600" dirty="0" smtClean="0"/>
              <a:t>configuration, creating </a:t>
            </a:r>
            <a:r>
              <a:rPr lang="en-US" sz="1600" dirty="0"/>
              <a:t>one "uploader" probe per </a:t>
            </a:r>
            <a:r>
              <a:rPr lang="en-US" sz="1600" dirty="0" err="1"/>
              <a:t>pS</a:t>
            </a:r>
            <a:r>
              <a:rPr lang="en-US" sz="1600" dirty="0"/>
              <a:t> host</a:t>
            </a:r>
            <a:r>
              <a:rPr lang="en-US" sz="1600" dirty="0" smtClean="0"/>
              <a:t>.</a:t>
            </a:r>
            <a:endParaRPr lang="en-US" sz="1600" dirty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/>
              <a:t>The uploader probe looks at the latest data in osgnetds.grid.iu.edu and queries the </a:t>
            </a:r>
            <a:r>
              <a:rPr lang="en-US" sz="1600" dirty="0" err="1"/>
              <a:t>pS</a:t>
            </a:r>
            <a:r>
              <a:rPr lang="en-US" sz="1600" dirty="0"/>
              <a:t> host for all metric data </a:t>
            </a:r>
            <a:r>
              <a:rPr lang="en-US" sz="1600" dirty="0" smtClean="0"/>
              <a:t>defined in the mesh.  (Inserts  into  </a:t>
            </a:r>
            <a:r>
              <a:rPr lang="en-US" sz="1600" dirty="0" err="1" smtClean="0"/>
              <a:t>Esmond</a:t>
            </a:r>
            <a:r>
              <a:rPr lang="en-US" sz="1600" dirty="0" smtClean="0"/>
              <a:t>?)</a:t>
            </a:r>
            <a:endParaRPr lang="en-US" sz="1600" dirty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/>
              <a:t>Needs a </a:t>
            </a:r>
            <a:r>
              <a:rPr lang="en-US" sz="1600" dirty="0"/>
              <a:t>small patch to RSV that isn't committed </a:t>
            </a:r>
            <a:r>
              <a:rPr lang="en-US" sz="1600" dirty="0" smtClean="0"/>
              <a:t>yet as well as verification to </a:t>
            </a:r>
            <a:r>
              <a:rPr lang="en-US" sz="1600" dirty="0"/>
              <a:t>make sure all </a:t>
            </a:r>
            <a:r>
              <a:rPr lang="en-US" sz="1600" dirty="0" smtClean="0"/>
              <a:t>the data </a:t>
            </a:r>
            <a:r>
              <a:rPr lang="en-US" sz="1600" dirty="0"/>
              <a:t>is </a:t>
            </a:r>
            <a:r>
              <a:rPr lang="en-US" sz="1600" dirty="0" smtClean="0"/>
              <a:t>there.</a:t>
            </a:r>
            <a:endParaRPr lang="en-US" sz="1600" dirty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</a:rPr>
              <a:t>W</a:t>
            </a:r>
            <a:r>
              <a:rPr lang="en-US" sz="1600" dirty="0" smtClean="0">
                <a:solidFill>
                  <a:srgbClr val="FF0000"/>
                </a:solidFill>
              </a:rPr>
              <a:t>e </a:t>
            </a:r>
            <a:r>
              <a:rPr lang="en-US" sz="1600" dirty="0">
                <a:solidFill>
                  <a:srgbClr val="FF0000"/>
                </a:solidFill>
              </a:rPr>
              <a:t>don't have is a mechanism for doing </a:t>
            </a:r>
            <a:r>
              <a:rPr lang="en-US" sz="1600" dirty="0" smtClean="0">
                <a:solidFill>
                  <a:srgbClr val="FF0000"/>
                </a:solidFill>
              </a:rPr>
              <a:t>planned  scale tests; </a:t>
            </a:r>
            <a:r>
              <a:rPr lang="en-US" sz="1600" dirty="0">
                <a:solidFill>
                  <a:srgbClr val="FF0000"/>
                </a:solidFill>
              </a:rPr>
              <a:t>with Igor moving to industry, </a:t>
            </a:r>
            <a:r>
              <a:rPr lang="en-US" sz="1600" dirty="0" smtClean="0">
                <a:solidFill>
                  <a:srgbClr val="FF0000"/>
                </a:solidFill>
              </a:rPr>
              <a:t> no one is assigned to </a:t>
            </a:r>
            <a:r>
              <a:rPr lang="en-US" sz="1600" dirty="0">
                <a:solidFill>
                  <a:srgbClr val="FF0000"/>
                </a:solidFill>
              </a:rPr>
              <a:t>this right now</a:t>
            </a:r>
            <a:r>
              <a:rPr lang="en-US" sz="1600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Working with OSG Operations (</a:t>
            </a:r>
            <a:r>
              <a:rPr lang="en-US" sz="2000" dirty="0" err="1" smtClean="0">
                <a:solidFill>
                  <a:srgbClr val="0070C0"/>
                </a:solidFill>
              </a:rPr>
              <a:t>Soichi</a:t>
            </a:r>
            <a:r>
              <a:rPr lang="en-US" sz="2000" dirty="0" smtClean="0">
                <a:solidFill>
                  <a:srgbClr val="0070C0"/>
                </a:solidFill>
              </a:rPr>
              <a:t>) on </a:t>
            </a:r>
            <a:r>
              <a:rPr lang="en-US" sz="2000" dirty="0" err="1" smtClean="0">
                <a:solidFill>
                  <a:srgbClr val="0070C0"/>
                </a:solidFill>
              </a:rPr>
              <a:t>Mesh-config+Monitoring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err="1" smtClean="0"/>
              <a:t>Soichi</a:t>
            </a:r>
            <a:r>
              <a:rPr lang="en-US" sz="1600" dirty="0" smtClean="0"/>
              <a:t> </a:t>
            </a:r>
            <a:r>
              <a:rPr lang="en-US" sz="1600" dirty="0"/>
              <a:t>has implemented a </a:t>
            </a:r>
            <a:r>
              <a:rPr lang="en-US" sz="1600" dirty="0" err="1"/>
              <a:t>cron</a:t>
            </a:r>
            <a:r>
              <a:rPr lang="en-US" sz="1600" dirty="0"/>
              <a:t> script to download WLCG sites / endpoints from GOCDB and ingest to OIM's </a:t>
            </a:r>
            <a:r>
              <a:rPr lang="en-US" sz="1600" dirty="0" err="1"/>
              <a:t>wlcg</a:t>
            </a:r>
            <a:r>
              <a:rPr lang="en-US" sz="1600" dirty="0"/>
              <a:t> tables (</a:t>
            </a:r>
            <a:r>
              <a:rPr lang="en-US" sz="1600" dirty="0" err="1"/>
              <a:t>upsert</a:t>
            </a:r>
            <a:r>
              <a:rPr lang="en-US" sz="1600" dirty="0"/>
              <a:t>/remove). 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/>
              <a:t>Implemented </a:t>
            </a:r>
            <a:r>
              <a:rPr lang="en-US" sz="1600" dirty="0"/>
              <a:t>mesh </a:t>
            </a:r>
            <a:r>
              <a:rPr lang="en-US" sz="1600" dirty="0" err="1"/>
              <a:t>config</a:t>
            </a:r>
            <a:r>
              <a:rPr lang="en-US" sz="1600" dirty="0"/>
              <a:t> administration GUI prototype on OIM. </a:t>
            </a:r>
            <a:endParaRPr lang="en-US" sz="16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B050"/>
                </a:solidFill>
              </a:rPr>
              <a:t>Mesh-</a:t>
            </a:r>
            <a:r>
              <a:rPr lang="en-US" sz="1600" dirty="0" err="1" smtClean="0">
                <a:solidFill>
                  <a:srgbClr val="00B050"/>
                </a:solidFill>
              </a:rPr>
              <a:t>config</a:t>
            </a:r>
            <a:r>
              <a:rPr lang="en-US" sz="1600" dirty="0" smtClean="0">
                <a:solidFill>
                  <a:srgbClr val="00B050"/>
                </a:solidFill>
              </a:rPr>
              <a:t> is functional and can generate JSON information based upon GOCDB and OIM information. Needs further testing and tweaking but is close to ready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/>
              <a:t>Have functional MaDDash and </a:t>
            </a:r>
            <a:r>
              <a:rPr lang="en-US" sz="1600" dirty="0"/>
              <a:t>OMD test instances (</a:t>
            </a:r>
            <a:r>
              <a:rPr lang="en-US" sz="1600" dirty="0" smtClean="0"/>
              <a:t>perfsonar-itb.grid.iu.edu</a:t>
            </a:r>
            <a:endParaRPr lang="en-US" sz="1600" dirty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/>
              <a:t>GOC </a:t>
            </a:r>
            <a:r>
              <a:rPr lang="en-US" sz="1600" dirty="0"/>
              <a:t>has installed a test </a:t>
            </a:r>
            <a:r>
              <a:rPr lang="en-US" sz="1600" dirty="0" err="1"/>
              <a:t>Esmond</a:t>
            </a:r>
            <a:r>
              <a:rPr lang="en-US" sz="1600" dirty="0"/>
              <a:t> (</a:t>
            </a:r>
            <a:r>
              <a:rPr lang="en-US" sz="1600" dirty="0" err="1"/>
              <a:t>osgnetds</a:t>
            </a:r>
            <a:r>
              <a:rPr lang="en-US" sz="1600" dirty="0"/>
              <a:t>) to assist </a:t>
            </a:r>
            <a:r>
              <a:rPr lang="en-US" sz="1600" dirty="0" err="1" smtClean="0"/>
              <a:t>datatstore</a:t>
            </a:r>
            <a:r>
              <a:rPr lang="en-US" sz="1600" dirty="0" smtClean="0"/>
              <a:t> work </a:t>
            </a:r>
            <a:r>
              <a:rPr lang="en-US" sz="1600" dirty="0"/>
              <a:t>led by Brian. </a:t>
            </a: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673A-EFBA-4D58-B65A-F54BB2BCF256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93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228600"/>
            <a:ext cx="7498080" cy="1143000"/>
          </a:xfrm>
        </p:spPr>
        <p:txBody>
          <a:bodyPr/>
          <a:lstStyle/>
          <a:p>
            <a:r>
              <a:rPr lang="en-US" dirty="0" smtClean="0"/>
              <a:t>Recent </a:t>
            </a:r>
            <a:r>
              <a:rPr lang="en-US" dirty="0" smtClean="0"/>
              <a:t>Accomplishments(2/2)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7714488" cy="5638800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/>
              <a:t>In spring 2014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Michigan</a:t>
            </a:r>
            <a:r>
              <a:rPr lang="en-US" sz="2400" dirty="0" smtClean="0"/>
              <a:t> and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Georgia Tech</a:t>
            </a:r>
            <a:r>
              <a:rPr lang="en-US" sz="2400" dirty="0" smtClean="0"/>
              <a:t> submitted a proposal to NSFs SSE program call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PuNDIT</a:t>
            </a:r>
            <a:r>
              <a:rPr lang="en-US" sz="2400" dirty="0" smtClean="0"/>
              <a:t>.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/>
              <a:t>“In </a:t>
            </a:r>
            <a:r>
              <a:rPr lang="en-US" sz="1600" dirty="0"/>
              <a:t>this project we propose to leverage the ever-increasing amount of perfSONAR data being gathered worldwide to quickly identify network issues and, more importantly, localize them to the extent possible</a:t>
            </a:r>
            <a:r>
              <a:rPr lang="en-US" sz="1600" dirty="0" smtClean="0"/>
              <a:t>. Our </a:t>
            </a:r>
            <a:r>
              <a:rPr lang="en-US" sz="1600" dirty="0"/>
              <a:t>initial target community is High Energy Physics which has been a leader in adopting and deploying perfSONAR for its </a:t>
            </a:r>
            <a:r>
              <a:rPr lang="en-US" sz="1600" dirty="0" smtClean="0"/>
              <a:t>needs. The </a:t>
            </a:r>
            <a:r>
              <a:rPr lang="en-US" sz="1600" dirty="0"/>
              <a:t>PuNDIT project (Pythia Network Diagnosis </a:t>
            </a:r>
            <a:r>
              <a:rPr lang="en-US" sz="1600" dirty="0" err="1"/>
              <a:t>InfrasTructure</a:t>
            </a:r>
            <a:r>
              <a:rPr lang="en-US" sz="1600" dirty="0"/>
              <a:t>) will integrate and enhance several software tools needed by the High Energy Physics (HEP) community to provide an infrastructure for identifying, diagnosing and localizing network problems</a:t>
            </a:r>
            <a:r>
              <a:rPr lang="en-US" sz="1600" dirty="0" smtClean="0"/>
              <a:t>. In </a:t>
            </a:r>
            <a:r>
              <a:rPr lang="en-US" sz="1600" dirty="0"/>
              <a:t>particular, the core of PuNDIT is the Pythia tool that uses perfSONAR data to detect, identify and locate network performance problems. The Pythia algorithms, originally based on one-way latency and packet loss, will be re-implemented incorporating the lessons learned from its first release and augmenting those algorithms with additional metrics from perfSONAR throughput and traceroute measurements. </a:t>
            </a:r>
            <a:r>
              <a:rPr lang="en-US" sz="1600" dirty="0" smtClean="0"/>
              <a:t>“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/>
              <a:t>OSG provided a letter of Collaboration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00B050"/>
                </a:solidFill>
              </a:rPr>
              <a:t>It was funded and starts September 1!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673A-EFBA-4D58-B65A-F54BB2BCF256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6568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52400"/>
            <a:ext cx="7498080" cy="914400"/>
          </a:xfrm>
        </p:spPr>
        <p:txBody>
          <a:bodyPr/>
          <a:lstStyle/>
          <a:p>
            <a:r>
              <a:rPr lang="en-US" dirty="0" smtClean="0"/>
              <a:t>Near/Mid term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85800"/>
            <a:ext cx="7632192" cy="561975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Working Network </a:t>
            </a:r>
            <a:r>
              <a:rPr lang="en-US" sz="2400" dirty="0" err="1" smtClean="0">
                <a:solidFill>
                  <a:srgbClr val="C00000"/>
                </a:solidFill>
              </a:rPr>
              <a:t>Datastore</a:t>
            </a:r>
            <a:r>
              <a:rPr lang="en-US" sz="2400" dirty="0" smtClean="0">
                <a:solidFill>
                  <a:srgbClr val="C00000"/>
                </a:solidFill>
              </a:rPr>
              <a:t> using </a:t>
            </a:r>
            <a:r>
              <a:rPr lang="en-US" sz="2400" dirty="0" err="1" smtClean="0">
                <a:solidFill>
                  <a:srgbClr val="C00000"/>
                </a:solidFill>
              </a:rPr>
              <a:t>Esmond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Still have target of LHCOPN meeting Sept 15-16 Ann Arbor</a:t>
            </a:r>
            <a:endParaRPr lang="en-US" sz="2000" dirty="0" smtClean="0">
              <a:solidFill>
                <a:srgbClr val="00B050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Need to figure out how to complete our plan…</a:t>
            </a:r>
            <a:endParaRPr lang="en-US" sz="2000" dirty="0" smtClean="0">
              <a:solidFill>
                <a:srgbClr val="C00000"/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>
                <a:solidFill>
                  <a:srgbClr val="7030A0"/>
                </a:solidFill>
              </a:rPr>
              <a:t>A</a:t>
            </a:r>
            <a:r>
              <a:rPr lang="en-US" sz="2400" dirty="0" smtClean="0">
                <a:solidFill>
                  <a:srgbClr val="7030A0"/>
                </a:solidFill>
              </a:rPr>
              <a:t>utomated </a:t>
            </a:r>
            <a:r>
              <a:rPr lang="en-US" sz="2400" dirty="0" smtClean="0">
                <a:solidFill>
                  <a:srgbClr val="7030A0"/>
                </a:solidFill>
              </a:rPr>
              <a:t>creation of “mesh-</a:t>
            </a:r>
            <a:r>
              <a:rPr lang="en-US" sz="2400" dirty="0" err="1" smtClean="0">
                <a:solidFill>
                  <a:srgbClr val="7030A0"/>
                </a:solidFill>
              </a:rPr>
              <a:t>configs</a:t>
            </a:r>
            <a:r>
              <a:rPr lang="en-US" sz="2400" dirty="0" smtClean="0">
                <a:solidFill>
                  <a:srgbClr val="7030A0"/>
                </a:solidFill>
              </a:rPr>
              <a:t>” into production</a:t>
            </a:r>
            <a:endParaRPr lang="en-US" sz="1800" dirty="0" smtClean="0">
              <a:solidFill>
                <a:srgbClr val="7030A0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Finish testing and verification. </a:t>
            </a:r>
            <a:endParaRPr lang="en-US" sz="2000" dirty="0" smtClean="0">
              <a:solidFill>
                <a:srgbClr val="00B050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Plan “cut-over” from existing mesh URLs to OSG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As soon as v3.4 is released, UPGRADE all sites</a:t>
            </a:r>
          </a:p>
          <a:p>
            <a:pPr marL="82296" indent="0">
              <a:lnSpc>
                <a:spcPts val="24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402336" lvl="1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=============</a:t>
            </a:r>
            <a:r>
              <a:rPr lang="en-US" sz="2000" dirty="0" smtClean="0">
                <a:solidFill>
                  <a:srgbClr val="C00000"/>
                </a:solidFill>
              </a:rPr>
              <a:t>Mid Term</a:t>
            </a:r>
            <a:r>
              <a:rPr lang="en-US" sz="2000" dirty="0" smtClean="0">
                <a:solidFill>
                  <a:srgbClr val="C00000"/>
                </a:solidFill>
              </a:rPr>
              <a:t>===================</a:t>
            </a:r>
          </a:p>
          <a:p>
            <a:pPr marL="402336" lvl="1" indent="0">
              <a:lnSpc>
                <a:spcPts val="24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Identify </a:t>
            </a:r>
            <a:r>
              <a:rPr lang="en-US" sz="2400" dirty="0" smtClean="0">
                <a:solidFill>
                  <a:srgbClr val="C00000"/>
                </a:solidFill>
              </a:rPr>
              <a:t>and lobby non WLCG OSG sites to </a:t>
            </a:r>
            <a:r>
              <a:rPr lang="en-US" sz="2400" dirty="0" smtClean="0">
                <a:solidFill>
                  <a:srgbClr val="C00000"/>
                </a:solidFill>
              </a:rPr>
              <a:t>install PS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Coordinate activities with PuNDIT and WLCG WG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Using and improving the OSG network service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As sites upgrade and use the mesh, verify data, displays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Begin testing “clients” of OSG network metrics</a:t>
            </a:r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70C0"/>
                </a:solidFill>
              </a:rPr>
              <a:t>Will require some API changes to get certain typical queries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Continued documentation updates and additions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Maintain/update documented procedures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Shawn McKee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02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dirty="0" smtClean="0"/>
              <a:t>URLs of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Network Documentation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www.opensciencegrid.org/bin/view/Documentation/NetworkingInOSG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perfSONAR</a:t>
            </a:r>
            <a:r>
              <a:rPr lang="en-US" dirty="0" smtClean="0"/>
              <a:t>-PS OSG Installation Instructions</a:t>
            </a:r>
          </a:p>
          <a:p>
            <a:pPr marL="356616" lvl="1" indent="0">
              <a:buNone/>
            </a:pPr>
            <a:r>
              <a:rPr lang="en-US" dirty="0">
                <a:hlinkClick r:id="rId3"/>
              </a:rPr>
              <a:t>https://twiki.opensciencegrid.org/bin/view/Documentation/PerfSONARToolKit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smtClean="0"/>
              <a:t>3.4 MA </a:t>
            </a:r>
            <a:r>
              <a:rPr lang="en-US" dirty="0" smtClean="0"/>
              <a:t>guide </a:t>
            </a:r>
            <a:r>
              <a:rPr lang="en-US" dirty="0" smtClean="0">
                <a:hlinkClick r:id="rId4"/>
              </a:rPr>
              <a:t>https://code.google.com/p/perfsonar-ps/wiki/MeasurementArchiveClientGuide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Modular Dashboard </a:t>
            </a:r>
            <a:r>
              <a:rPr lang="en-US" dirty="0" smtClean="0"/>
              <a:t>Replacement Prototypes</a:t>
            </a:r>
            <a:endParaRPr lang="en-US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maddash.aglt2.org/maddash-webui</a:t>
            </a:r>
            <a:r>
              <a:rPr lang="en-US" dirty="0" smtClean="0"/>
              <a:t> </a:t>
            </a:r>
            <a:r>
              <a:rPr lang="en-US" dirty="0">
                <a:hlinkClick r:id="rId6"/>
              </a:rPr>
              <a:t>https://maddash.aglt2.org/WLCGperfSONAR/check_mk</a:t>
            </a:r>
            <a:endParaRPr lang="en-US" dirty="0" smtClean="0"/>
          </a:p>
          <a:p>
            <a:r>
              <a:rPr lang="en-US" dirty="0" err="1" smtClean="0"/>
              <a:t>perfSONAR</a:t>
            </a:r>
            <a:r>
              <a:rPr lang="en-US" dirty="0" smtClean="0"/>
              <a:t>-PS Installation Motivation:</a:t>
            </a:r>
          </a:p>
          <a:p>
            <a:pPr marL="356616" lvl="1" indent="0">
              <a:buNone/>
            </a:pPr>
            <a:r>
              <a:rPr lang="en-US" sz="2700" dirty="0">
                <a:hlinkClick r:id="rId7"/>
              </a:rPr>
              <a:t>https://twiki.grid.iu.edu/bin/view/Networking/WhyPerfSNOAR</a:t>
            </a:r>
            <a:endParaRPr lang="en-US" sz="2700" dirty="0"/>
          </a:p>
          <a:p>
            <a:r>
              <a:rPr lang="en-US" dirty="0" smtClean="0"/>
              <a:t>Initial OSG mesh details </a:t>
            </a:r>
            <a:r>
              <a:rPr lang="en-US" dirty="0" smtClean="0">
                <a:hlinkClick r:id="rId8"/>
              </a:rPr>
              <a:t>http://confluence.grid.iu.edu/display/CENTRAL/Perfsonar+Mesh+Configs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Esmond</a:t>
            </a:r>
            <a:r>
              <a:rPr lang="en-US" dirty="0" smtClean="0"/>
              <a:t> install info </a:t>
            </a:r>
            <a:r>
              <a:rPr lang="en-US" dirty="0" smtClean="0">
                <a:hlinkClick r:id="rId9"/>
              </a:rPr>
              <a:t>http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antg-dev.es.net/esmond-docs/rpm_install.html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Mesh-</a:t>
            </a:r>
            <a:r>
              <a:rPr lang="en-US" dirty="0" err="1" smtClean="0"/>
              <a:t>config</a:t>
            </a:r>
            <a:r>
              <a:rPr lang="en-US" dirty="0"/>
              <a:t> </a:t>
            </a:r>
            <a:r>
              <a:rPr lang="en-US" dirty="0" smtClean="0"/>
              <a:t>in OSG </a:t>
            </a:r>
            <a:r>
              <a:rPr lang="en-US" dirty="0" smtClean="0">
                <a:hlinkClick r:id="rId10"/>
              </a:rPr>
              <a:t>https</a:t>
            </a:r>
            <a:r>
              <a:rPr lang="en-US" dirty="0">
                <a:hlinkClick r:id="rId10"/>
              </a:rPr>
              <a:t>://</a:t>
            </a:r>
            <a:r>
              <a:rPr lang="en-US" dirty="0" smtClean="0">
                <a:hlinkClick r:id="rId10"/>
              </a:rPr>
              <a:t>oim-itb.grid.iu.edu/oim/meshconfig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1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07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G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</Template>
  <TotalTime>0</TotalTime>
  <Words>873</Words>
  <Application>Microsoft Office PowerPoint</Application>
  <PresentationFormat>On-screen Show (4:3)</PresentationFormat>
  <Paragraphs>103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OSG</vt:lpstr>
      <vt:lpstr>OSG Area Coordinators</vt:lpstr>
      <vt:lpstr>Key Initiatives in Network Area</vt:lpstr>
      <vt:lpstr>Top Concerns</vt:lpstr>
      <vt:lpstr>Recent Accomplishments(1/2)</vt:lpstr>
      <vt:lpstr>Recent Accomplishments(2/2)</vt:lpstr>
      <vt:lpstr>Near/Mid term items</vt:lpstr>
      <vt:lpstr>URLs of Relevance</vt:lpstr>
      <vt:lpstr>Questions or Comments?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2014-07-16T17:14:47Z</dcterms:created>
  <dcterms:modified xsi:type="dcterms:W3CDTF">2014-08-27T17:30:15Z</dcterms:modified>
</cp:coreProperties>
</file>