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322" r:id="rId2"/>
    <p:sldId id="366" r:id="rId3"/>
    <p:sldId id="328" r:id="rId4"/>
    <p:sldId id="332" r:id="rId5"/>
    <p:sldId id="333" r:id="rId6"/>
    <p:sldId id="330" r:id="rId7"/>
    <p:sldId id="277" r:id="rId8"/>
    <p:sldId id="286" r:id="rId9"/>
    <p:sldId id="289" r:id="rId10"/>
    <p:sldId id="287" r:id="rId11"/>
    <p:sldId id="364" r:id="rId12"/>
    <p:sldId id="296" r:id="rId13"/>
    <p:sldId id="283" r:id="rId14"/>
    <p:sldId id="324" r:id="rId15"/>
    <p:sldId id="313" r:id="rId16"/>
    <p:sldId id="310" r:id="rId17"/>
    <p:sldId id="336" r:id="rId18"/>
    <p:sldId id="337" r:id="rId19"/>
    <p:sldId id="338" r:id="rId20"/>
    <p:sldId id="363" r:id="rId21"/>
    <p:sldId id="359" r:id="rId22"/>
    <p:sldId id="362" r:id="rId23"/>
    <p:sldId id="34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4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6953" autoAdjust="0"/>
  </p:normalViewPr>
  <p:slideViewPr>
    <p:cSldViewPr snapToGrid="0" snapToObjects="1">
      <p:cViewPr varScale="1">
        <p:scale>
          <a:sx n="92" d="100"/>
          <a:sy n="92" d="100"/>
        </p:scale>
        <p:origin x="-104" y="-184"/>
      </p:cViewPr>
      <p:guideLst>
        <p:guide orient="horz" pos="2160"/>
        <p:guide pos="2880"/>
      </p:guideLst>
    </p:cSldViewPr>
  </p:slideViewPr>
  <p:outlineViewPr>
    <p:cViewPr>
      <p:scale>
        <a:sx n="33" d="100"/>
        <a:sy n="33" d="100"/>
      </p:scale>
      <p:origin x="0" y="9186"/>
    </p:cViewPr>
  </p:outlineViewPr>
  <p:notesTextViewPr>
    <p:cViewPr>
      <p:scale>
        <a:sx n="100" d="100"/>
        <a:sy n="100" d="100"/>
      </p:scale>
      <p:origin x="0" y="0"/>
    </p:cViewPr>
  </p:notesTextViewPr>
  <p:sorterViewPr>
    <p:cViewPr>
      <p:scale>
        <a:sx n="66" d="100"/>
        <a:sy n="66" d="100"/>
      </p:scale>
      <p:origin x="0" y="53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DCA8FA-4F10-BA4F-9397-563A7C9D5DAA}" type="datetimeFigureOut">
              <a:rPr lang="en-US" smtClean="0"/>
              <a:pPr/>
              <a:t>10/2/13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FDB2A9-2AA2-0D4A-9A68-680D21A8DD2A}" type="slidenum">
              <a:rPr lang="en-US" smtClean="0"/>
              <a:pPr/>
              <a:t>‹#›</a:t>
            </a:fld>
            <a:endParaRPr lang="en-US"/>
          </a:p>
        </p:txBody>
      </p:sp>
    </p:spTree>
    <p:extLst>
      <p:ext uri="{BB962C8B-B14F-4D97-AF65-F5344CB8AC3E}">
        <p14:creationId xmlns:p14="http://schemas.microsoft.com/office/powerpoint/2010/main" val="12728588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fontAlgn="auto">
              <a:spcBef>
                <a:spcPts val="0"/>
              </a:spcBef>
              <a:spcAft>
                <a:spcPts val="0"/>
              </a:spcAft>
              <a:defRPr/>
            </a:pPr>
            <a:r>
              <a:rPr lang="en-US" dirty="0" smtClean="0"/>
              <a:t>This slide shows an example of a recent result generated using parts of the Cooperative Computing Tools.</a:t>
            </a:r>
          </a:p>
          <a:p>
            <a:pPr fontAlgn="auto">
              <a:spcBef>
                <a:spcPts val="0"/>
              </a:spcBef>
              <a:spcAft>
                <a:spcPts val="0"/>
              </a:spcAft>
              <a:defRPr/>
            </a:pPr>
            <a:r>
              <a:rPr lang="en-US" dirty="0" smtClean="0"/>
              <a:t>This work was done in collaboration with Jesus </a:t>
            </a:r>
            <a:r>
              <a:rPr lang="en-US" dirty="0" err="1" smtClean="0"/>
              <a:t>Izaguirre</a:t>
            </a:r>
            <a:r>
              <a:rPr lang="en-US" dirty="0" smtClean="0"/>
              <a:t> (Notre Dame) and Eric </a:t>
            </a:r>
            <a:r>
              <a:rPr lang="en-US" dirty="0" err="1" smtClean="0"/>
              <a:t>Darve</a:t>
            </a:r>
            <a:r>
              <a:rPr lang="en-US" dirty="0" smtClean="0"/>
              <a:t> at Stanford University.</a:t>
            </a:r>
          </a:p>
          <a:p>
            <a:pPr fontAlgn="auto">
              <a:spcBef>
                <a:spcPts val="0"/>
              </a:spcBef>
              <a:spcAft>
                <a:spcPts val="0"/>
              </a:spcAft>
              <a:defRPr/>
            </a:pPr>
            <a:endParaRPr lang="en-US" dirty="0" smtClean="0"/>
          </a:p>
          <a:p>
            <a:pPr fontAlgn="auto">
              <a:spcBef>
                <a:spcPts val="0"/>
              </a:spcBef>
              <a:spcAft>
                <a:spcPts val="0"/>
              </a:spcAft>
              <a:defRPr/>
            </a:pPr>
            <a:r>
              <a:rPr lang="en-US" dirty="0" smtClean="0"/>
              <a:t>Many of you are familiar with the concept of protein folding, in which a molecular dynamics (MD) simulation is run for a long time in order to observe the  many ways in which a complex molecule can bend and fold, thus affecting how it interacts with other </a:t>
            </a:r>
            <a:r>
              <a:rPr lang="en-US" dirty="0" err="1" smtClean="0"/>
              <a:t>biomolecules</a:t>
            </a:r>
            <a:r>
              <a:rPr lang="en-US" dirty="0" smtClean="0"/>
              <a:t>.  If we consider each configuration of a protein (#1) to be a distinct state, then we can generate a network (#2) in which each state is a node and the transitions between the states are edges.  To fully understand the behavior of the molecule, we would like to know the probability associated with each state and transition.  Simulating one protein is excruciatingly slow, and running one simulation would never explore all of these states in any reasonable time.</a:t>
            </a:r>
          </a:p>
          <a:p>
            <a:pPr fontAlgn="auto">
              <a:spcBef>
                <a:spcPts val="0"/>
              </a:spcBef>
              <a:spcAft>
                <a:spcPts val="0"/>
              </a:spcAft>
              <a:defRPr/>
            </a:pPr>
            <a:endParaRPr lang="en-US" dirty="0" smtClean="0"/>
          </a:p>
          <a:p>
            <a:pPr fontAlgn="auto">
              <a:spcBef>
                <a:spcPts val="0"/>
              </a:spcBef>
              <a:spcAft>
                <a:spcPts val="0"/>
              </a:spcAft>
              <a:defRPr/>
            </a:pPr>
            <a:r>
              <a:rPr lang="en-US" dirty="0" smtClean="0"/>
              <a:t>Using the Cooperative Computing Tools, we were able to build a distributed implementation of the Adaptive Weighted Ensemble technique using the Work Queue library.  In about 2000 lines of Python (#3), we created a system to efficiently explore the network of states by running many simulations simultaneously.  These codes were easily distributed across multiple clusters, clouds, and grids gained from Notre Dame, Stanford, and Amazon EC2.  The Work Queue library transparently handles fault tolerance, data distribution, and task scheduling across this personal cloud.</a:t>
            </a:r>
          </a:p>
          <a:p>
            <a:pPr fontAlgn="auto">
              <a:spcBef>
                <a:spcPts val="0"/>
              </a:spcBef>
              <a:spcAft>
                <a:spcPts val="0"/>
              </a:spcAft>
              <a:defRPr/>
            </a:pPr>
            <a:endParaRPr lang="en-US" dirty="0" smtClean="0"/>
          </a:p>
          <a:p>
            <a:pPr fontAlgn="auto">
              <a:spcBef>
                <a:spcPts val="0"/>
              </a:spcBef>
              <a:spcAft>
                <a:spcPts val="0"/>
              </a:spcAft>
              <a:defRPr/>
            </a:pPr>
            <a:r>
              <a:rPr lang="en-US" dirty="0" smtClean="0"/>
              <a:t>This implementation scaled up to over 2000 CPUs and GPUs spread across the country, achieving a consistent simulation rate of about 500 simulated nanoseconds per hour of wall clock time.  Multiple AWE instances can run simultaneously, and as the needs of each instance fluctuate, the personal cloud reallocates resources automatically.  In a recent result (#5) to appear in the IEEE e-Science conference this fall, we discovered a new state transition in the Fip35 protein.</a:t>
            </a:r>
          </a:p>
          <a:p>
            <a:pPr fontAlgn="auto">
              <a:spcBef>
                <a:spcPts val="0"/>
              </a:spcBef>
              <a:spcAft>
                <a:spcPts val="0"/>
              </a:spcAft>
              <a:defRPr/>
            </a:pPr>
            <a:endParaRPr lang="en-US" dirty="0" smtClean="0"/>
          </a:p>
          <a:p>
            <a:pPr fontAlgn="auto">
              <a:spcBef>
                <a:spcPts val="0"/>
              </a:spcBef>
              <a:spcAft>
                <a:spcPts val="0"/>
              </a:spcAft>
              <a:defRPr/>
            </a:pPr>
            <a:r>
              <a:rPr lang="en-US" dirty="0" smtClean="0"/>
              <a:t>By making use of the Cooperative Computing Tools, the distributed algorithm is not tied to any one computing infrastructure and can migrate to whatever clusters, clouds, or grids that the researcher can access at any given moment.</a:t>
            </a:r>
          </a:p>
          <a:p>
            <a:pPr fontAlgn="auto">
              <a:spcBef>
                <a:spcPts val="0"/>
              </a:spcBef>
              <a:spcAft>
                <a:spcPts val="0"/>
              </a:spcAft>
              <a:defRPr/>
            </a:pPr>
            <a:endParaRPr lang="en-US" dirty="0" smtClean="0"/>
          </a:p>
          <a:p>
            <a:pPr fontAlgn="auto">
              <a:spcBef>
                <a:spcPts val="0"/>
              </a:spcBef>
              <a:spcAft>
                <a:spcPts val="0"/>
              </a:spcAft>
              <a:defRPr/>
            </a:pPr>
            <a:endParaRPr lang="en-US" dirty="0" smtClean="0"/>
          </a:p>
        </p:txBody>
      </p:sp>
      <p:sp>
        <p:nvSpPr>
          <p:cNvPr id="71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84F3F4-6AB8-461B-B824-45DBB7A7FDA3}" type="slidenum">
              <a:rPr lang="en-US">
                <a:latin typeface="Arial" pitchFamily="34" charset="0"/>
                <a:ea typeface="MS PGothic" pitchFamily="34" charset="-128"/>
              </a:rPr>
              <a:pPr/>
              <a:t>11</a:t>
            </a:fld>
            <a:endParaRPr lang="en-US">
              <a:latin typeface="Arial" pitchFamily="34" charset="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074DD8-8757-8F42-AC14-C518CF01D48A}" type="datetimeFigureOut">
              <a:rPr lang="en-US" smtClean="0"/>
              <a:pPr/>
              <a:t>10/2/13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5D089-368A-7D48-9E13-C5058194DD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074DD8-8757-8F42-AC14-C518CF01D48A}" type="datetimeFigureOut">
              <a:rPr lang="en-US" smtClean="0"/>
              <a:pPr/>
              <a:t>10/2/13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5D089-368A-7D48-9E13-C5058194DD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074DD8-8757-8F42-AC14-C518CF01D48A}" type="datetimeFigureOut">
              <a:rPr lang="en-US" smtClean="0"/>
              <a:pPr/>
              <a:t>10/2/13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5D089-368A-7D48-9E13-C5058194DD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074DD8-8757-8F42-AC14-C518CF01D48A}" type="datetimeFigureOut">
              <a:rPr lang="en-US" smtClean="0"/>
              <a:pPr/>
              <a:t>10/2/13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5D089-368A-7D48-9E13-C5058194DD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074DD8-8757-8F42-AC14-C518CF01D48A}" type="datetimeFigureOut">
              <a:rPr lang="en-US" smtClean="0"/>
              <a:pPr/>
              <a:t>10/2/13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5D089-368A-7D48-9E13-C5058194DD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074DD8-8757-8F42-AC14-C518CF01D48A}" type="datetimeFigureOut">
              <a:rPr lang="en-US" smtClean="0"/>
              <a:pPr/>
              <a:t>10/2/13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5D089-368A-7D48-9E13-C5058194DD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074DD8-8757-8F42-AC14-C518CF01D48A}" type="datetimeFigureOut">
              <a:rPr lang="en-US" smtClean="0"/>
              <a:pPr/>
              <a:t>10/2/13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5D089-368A-7D48-9E13-C5058194DD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074DD8-8757-8F42-AC14-C518CF01D48A}" type="datetimeFigureOut">
              <a:rPr lang="en-US" smtClean="0"/>
              <a:pPr/>
              <a:t>10/2/13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5D089-368A-7D48-9E13-C5058194DD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74DD8-8757-8F42-AC14-C518CF01D48A}" type="datetimeFigureOut">
              <a:rPr lang="en-US" smtClean="0"/>
              <a:pPr/>
              <a:t>10/2/13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95D089-368A-7D48-9E13-C5058194DD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74DD8-8757-8F42-AC14-C518CF01D48A}" type="datetimeFigureOut">
              <a:rPr lang="en-US" smtClean="0"/>
              <a:pPr/>
              <a:t>10/2/13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5D089-368A-7D48-9E13-C5058194DD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74DD8-8757-8F42-AC14-C518CF01D48A}" type="datetimeFigureOut">
              <a:rPr lang="en-US" smtClean="0"/>
              <a:pPr/>
              <a:t>10/2/13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5D089-368A-7D48-9E13-C5058194DD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74DD8-8757-8F42-AC14-C518CF01D48A}" type="datetimeFigureOut">
              <a:rPr lang="en-US" smtClean="0"/>
              <a:pPr/>
              <a:t>10/2/13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5D089-368A-7D48-9E13-C5058194DD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www3.nd.edu/~ccl/workflows/bwa/" TargetMode="External"/><Relationship Id="rId4" Type="http://schemas.openxmlformats.org/officeDocument/2006/relationships/image" Target="../media/image7.jpeg"/><Relationship Id="rId5" Type="http://schemas.openxmlformats.org/officeDocument/2006/relationships/hyperlink" Target="http://www3.nd.edu/~ccl/workflows/blast/" TargetMode="External"/><Relationship Id="rId6" Type="http://schemas.openxmlformats.org/officeDocument/2006/relationships/image" Target="../media/image8.jpeg"/><Relationship Id="rId7" Type="http://schemas.openxmlformats.org/officeDocument/2006/relationships/hyperlink" Target="http://www3.nd.edu/~ccl/workflows/shrimp/" TargetMode="External"/><Relationship Id="rId8"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research.cs.wisc.edu/htcondor/index.html" TargetMode="External"/><Relationship Id="rId4" Type="http://schemas.openxmlformats.org/officeDocument/2006/relationships/image" Target="../media/image14.png"/><Relationship Id="rId5" Type="http://schemas.openxmlformats.org/officeDocument/2006/relationships/hyperlink" Target="http://www3.nd.edu/~ccl/workflows/bwa/" TargetMode="External"/><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hyperlink" Target="http://www3.nd.edu/~ccl/workflows/shrimp/index.html" TargetMode="External"/><Relationship Id="rId3" Type="http://schemas.openxmlformats.org/officeDocument/2006/relationships/image" Target="../media/image15.jpeg"/><Relationship Id="rId4" Type="http://schemas.openxmlformats.org/officeDocument/2006/relationships/hyperlink" Target="http://www3.nd.edu/~ccl/workflows/shrimp/rmapper-cs/wall_time/index.html" TargetMode="External"/><Relationship Id="rId5" Type="http://schemas.openxmlformats.org/officeDocument/2006/relationships/image" Target="../media/image16.png"/><Relationship Id="rId6" Type="http://schemas.openxmlformats.org/officeDocument/2006/relationships/hyperlink" Target="http://www3.nd.edu/~ccl/workflows/shrimp/rmapper-cs/cpu_time/index.html" TargetMode="External"/><Relationship Id="rId7" Type="http://schemas.openxmlformats.org/officeDocument/2006/relationships/image" Target="../media/image17.png"/><Relationship Id="rId8" Type="http://schemas.openxmlformats.org/officeDocument/2006/relationships/hyperlink" Target="http://www3.nd.edu/~ccl/workflows/shrimp/rmapper-cs/resident_memory/index.html" TargetMode="External"/><Relationship Id="rId9" Type="http://schemas.openxmlformats.org/officeDocument/2006/relationships/image" Target="../media/image18.png"/><Relationship Id="rId10" Type="http://schemas.openxmlformats.org/officeDocument/2006/relationships/hyperlink" Target="http://www3.nd.edu/~ccl/workflows/shrimp/rmapper-cs/bytes_read/index.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hyperlink" Target="http://www3.nd.edu/~ccl/workflows/bwa/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http://www.google.com/url?sa=i&amp;rct=j&amp;q=&amp;esrc=s&amp;frm=1&amp;source=images&amp;cd=&amp;cad=rja&amp;docid=TSgVVrfg2fU3aM&amp;tbnid=bbdpVtxxta9sPM:&amp;ved=0CAUQjRw&amp;url=http://hdw.eweb4.com/out/789146.html&amp;ei=0T6BUZzfM-f62gW-noGQAw&amp;bvm=bv.45921128,d.b2I&amp;psig=AFQjCNFH4mZ-ap0lwcmXZVHKV_qTNxbZ4g&amp;ust=1367511072608940" TargetMode="External"/><Relationship Id="rId5"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p:cNvSpPr>
            <a:spLocks noGrp="1"/>
          </p:cNvSpPr>
          <p:nvPr>
            <p:ph type="title"/>
          </p:nvPr>
        </p:nvSpPr>
        <p:spPr>
          <a:xfrm>
            <a:off x="457200" y="94332"/>
            <a:ext cx="8229600" cy="2867809"/>
          </a:xfrm>
        </p:spPr>
        <p:txBody>
          <a:bodyPr>
            <a:noAutofit/>
          </a:bodyPr>
          <a:lstStyle/>
          <a:p>
            <a:pPr eaLnBrk="1" hangingPunct="1"/>
            <a:r>
              <a:rPr lang="en-US" sz="3600" dirty="0" err="1">
                <a:latin typeface="Calibri" charset="0"/>
                <a:ea typeface="ＭＳ Ｐゴシック" charset="0"/>
                <a:cs typeface="ＭＳ Ｐゴシック" charset="0"/>
              </a:rPr>
              <a:t>dV</a:t>
            </a:r>
            <a:r>
              <a:rPr lang="en-US" sz="3600" dirty="0">
                <a:latin typeface="Calibri" charset="0"/>
                <a:ea typeface="ＭＳ Ｐゴシック" charset="0"/>
                <a:cs typeface="ＭＳ Ｐゴシック" charset="0"/>
              </a:rPr>
              <a:t>/</a:t>
            </a:r>
            <a:r>
              <a:rPr lang="en-US" sz="3600" dirty="0" err="1">
                <a:latin typeface="Calibri" charset="0"/>
                <a:ea typeface="ＭＳ Ｐゴシック" charset="0"/>
                <a:cs typeface="ＭＳ Ｐゴシック" charset="0"/>
              </a:rPr>
              <a:t>dt</a:t>
            </a:r>
            <a:r>
              <a:rPr lang="en-US" sz="3600" dirty="0">
                <a:latin typeface="Calibri" charset="0"/>
                <a:ea typeface="ＭＳ Ｐゴシック" charset="0"/>
                <a:cs typeface="ＭＳ Ｐゴシック" charset="0"/>
              </a:rPr>
              <a:t> </a:t>
            </a:r>
            <a:r>
              <a:rPr lang="en-US" sz="3600" dirty="0" smtClean="0">
                <a:latin typeface="Calibri" charset="0"/>
                <a:ea typeface="ＭＳ Ｐゴシック" charset="0"/>
                <a:cs typeface="ＭＳ Ｐゴシック" charset="0"/>
              </a:rPr>
              <a:t>: </a:t>
            </a:r>
            <a:r>
              <a:rPr lang="en-US" sz="3200" b="1" dirty="0" smtClean="0">
                <a:latin typeface="Calibri" charset="0"/>
                <a:ea typeface="ＭＳ Ｐゴシック" charset="0"/>
                <a:cs typeface="ＭＳ Ｐゴシック" charset="0"/>
              </a:rPr>
              <a:t>Accelerating </a:t>
            </a:r>
            <a:r>
              <a:rPr lang="en-US" sz="3200" b="1" dirty="0">
                <a:latin typeface="Calibri" charset="0"/>
                <a:ea typeface="ＭＳ Ｐゴシック" charset="0"/>
                <a:cs typeface="ＭＳ Ｐゴシック" charset="0"/>
              </a:rPr>
              <a:t>the Rate of </a:t>
            </a:r>
            <a:r>
              <a:rPr lang="en-US" sz="3200" b="1" dirty="0" smtClean="0">
                <a:latin typeface="Calibri" charset="0"/>
                <a:ea typeface="ＭＳ Ｐゴシック" charset="0"/>
                <a:cs typeface="ＭＳ Ｐゴシック" charset="0"/>
              </a:rPr>
              <a:t>Progress</a:t>
            </a:r>
            <a:br>
              <a:rPr lang="en-US" sz="3200" b="1" dirty="0" smtClean="0">
                <a:latin typeface="Calibri" charset="0"/>
                <a:ea typeface="ＭＳ Ｐゴシック" charset="0"/>
                <a:cs typeface="ＭＳ Ｐゴシック" charset="0"/>
              </a:rPr>
            </a:br>
            <a:r>
              <a:rPr lang="en-US" sz="3200" b="1" dirty="0" smtClean="0">
                <a:latin typeface="Calibri" charset="0"/>
                <a:ea typeface="ＭＳ Ｐゴシック" charset="0"/>
                <a:cs typeface="ＭＳ Ｐゴシック" charset="0"/>
              </a:rPr>
              <a:t>Towards </a:t>
            </a:r>
            <a:r>
              <a:rPr lang="en-US" sz="3200" b="1" dirty="0">
                <a:latin typeface="Calibri" charset="0"/>
                <a:ea typeface="ＭＳ Ｐゴシック" charset="0"/>
                <a:cs typeface="ＭＳ Ｐゴシック" charset="0"/>
              </a:rPr>
              <a:t>Extreme Scale Collaborative Science</a:t>
            </a:r>
            <a:br>
              <a:rPr lang="en-US" sz="3200" b="1" dirty="0">
                <a:latin typeface="Calibri" charset="0"/>
                <a:ea typeface="ＭＳ Ｐゴシック" charset="0"/>
                <a:cs typeface="ＭＳ Ｐゴシック" charset="0"/>
              </a:rPr>
            </a:br>
            <a:r>
              <a:rPr lang="en-US" sz="3200" b="1" dirty="0" smtClean="0">
                <a:latin typeface="Calibri" charset="0"/>
                <a:ea typeface="ＭＳ Ｐゴシック" charset="0"/>
                <a:cs typeface="ＭＳ Ｐゴシック" charset="0"/>
              </a:rPr>
              <a:t/>
            </a:r>
            <a:br>
              <a:rPr lang="en-US" sz="3200" b="1" dirty="0" smtClean="0">
                <a:latin typeface="Calibri" charset="0"/>
                <a:ea typeface="ＭＳ Ｐゴシック" charset="0"/>
                <a:cs typeface="ＭＳ Ｐゴシック" charset="0"/>
              </a:rPr>
            </a:br>
            <a:r>
              <a:rPr lang="en-US" sz="2400" b="1" dirty="0" err="1" smtClean="0">
                <a:latin typeface="Calibri" charset="0"/>
                <a:ea typeface="ＭＳ Ｐゴシック" charset="0"/>
                <a:cs typeface="ＭＳ Ｐゴシック" charset="0"/>
              </a:rPr>
              <a:t>Miron</a:t>
            </a:r>
            <a:r>
              <a:rPr lang="en-US" sz="2400" b="1" dirty="0" smtClean="0">
                <a:latin typeface="Calibri" charset="0"/>
                <a:ea typeface="ＭＳ Ｐゴシック" charset="0"/>
                <a:cs typeface="ＭＳ Ｐゴシック" charset="0"/>
              </a:rPr>
              <a:t> </a:t>
            </a:r>
            <a:r>
              <a:rPr lang="en-US" sz="2400" b="1" dirty="0">
                <a:latin typeface="Calibri" charset="0"/>
                <a:ea typeface="ＭＳ Ｐゴシック" charset="0"/>
                <a:cs typeface="ＭＳ Ｐゴシック" charset="0"/>
              </a:rPr>
              <a:t>Livny (UW), Ewa Deelman </a:t>
            </a:r>
            <a:r>
              <a:rPr lang="en-US" sz="2400" b="1" dirty="0" smtClean="0">
                <a:latin typeface="Calibri" charset="0"/>
                <a:ea typeface="ＭＳ Ｐゴシック" charset="0"/>
                <a:cs typeface="ＭＳ Ｐゴシック" charset="0"/>
              </a:rPr>
              <a:t>(USC/ISI</a:t>
            </a:r>
            <a:r>
              <a:rPr lang="en-US" sz="2400" b="1" dirty="0">
                <a:latin typeface="Calibri" charset="0"/>
                <a:ea typeface="ＭＳ Ｐゴシック" charset="0"/>
                <a:cs typeface="ＭＳ Ｐゴシック" charset="0"/>
              </a:rPr>
              <a:t>), Douglas </a:t>
            </a:r>
            <a:r>
              <a:rPr lang="en-US" sz="2400" b="1" dirty="0" err="1">
                <a:latin typeface="Calibri" charset="0"/>
                <a:ea typeface="ＭＳ Ｐゴシック" charset="0"/>
                <a:cs typeface="ＭＳ Ｐゴシック" charset="0"/>
              </a:rPr>
              <a:t>Thain</a:t>
            </a:r>
            <a:r>
              <a:rPr lang="en-US" sz="2400" b="1" dirty="0">
                <a:latin typeface="Calibri" charset="0"/>
                <a:ea typeface="ＭＳ Ｐゴシック" charset="0"/>
                <a:cs typeface="ＭＳ Ｐゴシック" charset="0"/>
              </a:rPr>
              <a:t> (ND</a:t>
            </a:r>
            <a:r>
              <a:rPr lang="en-US" sz="2400" b="1" dirty="0" smtClean="0">
                <a:latin typeface="Calibri" charset="0"/>
                <a:ea typeface="ＭＳ Ｐゴシック" charset="0"/>
                <a:cs typeface="ＭＳ Ｐゴシック" charset="0"/>
              </a:rPr>
              <a:t>),</a:t>
            </a:r>
            <a:br>
              <a:rPr lang="en-US" sz="2400" b="1" dirty="0" smtClean="0">
                <a:latin typeface="Calibri" charset="0"/>
                <a:ea typeface="ＭＳ Ｐゴシック" charset="0"/>
                <a:cs typeface="ＭＳ Ｐゴシック" charset="0"/>
              </a:rPr>
            </a:br>
            <a:r>
              <a:rPr lang="en-US" sz="2400" b="1" dirty="0" smtClean="0">
                <a:latin typeface="Calibri" charset="0"/>
                <a:ea typeface="ＭＳ Ｐゴシック" charset="0"/>
                <a:cs typeface="ＭＳ Ｐゴシック" charset="0"/>
              </a:rPr>
              <a:t>Frank </a:t>
            </a:r>
            <a:r>
              <a:rPr lang="en-US" sz="2400" b="1" dirty="0" err="1">
                <a:latin typeface="Calibri" charset="0"/>
                <a:ea typeface="ＭＳ Ｐゴシック" charset="0"/>
                <a:cs typeface="ＭＳ Ｐゴシック" charset="0"/>
              </a:rPr>
              <a:t>Wuerthwein</a:t>
            </a:r>
            <a:r>
              <a:rPr lang="en-US" sz="2400" b="1" dirty="0">
                <a:latin typeface="Calibri" charset="0"/>
                <a:ea typeface="ＭＳ Ｐゴシック" charset="0"/>
                <a:cs typeface="ＭＳ Ｐゴシック" charset="0"/>
              </a:rPr>
              <a:t> (UCSD), Bill </a:t>
            </a:r>
            <a:r>
              <a:rPr lang="en-US" sz="2400" b="1" dirty="0" err="1">
                <a:latin typeface="Calibri" charset="0"/>
                <a:ea typeface="ＭＳ Ｐゴシック" charset="0"/>
                <a:cs typeface="ＭＳ Ｐゴシック" charset="0"/>
              </a:rPr>
              <a:t>Allcock</a:t>
            </a:r>
            <a:r>
              <a:rPr lang="en-US" sz="2400" b="1" dirty="0">
                <a:latin typeface="Calibri" charset="0"/>
                <a:ea typeface="ＭＳ Ｐゴシック" charset="0"/>
                <a:cs typeface="ＭＳ Ｐゴシック" charset="0"/>
              </a:rPr>
              <a:t> (ANL)</a:t>
            </a:r>
            <a:endParaRPr lang="en-US" sz="3600" dirty="0">
              <a:latin typeface="Calibri" charset="0"/>
              <a:ea typeface="ＭＳ Ｐゴシック" charset="0"/>
              <a:cs typeface="ＭＳ Ｐゴシック" charset="0"/>
            </a:endParaRPr>
          </a:p>
        </p:txBody>
      </p:sp>
      <p:sp>
        <p:nvSpPr>
          <p:cNvPr id="3" name="Content Placeholder 2"/>
          <p:cNvSpPr>
            <a:spLocks noGrp="1"/>
          </p:cNvSpPr>
          <p:nvPr>
            <p:ph sz="half" idx="2"/>
          </p:nvPr>
        </p:nvSpPr>
        <p:spPr>
          <a:xfrm>
            <a:off x="457200" y="3419357"/>
            <a:ext cx="8229600" cy="2415975"/>
          </a:xfrm>
        </p:spPr>
        <p:txBody>
          <a:bodyPr>
            <a:noAutofit/>
          </a:bodyPr>
          <a:lstStyle/>
          <a:p>
            <a:pPr algn="just">
              <a:buNone/>
            </a:pPr>
            <a:r>
              <a:rPr lang="en-US" sz="3200" b="0" i="1" dirty="0" smtClean="0">
                <a:solidFill>
                  <a:schemeClr val="tx2">
                    <a:lumMod val="50000"/>
                  </a:schemeClr>
                </a:solidFill>
              </a:rPr>
              <a:t>… make </a:t>
            </a:r>
            <a:r>
              <a:rPr lang="en-US" sz="3200" b="0" i="1" dirty="0">
                <a:solidFill>
                  <a:schemeClr val="tx2">
                    <a:lumMod val="50000"/>
                  </a:schemeClr>
                </a:solidFill>
              </a:rPr>
              <a:t>it easier for scientists to conduct large-scale computational tasks that use the power of computing resources they do not own to process data they did not collect with applications they did not </a:t>
            </a:r>
            <a:r>
              <a:rPr lang="en-US" sz="3200" b="0" i="1" dirty="0" smtClean="0">
                <a:solidFill>
                  <a:schemeClr val="tx2">
                    <a:lumMod val="50000"/>
                  </a:schemeClr>
                </a:solidFill>
              </a:rPr>
              <a:t>develop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Bioinformatics Portal Generates</a:t>
            </a:r>
            <a:br>
              <a:rPr lang="en-US" dirty="0" smtClean="0"/>
            </a:br>
            <a:r>
              <a:rPr lang="en-US" dirty="0" smtClean="0"/>
              <a:t>Workflows for </a:t>
            </a:r>
            <a:r>
              <a:rPr lang="en-US" dirty="0" err="1" smtClean="0"/>
              <a:t>Makeflow</a:t>
            </a:r>
            <a:endParaRPr lang="en-US" dirty="0"/>
          </a:p>
        </p:txBody>
      </p:sp>
      <p:pic>
        <p:nvPicPr>
          <p:cNvPr id="6" name="Content Placeholder 4" descr="biocompute.png"/>
          <p:cNvPicPr>
            <a:picLocks noGrp="1" noChangeAspect="1"/>
          </p:cNvPicPr>
          <p:nvPr>
            <p:ph idx="1"/>
          </p:nvPr>
        </p:nvPicPr>
        <p:blipFill>
          <a:blip r:embed="rId2" cstate="print"/>
          <a:srcRect b="21546"/>
          <a:stretch>
            <a:fillRect/>
          </a:stretch>
        </p:blipFill>
        <p:spPr>
          <a:xfrm>
            <a:off x="1905000" y="1600200"/>
            <a:ext cx="5039215" cy="2209800"/>
          </a:xfrm>
        </p:spPr>
      </p:pic>
      <p:sp>
        <p:nvSpPr>
          <p:cNvPr id="4" name="Slide Number Placeholder 3"/>
          <p:cNvSpPr>
            <a:spLocks noGrp="1"/>
          </p:cNvSpPr>
          <p:nvPr>
            <p:ph type="sldNum" sz="quarter" idx="12"/>
          </p:nvPr>
        </p:nvSpPr>
        <p:spPr/>
        <p:txBody>
          <a:bodyPr/>
          <a:lstStyle/>
          <a:p>
            <a:fld id="{C1061E75-0A36-4FDB-8973-BA647DC58F88}" type="slidenum">
              <a:rPr lang="en-US" smtClean="0"/>
              <a:pPr/>
              <a:t>10</a:t>
            </a:fld>
            <a:endParaRPr lang="en-US"/>
          </a:p>
        </p:txBody>
      </p:sp>
      <p:pic>
        <p:nvPicPr>
          <p:cNvPr id="1028" name="Picture 4" descr="bwa_workflow">
            <a:hlinkClick r:id="rId3"/>
          </p:cNvPr>
          <p:cNvPicPr>
            <a:picLocks noChangeAspect="1" noChangeArrowheads="1"/>
          </p:cNvPicPr>
          <p:nvPr/>
        </p:nvPicPr>
        <p:blipFill>
          <a:blip r:embed="rId4" cstate="print"/>
          <a:srcRect/>
          <a:stretch>
            <a:fillRect/>
          </a:stretch>
        </p:blipFill>
        <p:spPr bwMode="auto">
          <a:xfrm>
            <a:off x="381000" y="4191000"/>
            <a:ext cx="2106083" cy="1819656"/>
          </a:xfrm>
          <a:prstGeom prst="rect">
            <a:avLst/>
          </a:prstGeom>
          <a:noFill/>
        </p:spPr>
      </p:pic>
      <p:pic>
        <p:nvPicPr>
          <p:cNvPr id="1030" name="Picture 6" descr="blast_workflow">
            <a:hlinkClick r:id="rId5"/>
          </p:cNvPr>
          <p:cNvPicPr>
            <a:picLocks noChangeAspect="1" noChangeArrowheads="1"/>
          </p:cNvPicPr>
          <p:nvPr/>
        </p:nvPicPr>
        <p:blipFill>
          <a:blip r:embed="rId6" cstate="print"/>
          <a:srcRect/>
          <a:stretch>
            <a:fillRect/>
          </a:stretch>
        </p:blipFill>
        <p:spPr bwMode="auto">
          <a:xfrm>
            <a:off x="2667000" y="4191000"/>
            <a:ext cx="2638159" cy="1828800"/>
          </a:xfrm>
          <a:prstGeom prst="rect">
            <a:avLst/>
          </a:prstGeom>
          <a:noFill/>
        </p:spPr>
      </p:pic>
      <p:pic>
        <p:nvPicPr>
          <p:cNvPr id="1032" name="Picture 8" descr="shrimp_workflow">
            <a:hlinkClick r:id="rId7"/>
          </p:cNvPr>
          <p:cNvPicPr>
            <a:picLocks noChangeAspect="1" noChangeArrowheads="1"/>
          </p:cNvPicPr>
          <p:nvPr/>
        </p:nvPicPr>
        <p:blipFill>
          <a:blip r:embed="rId8" cstate="print"/>
          <a:srcRect/>
          <a:stretch>
            <a:fillRect/>
          </a:stretch>
        </p:blipFill>
        <p:spPr bwMode="auto">
          <a:xfrm>
            <a:off x="4876800" y="5486400"/>
            <a:ext cx="4026600" cy="1123908"/>
          </a:xfrm>
          <a:prstGeom prst="rect">
            <a:avLst/>
          </a:prstGeom>
          <a:noFill/>
        </p:spPr>
      </p:pic>
      <p:sp>
        <p:nvSpPr>
          <p:cNvPr id="13" name="Down Arrow 12"/>
          <p:cNvSpPr/>
          <p:nvPr/>
        </p:nvSpPr>
        <p:spPr bwMode="auto">
          <a:xfrm>
            <a:off x="3657600" y="3886200"/>
            <a:ext cx="609600" cy="457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Down Arrow 13"/>
          <p:cNvSpPr/>
          <p:nvPr/>
        </p:nvSpPr>
        <p:spPr bwMode="auto">
          <a:xfrm>
            <a:off x="1828800" y="3886200"/>
            <a:ext cx="609600" cy="457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Down Arrow 14"/>
          <p:cNvSpPr/>
          <p:nvPr/>
        </p:nvSpPr>
        <p:spPr bwMode="auto">
          <a:xfrm>
            <a:off x="5791200" y="4419600"/>
            <a:ext cx="609600" cy="457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2381068" y="5521146"/>
            <a:ext cx="1909497" cy="1200329"/>
          </a:xfrm>
          <a:prstGeom prst="rect">
            <a:avLst/>
          </a:prstGeom>
          <a:noFill/>
        </p:spPr>
        <p:txBody>
          <a:bodyPr wrap="none" rtlCol="0">
            <a:spAutoFit/>
          </a:bodyPr>
          <a:lstStyle/>
          <a:p>
            <a:r>
              <a:rPr lang="en-US" dirty="0" smtClean="0"/>
              <a:t>BLAST (Small)</a:t>
            </a:r>
          </a:p>
          <a:p>
            <a:r>
              <a:rPr lang="en-US" dirty="0" smtClean="0"/>
              <a:t>17 sub-tasks</a:t>
            </a:r>
          </a:p>
          <a:p>
            <a:r>
              <a:rPr lang="en-US" dirty="0" smtClean="0"/>
              <a:t>~4h on 17 nodes</a:t>
            </a:r>
          </a:p>
          <a:p>
            <a:endParaRPr lang="en-US" dirty="0"/>
          </a:p>
        </p:txBody>
      </p:sp>
      <p:sp>
        <p:nvSpPr>
          <p:cNvPr id="12" name="TextBox 11"/>
          <p:cNvSpPr txBox="1"/>
          <p:nvPr/>
        </p:nvSpPr>
        <p:spPr>
          <a:xfrm>
            <a:off x="109240" y="5794221"/>
            <a:ext cx="2230098" cy="1200329"/>
          </a:xfrm>
          <a:prstGeom prst="rect">
            <a:avLst/>
          </a:prstGeom>
          <a:noFill/>
        </p:spPr>
        <p:txBody>
          <a:bodyPr wrap="none" rtlCol="0">
            <a:spAutoFit/>
          </a:bodyPr>
          <a:lstStyle/>
          <a:p>
            <a:r>
              <a:rPr lang="en-US" dirty="0" smtClean="0"/>
              <a:t>BWA</a:t>
            </a:r>
          </a:p>
          <a:p>
            <a:r>
              <a:rPr lang="en-US" dirty="0" smtClean="0"/>
              <a:t>825 sub-tasks</a:t>
            </a:r>
          </a:p>
          <a:p>
            <a:r>
              <a:rPr lang="en-US" dirty="0" smtClean="0"/>
              <a:t>~27m on 100 nodes</a:t>
            </a:r>
          </a:p>
          <a:p>
            <a:r>
              <a:rPr lang="en-US" dirty="0" smtClean="0"/>
              <a:t>     </a:t>
            </a:r>
            <a:endParaRPr lang="en-US" dirty="0"/>
          </a:p>
        </p:txBody>
      </p:sp>
      <p:sp>
        <p:nvSpPr>
          <p:cNvPr id="16" name="TextBox 15"/>
          <p:cNvSpPr txBox="1"/>
          <p:nvPr/>
        </p:nvSpPr>
        <p:spPr>
          <a:xfrm>
            <a:off x="6944215" y="4419600"/>
            <a:ext cx="2037737" cy="1200329"/>
          </a:xfrm>
          <a:prstGeom prst="rect">
            <a:avLst/>
          </a:prstGeom>
          <a:noFill/>
        </p:spPr>
        <p:txBody>
          <a:bodyPr wrap="none" rtlCol="0">
            <a:spAutoFit/>
          </a:bodyPr>
          <a:lstStyle/>
          <a:p>
            <a:r>
              <a:rPr lang="en-US" dirty="0" smtClean="0">
                <a:solidFill>
                  <a:srgbClr val="000000"/>
                </a:solidFill>
              </a:rPr>
              <a:t>SHRIMP</a:t>
            </a:r>
          </a:p>
          <a:p>
            <a:r>
              <a:rPr lang="en-US" dirty="0" smtClean="0">
                <a:solidFill>
                  <a:srgbClr val="000000"/>
                </a:solidFill>
              </a:rPr>
              <a:t>5080 sub-tasks</a:t>
            </a:r>
          </a:p>
          <a:p>
            <a:r>
              <a:rPr lang="en-US" dirty="0" smtClean="0">
                <a:solidFill>
                  <a:srgbClr val="000000"/>
                </a:solidFill>
              </a:rPr>
              <a:t>~3h on 200 nodes</a:t>
            </a:r>
          </a:p>
          <a:p>
            <a:endParaRPr lang="en-US" dirty="0">
              <a:solidFill>
                <a:srgbClr val="000000"/>
              </a:solidFill>
            </a:endParaRPr>
          </a:p>
        </p:txBody>
      </p:sp>
    </p:spTree>
    <p:extLst>
      <p:ext uri="{BB962C8B-B14F-4D97-AF65-F5344CB8AC3E}">
        <p14:creationId xmlns:p14="http://schemas.microsoft.com/office/powerpoint/2010/main" val="34759092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7"/>
          <p:cNvSpPr>
            <a:spLocks noGrp="1"/>
          </p:cNvSpPr>
          <p:nvPr>
            <p:ph type="title"/>
          </p:nvPr>
        </p:nvSpPr>
        <p:spPr>
          <a:xfrm>
            <a:off x="0" y="76200"/>
            <a:ext cx="9067800" cy="1143000"/>
          </a:xfrm>
        </p:spPr>
        <p:txBody>
          <a:bodyPr/>
          <a:lstStyle/>
          <a:p>
            <a:pPr eaLnBrk="1" hangingPunct="1"/>
            <a:r>
              <a:rPr lang="en-US" sz="4000" smtClean="0"/>
              <a:t>Example: Adaptive Weighted Ensemble</a:t>
            </a:r>
          </a:p>
        </p:txBody>
      </p:sp>
      <p:pic>
        <p:nvPicPr>
          <p:cNvPr id="4099" name="Picture 8" descr="http://protomol.sourceforge.net/mmp_vmd.png"/>
          <p:cNvPicPr>
            <a:picLocks noChangeAspect="1" noChangeArrowheads="1"/>
          </p:cNvPicPr>
          <p:nvPr/>
        </p:nvPicPr>
        <p:blipFill>
          <a:blip r:embed="rId3"/>
          <a:srcRect/>
          <a:stretch>
            <a:fillRect/>
          </a:stretch>
        </p:blipFill>
        <p:spPr bwMode="auto">
          <a:xfrm>
            <a:off x="685800" y="1600200"/>
            <a:ext cx="1752600" cy="1793875"/>
          </a:xfrm>
          <a:prstGeom prst="rect">
            <a:avLst/>
          </a:prstGeom>
          <a:noFill/>
          <a:ln w="9525">
            <a:noFill/>
            <a:miter lim="800000"/>
            <a:headEnd/>
            <a:tailEnd/>
          </a:ln>
        </p:spPr>
      </p:pic>
      <p:pic>
        <p:nvPicPr>
          <p:cNvPr id="4100" name="Picture 2" descr="http://www.nd.edu/~dthain/awe/awe-network.png"/>
          <p:cNvPicPr>
            <a:picLocks noChangeAspect="1" noChangeArrowheads="1"/>
          </p:cNvPicPr>
          <p:nvPr/>
        </p:nvPicPr>
        <p:blipFill>
          <a:blip r:embed="rId4"/>
          <a:srcRect/>
          <a:stretch>
            <a:fillRect/>
          </a:stretch>
        </p:blipFill>
        <p:spPr bwMode="auto">
          <a:xfrm>
            <a:off x="2590800" y="1295400"/>
            <a:ext cx="3149600" cy="2362200"/>
          </a:xfrm>
          <a:prstGeom prst="rect">
            <a:avLst/>
          </a:prstGeom>
          <a:noFill/>
          <a:ln w="9525">
            <a:noFill/>
            <a:miter lim="800000"/>
            <a:headEnd/>
            <a:tailEnd/>
          </a:ln>
        </p:spPr>
      </p:pic>
      <p:pic>
        <p:nvPicPr>
          <p:cNvPr id="4101" name="Picture 6" descr="http://www.nd.edu/~dthain/awe/timeline.gif"/>
          <p:cNvPicPr>
            <a:picLocks noChangeAspect="1" noChangeArrowheads="1"/>
          </p:cNvPicPr>
          <p:nvPr/>
        </p:nvPicPr>
        <p:blipFill>
          <a:blip r:embed="rId5"/>
          <a:srcRect/>
          <a:stretch>
            <a:fillRect/>
          </a:stretch>
        </p:blipFill>
        <p:spPr bwMode="auto">
          <a:xfrm>
            <a:off x="1066800" y="4038600"/>
            <a:ext cx="3810000" cy="2286000"/>
          </a:xfrm>
          <a:prstGeom prst="rect">
            <a:avLst/>
          </a:prstGeom>
          <a:noFill/>
          <a:ln w="9525">
            <a:noFill/>
            <a:miter lim="800000"/>
            <a:headEnd/>
            <a:tailEnd/>
          </a:ln>
        </p:spPr>
      </p:pic>
      <p:pic>
        <p:nvPicPr>
          <p:cNvPr id="4102" name="Picture 7" descr="http://www.nd.edu/~dthain/awe/ww-folding-pathway.png"/>
          <p:cNvPicPr>
            <a:picLocks noChangeAspect="1" noChangeArrowheads="1"/>
          </p:cNvPicPr>
          <p:nvPr/>
        </p:nvPicPr>
        <p:blipFill>
          <a:blip r:embed="rId6"/>
          <a:srcRect/>
          <a:stretch>
            <a:fillRect/>
          </a:stretch>
        </p:blipFill>
        <p:spPr bwMode="auto">
          <a:xfrm>
            <a:off x="5105400" y="4114800"/>
            <a:ext cx="2971800" cy="2068513"/>
          </a:xfrm>
          <a:prstGeom prst="rect">
            <a:avLst/>
          </a:prstGeom>
          <a:noFill/>
          <a:ln w="9525">
            <a:noFill/>
            <a:miter lim="800000"/>
            <a:headEnd/>
            <a:tailEnd/>
          </a:ln>
        </p:spPr>
      </p:pic>
      <p:sp>
        <p:nvSpPr>
          <p:cNvPr id="9" name="Rounded Rectangle 8"/>
          <p:cNvSpPr/>
          <p:nvPr/>
        </p:nvSpPr>
        <p:spPr>
          <a:xfrm>
            <a:off x="6629400" y="15240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AWE Logic </a:t>
            </a:r>
          </a:p>
        </p:txBody>
      </p:sp>
      <p:sp>
        <p:nvSpPr>
          <p:cNvPr id="10" name="Rounded Rectangle 9"/>
          <p:cNvSpPr/>
          <p:nvPr/>
        </p:nvSpPr>
        <p:spPr>
          <a:xfrm>
            <a:off x="6477000" y="1981200"/>
            <a:ext cx="16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Work Queue</a:t>
            </a:r>
          </a:p>
        </p:txBody>
      </p:sp>
      <p:sp>
        <p:nvSpPr>
          <p:cNvPr id="14" name="Rectangle 13"/>
          <p:cNvSpPr/>
          <p:nvPr/>
        </p:nvSpPr>
        <p:spPr>
          <a:xfrm>
            <a:off x="5638800" y="27432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Amazon EC2</a:t>
            </a:r>
          </a:p>
        </p:txBody>
      </p:sp>
      <p:sp>
        <p:nvSpPr>
          <p:cNvPr id="15" name="Rectangle 14"/>
          <p:cNvSpPr/>
          <p:nvPr/>
        </p:nvSpPr>
        <p:spPr>
          <a:xfrm>
            <a:off x="7239000" y="27432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HPC Cluster</a:t>
            </a:r>
          </a:p>
        </p:txBody>
      </p:sp>
      <p:sp>
        <p:nvSpPr>
          <p:cNvPr id="16" name="Rectangle 15"/>
          <p:cNvSpPr/>
          <p:nvPr/>
        </p:nvSpPr>
        <p:spPr>
          <a:xfrm>
            <a:off x="5638800" y="32766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GPU Cluster</a:t>
            </a:r>
          </a:p>
        </p:txBody>
      </p:sp>
      <p:sp>
        <p:nvSpPr>
          <p:cNvPr id="17" name="Rectangle 16"/>
          <p:cNvSpPr/>
          <p:nvPr/>
        </p:nvSpPr>
        <p:spPr>
          <a:xfrm>
            <a:off x="7239000" y="32766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Condor</a:t>
            </a:r>
          </a:p>
        </p:txBody>
      </p:sp>
      <p:sp>
        <p:nvSpPr>
          <p:cNvPr id="18" name="Cloud 17"/>
          <p:cNvSpPr/>
          <p:nvPr/>
        </p:nvSpPr>
        <p:spPr>
          <a:xfrm>
            <a:off x="6400800" y="2667000"/>
            <a:ext cx="1600200" cy="1066800"/>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2"/>
                </a:solidFill>
              </a:rPr>
              <a:t>Personal Cloud</a:t>
            </a:r>
          </a:p>
        </p:txBody>
      </p:sp>
      <p:sp>
        <p:nvSpPr>
          <p:cNvPr id="24" name="Up Arrow 23"/>
          <p:cNvSpPr/>
          <p:nvPr/>
        </p:nvSpPr>
        <p:spPr>
          <a:xfrm>
            <a:off x="6705600" y="2438400"/>
            <a:ext cx="228600" cy="304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Up Arrow 24"/>
          <p:cNvSpPr/>
          <p:nvPr/>
        </p:nvSpPr>
        <p:spPr>
          <a:xfrm>
            <a:off x="7010400" y="2438400"/>
            <a:ext cx="228600" cy="304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Up Arrow 25"/>
          <p:cNvSpPr/>
          <p:nvPr/>
        </p:nvSpPr>
        <p:spPr>
          <a:xfrm>
            <a:off x="7315200" y="2438400"/>
            <a:ext cx="228600" cy="304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Up Arrow 26"/>
          <p:cNvSpPr/>
          <p:nvPr/>
        </p:nvSpPr>
        <p:spPr>
          <a:xfrm>
            <a:off x="7620000" y="2438400"/>
            <a:ext cx="228600" cy="304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14" name="Rectangle 27"/>
          <p:cNvSpPr>
            <a:spLocks noChangeArrowheads="1"/>
          </p:cNvSpPr>
          <p:nvPr/>
        </p:nvSpPr>
        <p:spPr bwMode="auto">
          <a:xfrm>
            <a:off x="838200" y="6324600"/>
            <a:ext cx="7620000" cy="461963"/>
          </a:xfrm>
          <a:prstGeom prst="rect">
            <a:avLst/>
          </a:prstGeom>
          <a:noFill/>
          <a:ln w="9525">
            <a:noFill/>
            <a:miter lim="800000"/>
            <a:headEnd/>
            <a:tailEnd/>
          </a:ln>
        </p:spPr>
        <p:txBody>
          <a:bodyPr>
            <a:spAutoFit/>
          </a:bodyPr>
          <a:lstStyle/>
          <a:p>
            <a:pPr algn="ctr"/>
            <a:r>
              <a:rPr lang="en-US" sz="1200"/>
              <a:t>Badi Abdul-Wahid, Li Yu, Dinesh Rajan, Haoyun Feng, Eric Darve, Douglas Thain, Jesus A. Izaguirre,</a:t>
            </a:r>
          </a:p>
          <a:p>
            <a:pPr algn="ctr"/>
            <a:r>
              <a:rPr lang="en-US" sz="1200" b="1"/>
              <a:t>Folding Proteins at 500 ns/hour with Work Queue</a:t>
            </a:r>
            <a:r>
              <a:rPr lang="en-US" sz="1200"/>
              <a:t>, IEEE e-Science Conference, 2012</a:t>
            </a:r>
          </a:p>
        </p:txBody>
      </p:sp>
      <p:sp>
        <p:nvSpPr>
          <p:cNvPr id="4115" name="TextBox 28"/>
          <p:cNvSpPr txBox="1">
            <a:spLocks noChangeArrowheads="1"/>
          </p:cNvSpPr>
          <p:nvPr/>
        </p:nvSpPr>
        <p:spPr bwMode="auto">
          <a:xfrm>
            <a:off x="566738" y="990600"/>
            <a:ext cx="1906587" cy="523875"/>
          </a:xfrm>
          <a:prstGeom prst="rect">
            <a:avLst/>
          </a:prstGeom>
          <a:noFill/>
          <a:ln w="9525">
            <a:noFill/>
            <a:miter lim="800000"/>
            <a:headEnd/>
            <a:tailEnd/>
          </a:ln>
        </p:spPr>
        <p:txBody>
          <a:bodyPr wrap="none">
            <a:spAutoFit/>
          </a:bodyPr>
          <a:lstStyle/>
          <a:p>
            <a:pPr algn="ctr"/>
            <a:r>
              <a:rPr lang="en-US" sz="1400"/>
              <a:t>1: Start with Standard</a:t>
            </a:r>
          </a:p>
          <a:p>
            <a:pPr algn="ctr"/>
            <a:r>
              <a:rPr lang="en-US" sz="1400"/>
              <a:t>MD Simulation</a:t>
            </a:r>
          </a:p>
        </p:txBody>
      </p:sp>
      <p:sp>
        <p:nvSpPr>
          <p:cNvPr id="4116" name="TextBox 29"/>
          <p:cNvSpPr txBox="1">
            <a:spLocks noChangeArrowheads="1"/>
          </p:cNvSpPr>
          <p:nvPr/>
        </p:nvSpPr>
        <p:spPr bwMode="auto">
          <a:xfrm>
            <a:off x="2787650" y="990600"/>
            <a:ext cx="2393950" cy="523875"/>
          </a:xfrm>
          <a:prstGeom prst="rect">
            <a:avLst/>
          </a:prstGeom>
          <a:noFill/>
          <a:ln w="9525">
            <a:noFill/>
            <a:miter lim="800000"/>
            <a:headEnd/>
            <a:tailEnd/>
          </a:ln>
        </p:spPr>
        <p:txBody>
          <a:bodyPr wrap="none">
            <a:spAutoFit/>
          </a:bodyPr>
          <a:lstStyle/>
          <a:p>
            <a:pPr algn="ctr"/>
            <a:r>
              <a:rPr lang="en-US" sz="1400"/>
              <a:t>2: Research Goal:</a:t>
            </a:r>
          </a:p>
          <a:p>
            <a:pPr algn="ctr"/>
            <a:r>
              <a:rPr lang="en-US" sz="1400"/>
              <a:t>Generate Network of States</a:t>
            </a:r>
          </a:p>
        </p:txBody>
      </p:sp>
      <p:sp>
        <p:nvSpPr>
          <p:cNvPr id="4117" name="TextBox 30"/>
          <p:cNvSpPr txBox="1">
            <a:spLocks noChangeArrowheads="1"/>
          </p:cNvSpPr>
          <p:nvPr/>
        </p:nvSpPr>
        <p:spPr bwMode="auto">
          <a:xfrm>
            <a:off x="6096000" y="990600"/>
            <a:ext cx="2290763" cy="523875"/>
          </a:xfrm>
          <a:prstGeom prst="rect">
            <a:avLst/>
          </a:prstGeom>
          <a:noFill/>
          <a:ln w="9525">
            <a:noFill/>
            <a:miter lim="800000"/>
            <a:headEnd/>
            <a:tailEnd/>
          </a:ln>
        </p:spPr>
        <p:txBody>
          <a:bodyPr wrap="none">
            <a:spAutoFit/>
          </a:bodyPr>
          <a:lstStyle/>
          <a:p>
            <a:pPr algn="ctr"/>
            <a:r>
              <a:rPr lang="en-US" sz="1400"/>
              <a:t>3: Build AWE Logic</a:t>
            </a:r>
          </a:p>
          <a:p>
            <a:pPr algn="ctr"/>
            <a:r>
              <a:rPr lang="en-US" sz="1400"/>
              <a:t>Using Work Queue Library</a:t>
            </a:r>
          </a:p>
        </p:txBody>
      </p:sp>
      <p:sp>
        <p:nvSpPr>
          <p:cNvPr id="4118" name="TextBox 31"/>
          <p:cNvSpPr txBox="1">
            <a:spLocks noChangeArrowheads="1"/>
          </p:cNvSpPr>
          <p:nvPr/>
        </p:nvSpPr>
        <p:spPr bwMode="auto">
          <a:xfrm>
            <a:off x="1447800" y="3657600"/>
            <a:ext cx="3019425" cy="523875"/>
          </a:xfrm>
          <a:prstGeom prst="rect">
            <a:avLst/>
          </a:prstGeom>
          <a:noFill/>
          <a:ln w="9525">
            <a:noFill/>
            <a:miter lim="800000"/>
            <a:headEnd/>
            <a:tailEnd/>
          </a:ln>
        </p:spPr>
        <p:txBody>
          <a:bodyPr wrap="none">
            <a:spAutoFit/>
          </a:bodyPr>
          <a:lstStyle/>
          <a:p>
            <a:pPr algn="ctr"/>
            <a:r>
              <a:rPr lang="en-US" sz="1400"/>
              <a:t>4: Run on 2000+ CPUs/GPUs at</a:t>
            </a:r>
          </a:p>
          <a:p>
            <a:pPr algn="ctr"/>
            <a:r>
              <a:rPr lang="en-US" sz="1400"/>
              <a:t>Notre Dame, Stanford, and Amazon</a:t>
            </a:r>
          </a:p>
        </p:txBody>
      </p:sp>
      <p:sp>
        <p:nvSpPr>
          <p:cNvPr id="4119" name="TextBox 32"/>
          <p:cNvSpPr txBox="1">
            <a:spLocks noChangeArrowheads="1"/>
          </p:cNvSpPr>
          <p:nvPr/>
        </p:nvSpPr>
        <p:spPr bwMode="auto">
          <a:xfrm>
            <a:off x="5127625" y="3743325"/>
            <a:ext cx="3032125" cy="307975"/>
          </a:xfrm>
          <a:prstGeom prst="rect">
            <a:avLst/>
          </a:prstGeom>
          <a:noFill/>
          <a:ln w="9525">
            <a:noFill/>
            <a:miter lim="800000"/>
            <a:headEnd/>
            <a:tailEnd/>
          </a:ln>
        </p:spPr>
        <p:txBody>
          <a:bodyPr wrap="none">
            <a:spAutoFit/>
          </a:bodyPr>
          <a:lstStyle/>
          <a:p>
            <a:pPr algn="ctr"/>
            <a:r>
              <a:rPr lang="en-US" sz="1400"/>
              <a:t>5: New State Transition Discovered!</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Characterization/Execution</a:t>
            </a:r>
            <a:endParaRPr lang="en-US" dirty="0"/>
          </a:p>
        </p:txBody>
      </p:sp>
      <p:sp>
        <p:nvSpPr>
          <p:cNvPr id="3" name="Content Placeholder 2"/>
          <p:cNvSpPr>
            <a:spLocks noGrp="1"/>
          </p:cNvSpPr>
          <p:nvPr>
            <p:ph idx="1"/>
          </p:nvPr>
        </p:nvSpPr>
        <p:spPr>
          <a:xfrm>
            <a:off x="457200" y="1441118"/>
            <a:ext cx="8229600" cy="4525963"/>
          </a:xfrm>
        </p:spPr>
        <p:txBody>
          <a:bodyPr/>
          <a:lstStyle/>
          <a:p>
            <a:r>
              <a:rPr lang="en-US" dirty="0"/>
              <a:t>U</a:t>
            </a:r>
            <a:r>
              <a:rPr lang="en-US" dirty="0" smtClean="0"/>
              <a:t>nderstand the resource needs of a task</a:t>
            </a:r>
          </a:p>
          <a:p>
            <a:r>
              <a:rPr lang="en-US" dirty="0"/>
              <a:t>E</a:t>
            </a:r>
            <a:r>
              <a:rPr lang="en-US" dirty="0" smtClean="0"/>
              <a:t>stablish expected values and limits for task resource consumption</a:t>
            </a:r>
          </a:p>
          <a:p>
            <a:r>
              <a:rPr lang="en-US" dirty="0" smtClean="0"/>
              <a:t>Launch tasks on the correct resources</a:t>
            </a:r>
          </a:p>
          <a:p>
            <a:r>
              <a:rPr lang="en-US" dirty="0" smtClean="0"/>
              <a:t>Monitor task execution and resource consumption, interrupt tasks that reach limits</a:t>
            </a:r>
          </a:p>
          <a:p>
            <a:r>
              <a:rPr lang="en-US" dirty="0" smtClean="0"/>
              <a:t>Possibly re-launch task on different resources</a:t>
            </a:r>
          </a:p>
          <a:p>
            <a:endParaRPr lang="en-US" dirty="0" smtClean="0"/>
          </a:p>
        </p:txBody>
      </p:sp>
    </p:spTree>
    <p:extLst>
      <p:ext uri="{BB962C8B-B14F-4D97-AF65-F5344CB8AC3E}">
        <p14:creationId xmlns:p14="http://schemas.microsoft.com/office/powerpoint/2010/main" val="26000216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242506"/>
            <a:ext cx="8229600" cy="1143000"/>
          </a:xfrm>
        </p:spPr>
        <p:txBody>
          <a:bodyPr>
            <a:normAutofit/>
          </a:bodyPr>
          <a:lstStyle/>
          <a:p>
            <a:r>
              <a:rPr lang="en-US" dirty="0" smtClean="0"/>
              <a:t>Data Collection and Modeling</a:t>
            </a:r>
            <a:endParaRPr lang="en-US" dirty="0"/>
          </a:p>
        </p:txBody>
      </p:sp>
      <p:sp>
        <p:nvSpPr>
          <p:cNvPr id="5" name="Rounded Rectangle 4"/>
          <p:cNvSpPr/>
          <p:nvPr/>
        </p:nvSpPr>
        <p:spPr>
          <a:xfrm>
            <a:off x="4378082" y="1981193"/>
            <a:ext cx="1378572" cy="1025260"/>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RAM: 50M</a:t>
            </a:r>
          </a:p>
          <a:p>
            <a:r>
              <a:rPr lang="en-US" dirty="0" smtClean="0">
                <a:solidFill>
                  <a:schemeClr val="tx1"/>
                </a:solidFill>
              </a:rPr>
              <a:t>Disk:  1G </a:t>
            </a:r>
          </a:p>
          <a:p>
            <a:r>
              <a:rPr lang="en-US" dirty="0" smtClean="0">
                <a:solidFill>
                  <a:schemeClr val="tx1"/>
                </a:solidFill>
              </a:rPr>
              <a:t>CPU:	  4 C</a:t>
            </a:r>
            <a:endParaRPr lang="en-US" dirty="0">
              <a:solidFill>
                <a:schemeClr val="tx1"/>
              </a:solidFill>
            </a:endParaRPr>
          </a:p>
        </p:txBody>
      </p:sp>
      <p:sp>
        <p:nvSpPr>
          <p:cNvPr id="40" name="Rounded Rectangle 39"/>
          <p:cNvSpPr/>
          <p:nvPr/>
        </p:nvSpPr>
        <p:spPr>
          <a:xfrm>
            <a:off x="471055" y="2341428"/>
            <a:ext cx="1094509" cy="374075"/>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monitor</a:t>
            </a:r>
            <a:endParaRPr lang="en-US" dirty="0">
              <a:solidFill>
                <a:schemeClr val="tx1"/>
              </a:solidFill>
            </a:endParaRPr>
          </a:p>
        </p:txBody>
      </p:sp>
      <p:sp>
        <p:nvSpPr>
          <p:cNvPr id="41" name="Rounded Rectangle 40"/>
          <p:cNvSpPr/>
          <p:nvPr/>
        </p:nvSpPr>
        <p:spPr>
          <a:xfrm>
            <a:off x="471050" y="2812493"/>
            <a:ext cx="1094509" cy="374075"/>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task</a:t>
            </a:r>
            <a:endParaRPr lang="en-US" dirty="0">
              <a:solidFill>
                <a:schemeClr val="tx1"/>
              </a:solidFill>
            </a:endParaRPr>
          </a:p>
        </p:txBody>
      </p:sp>
      <p:sp>
        <p:nvSpPr>
          <p:cNvPr id="42" name="Right Arrow 41"/>
          <p:cNvSpPr/>
          <p:nvPr/>
        </p:nvSpPr>
        <p:spPr>
          <a:xfrm>
            <a:off x="1690251" y="2281375"/>
            <a:ext cx="554156" cy="517263"/>
          </a:xfrm>
          <a:prstGeom prst="rightArrow">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5" name="Rounded Rectangle 44"/>
          <p:cNvSpPr/>
          <p:nvPr/>
        </p:nvSpPr>
        <p:spPr>
          <a:xfrm>
            <a:off x="471050" y="1884208"/>
            <a:ext cx="1094509" cy="374075"/>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workflow</a:t>
            </a:r>
            <a:endParaRPr lang="en-US" dirty="0">
              <a:solidFill>
                <a:schemeClr val="tx1"/>
              </a:solidFill>
            </a:endParaRPr>
          </a:p>
        </p:txBody>
      </p:sp>
      <p:grpSp>
        <p:nvGrpSpPr>
          <p:cNvPr id="64" name="Group 63"/>
          <p:cNvGrpSpPr/>
          <p:nvPr/>
        </p:nvGrpSpPr>
        <p:grpSpPr>
          <a:xfrm>
            <a:off x="6650190" y="1925783"/>
            <a:ext cx="2182547" cy="1533099"/>
            <a:chOff x="6650190" y="1925783"/>
            <a:chExt cx="2182547" cy="1533099"/>
          </a:xfrm>
          <a:solidFill>
            <a:schemeClr val="bg1"/>
          </a:solidFill>
        </p:grpSpPr>
        <p:sp>
          <p:nvSpPr>
            <p:cNvPr id="14" name="Rectangle 13"/>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620045" y="3075700"/>
              <a:ext cx="487634" cy="369332"/>
            </a:xfrm>
            <a:prstGeom prst="rect">
              <a:avLst/>
            </a:prstGeom>
            <a:noFill/>
          </p:spPr>
          <p:txBody>
            <a:bodyPr wrap="none" rtlCol="0">
              <a:spAutoFit/>
            </a:bodyPr>
            <a:lstStyle/>
            <a:p>
              <a:r>
                <a:rPr lang="en-US" dirty="0" err="1" smtClean="0"/>
                <a:t>typ</a:t>
              </a:r>
              <a:endParaRPr lang="en-US" dirty="0"/>
            </a:p>
          </p:txBody>
        </p:sp>
        <p:sp>
          <p:nvSpPr>
            <p:cNvPr id="22" name="TextBox 21"/>
            <p:cNvSpPr txBox="1"/>
            <p:nvPr/>
          </p:nvSpPr>
          <p:spPr>
            <a:xfrm>
              <a:off x="8104965" y="3061840"/>
              <a:ext cx="576889" cy="369332"/>
            </a:xfrm>
            <a:prstGeom prst="rect">
              <a:avLst/>
            </a:prstGeom>
            <a:noFill/>
          </p:spPr>
          <p:txBody>
            <a:bodyPr wrap="none" rtlCol="0">
              <a:spAutoFit/>
            </a:bodyPr>
            <a:lstStyle/>
            <a:p>
              <a:r>
                <a:rPr lang="en-US" dirty="0" smtClean="0"/>
                <a:t>max</a:t>
              </a:r>
              <a:endParaRPr lang="en-US" dirty="0"/>
            </a:p>
          </p:txBody>
        </p:sp>
        <p:sp>
          <p:nvSpPr>
            <p:cNvPr id="26" name="Freeform 25"/>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Connector 28"/>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650190" y="3089550"/>
              <a:ext cx="543739" cy="369332"/>
            </a:xfrm>
            <a:prstGeom prst="rect">
              <a:avLst/>
            </a:prstGeom>
            <a:noFill/>
          </p:spPr>
          <p:txBody>
            <a:bodyPr wrap="none" rtlCol="0">
              <a:spAutoFit/>
            </a:bodyPr>
            <a:lstStyle/>
            <a:p>
              <a:r>
                <a:rPr lang="en-US" dirty="0" smtClean="0"/>
                <a:t>min</a:t>
              </a:r>
            </a:p>
          </p:txBody>
        </p:sp>
        <p:sp>
          <p:nvSpPr>
            <p:cNvPr id="62" name="TextBox 61"/>
            <p:cNvSpPr txBox="1"/>
            <p:nvPr/>
          </p:nvSpPr>
          <p:spPr>
            <a:xfrm>
              <a:off x="8529449" y="2382970"/>
              <a:ext cx="303288" cy="369332"/>
            </a:xfrm>
            <a:prstGeom prst="rect">
              <a:avLst/>
            </a:prstGeom>
            <a:grpFill/>
          </p:spPr>
          <p:txBody>
            <a:bodyPr wrap="none" rtlCol="0">
              <a:spAutoFit/>
            </a:bodyPr>
            <a:lstStyle/>
            <a:p>
              <a:r>
                <a:rPr lang="en-US" dirty="0" smtClean="0"/>
                <a:t>P</a:t>
              </a:r>
              <a:endParaRPr lang="en-US" dirty="0"/>
            </a:p>
          </p:txBody>
        </p:sp>
        <p:sp>
          <p:nvSpPr>
            <p:cNvPr id="63" name="TextBox 62"/>
            <p:cNvSpPr txBox="1"/>
            <p:nvPr/>
          </p:nvSpPr>
          <p:spPr>
            <a:xfrm>
              <a:off x="7171654" y="2660065"/>
              <a:ext cx="639919" cy="369332"/>
            </a:xfrm>
            <a:prstGeom prst="rect">
              <a:avLst/>
            </a:prstGeom>
            <a:noFill/>
          </p:spPr>
          <p:txBody>
            <a:bodyPr wrap="none" rtlCol="0">
              <a:spAutoFit/>
            </a:bodyPr>
            <a:lstStyle/>
            <a:p>
              <a:r>
                <a:rPr lang="en-US" dirty="0" smtClean="0"/>
                <a:t>RAM</a:t>
              </a:r>
              <a:endParaRPr lang="en-US" dirty="0"/>
            </a:p>
          </p:txBody>
        </p:sp>
      </p:grpSp>
      <p:sp>
        <p:nvSpPr>
          <p:cNvPr id="160" name="Rectangle 159"/>
          <p:cNvSpPr/>
          <p:nvPr/>
        </p:nvSpPr>
        <p:spPr>
          <a:xfrm>
            <a:off x="484902" y="3763712"/>
            <a:ext cx="858982" cy="543525"/>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   </a:t>
            </a:r>
          </a:p>
        </p:txBody>
      </p:sp>
      <p:sp>
        <p:nvSpPr>
          <p:cNvPr id="161" name="Rectangle 160"/>
          <p:cNvSpPr/>
          <p:nvPr/>
        </p:nvSpPr>
        <p:spPr>
          <a:xfrm>
            <a:off x="484891" y="4392321"/>
            <a:ext cx="831241" cy="526052"/>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93" name="Rectangle 192"/>
          <p:cNvSpPr/>
          <p:nvPr/>
        </p:nvSpPr>
        <p:spPr>
          <a:xfrm>
            <a:off x="1399316" y="4392316"/>
            <a:ext cx="831241" cy="526052"/>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4" name="Rectangle 193"/>
          <p:cNvSpPr/>
          <p:nvPr/>
        </p:nvSpPr>
        <p:spPr>
          <a:xfrm>
            <a:off x="484886" y="4988081"/>
            <a:ext cx="831241" cy="526052"/>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95" name="Rectangle 194"/>
          <p:cNvSpPr/>
          <p:nvPr/>
        </p:nvSpPr>
        <p:spPr>
          <a:xfrm>
            <a:off x="1399311" y="4988076"/>
            <a:ext cx="831241" cy="526052"/>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96" name="Rectangle 195"/>
          <p:cNvSpPr/>
          <p:nvPr/>
        </p:nvSpPr>
        <p:spPr>
          <a:xfrm>
            <a:off x="484876" y="5583836"/>
            <a:ext cx="831241" cy="526052"/>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sp>
        <p:nvSpPr>
          <p:cNvPr id="198" name="Left Arrow 197"/>
          <p:cNvSpPr/>
          <p:nvPr/>
        </p:nvSpPr>
        <p:spPr>
          <a:xfrm>
            <a:off x="5763592" y="4544726"/>
            <a:ext cx="526376" cy="692299"/>
          </a:xfrm>
          <a:prstGeom prst="leftArrow">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9" name="Left Arrow 198"/>
          <p:cNvSpPr/>
          <p:nvPr/>
        </p:nvSpPr>
        <p:spPr>
          <a:xfrm>
            <a:off x="2507661" y="4530866"/>
            <a:ext cx="581905" cy="692299"/>
          </a:xfrm>
          <a:prstGeom prst="leftArrow">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5" name="TextBox 224"/>
          <p:cNvSpPr txBox="1"/>
          <p:nvPr/>
        </p:nvSpPr>
        <p:spPr>
          <a:xfrm>
            <a:off x="623438" y="6276102"/>
            <a:ext cx="2125647" cy="369332"/>
          </a:xfrm>
          <a:prstGeom prst="rect">
            <a:avLst/>
          </a:prstGeom>
          <a:noFill/>
        </p:spPr>
        <p:txBody>
          <a:bodyPr wrap="none" rtlCol="0">
            <a:spAutoFit/>
          </a:bodyPr>
          <a:lstStyle/>
          <a:p>
            <a:r>
              <a:rPr lang="en-US" smtClean="0"/>
              <a:t>Resource Allocations</a:t>
            </a:r>
            <a:endParaRPr lang="en-US" dirty="0"/>
          </a:p>
        </p:txBody>
      </p:sp>
      <p:grpSp>
        <p:nvGrpSpPr>
          <p:cNvPr id="100" name="Group 99"/>
          <p:cNvGrpSpPr/>
          <p:nvPr/>
        </p:nvGrpSpPr>
        <p:grpSpPr>
          <a:xfrm>
            <a:off x="6580845" y="3692057"/>
            <a:ext cx="2119810" cy="3001701"/>
            <a:chOff x="3408231" y="3643733"/>
            <a:chExt cx="2119810" cy="3001701"/>
          </a:xfrm>
        </p:grpSpPr>
        <p:sp>
          <p:nvSpPr>
            <p:cNvPr id="49" name="Oval 48"/>
            <p:cNvSpPr/>
            <p:nvPr/>
          </p:nvSpPr>
          <p:spPr>
            <a:xfrm>
              <a:off x="4294966" y="3643733"/>
              <a:ext cx="401795" cy="401782"/>
            </a:xfrm>
            <a:prstGeom prst="ellipse">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1" name="Oval 50"/>
            <p:cNvSpPr/>
            <p:nvPr/>
          </p:nvSpPr>
          <p:spPr>
            <a:xfrm>
              <a:off x="3976291" y="4655138"/>
              <a:ext cx="401795" cy="401782"/>
            </a:xfrm>
            <a:prstGeom prst="ellipse">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52" name="Oval 51"/>
            <p:cNvSpPr/>
            <p:nvPr/>
          </p:nvSpPr>
          <p:spPr>
            <a:xfrm>
              <a:off x="4288028" y="5749665"/>
              <a:ext cx="401795" cy="401782"/>
            </a:xfrm>
            <a:prstGeom prst="ellipse">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54" name="Straight Arrow Connector 53"/>
            <p:cNvCxnSpPr>
              <a:stCxn id="49" idx="3"/>
              <a:endCxn id="150" idx="0"/>
            </p:cNvCxnSpPr>
            <p:nvPr/>
          </p:nvCxnSpPr>
          <p:spPr>
            <a:xfrm flipH="1">
              <a:off x="3609129" y="3986675"/>
              <a:ext cx="744679" cy="6684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9" idx="5"/>
              <a:endCxn id="171" idx="0"/>
            </p:cNvCxnSpPr>
            <p:nvPr/>
          </p:nvCxnSpPr>
          <p:spPr>
            <a:xfrm>
              <a:off x="4637919" y="3986675"/>
              <a:ext cx="689225" cy="6961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150" idx="4"/>
              <a:endCxn id="52" idx="1"/>
            </p:cNvCxnSpPr>
            <p:nvPr/>
          </p:nvCxnSpPr>
          <p:spPr>
            <a:xfrm>
              <a:off x="3609129" y="5056915"/>
              <a:ext cx="737741" cy="7515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0" name="Oval 149"/>
            <p:cNvSpPr/>
            <p:nvPr/>
          </p:nvSpPr>
          <p:spPr>
            <a:xfrm>
              <a:off x="3408231" y="4655133"/>
              <a:ext cx="401795" cy="401782"/>
            </a:xfrm>
            <a:prstGeom prst="ellipse">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p>
          </p:txBody>
        </p:sp>
        <p:sp>
          <p:nvSpPr>
            <p:cNvPr id="170" name="Oval 169"/>
            <p:cNvSpPr/>
            <p:nvPr/>
          </p:nvSpPr>
          <p:spPr>
            <a:xfrm>
              <a:off x="4544341" y="4668988"/>
              <a:ext cx="401795" cy="401782"/>
            </a:xfrm>
            <a:prstGeom prst="ellipse">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71" name="Oval 170"/>
            <p:cNvSpPr/>
            <p:nvPr/>
          </p:nvSpPr>
          <p:spPr>
            <a:xfrm>
              <a:off x="5126246" y="4682838"/>
              <a:ext cx="401795" cy="401782"/>
            </a:xfrm>
            <a:prstGeom prst="ellipse">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174" name="Straight Arrow Connector 173"/>
            <p:cNvCxnSpPr>
              <a:stCxn id="171" idx="4"/>
              <a:endCxn id="52" idx="7"/>
            </p:cNvCxnSpPr>
            <p:nvPr/>
          </p:nvCxnSpPr>
          <p:spPr>
            <a:xfrm flipH="1">
              <a:off x="4630981" y="5084620"/>
              <a:ext cx="696163" cy="7238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a:stCxn id="170" idx="4"/>
              <a:endCxn id="52" idx="0"/>
            </p:cNvCxnSpPr>
            <p:nvPr/>
          </p:nvCxnSpPr>
          <p:spPr>
            <a:xfrm flipH="1">
              <a:off x="4488926" y="5070770"/>
              <a:ext cx="256313" cy="6788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a:stCxn id="51" idx="4"/>
              <a:endCxn id="52" idx="0"/>
            </p:cNvCxnSpPr>
            <p:nvPr/>
          </p:nvCxnSpPr>
          <p:spPr>
            <a:xfrm>
              <a:off x="4177189" y="5056920"/>
              <a:ext cx="311737" cy="6927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a:stCxn id="49" idx="4"/>
              <a:endCxn id="170" idx="0"/>
            </p:cNvCxnSpPr>
            <p:nvPr/>
          </p:nvCxnSpPr>
          <p:spPr>
            <a:xfrm>
              <a:off x="4495864" y="4045515"/>
              <a:ext cx="249375" cy="623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a:stCxn id="49" idx="4"/>
              <a:endCxn id="51" idx="0"/>
            </p:cNvCxnSpPr>
            <p:nvPr/>
          </p:nvCxnSpPr>
          <p:spPr>
            <a:xfrm flipH="1">
              <a:off x="4177189" y="4045515"/>
              <a:ext cx="318675" cy="6096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3435946" y="6276102"/>
              <a:ext cx="2022541" cy="369332"/>
            </a:xfrm>
            <a:prstGeom prst="rect">
              <a:avLst/>
            </a:prstGeom>
            <a:noFill/>
          </p:spPr>
          <p:txBody>
            <a:bodyPr wrap="none" rtlCol="0">
              <a:spAutoFit/>
            </a:bodyPr>
            <a:lstStyle/>
            <a:p>
              <a:r>
                <a:rPr lang="en-US" dirty="0" smtClean="0"/>
                <a:t>Workflow Structure</a:t>
              </a:r>
              <a:endParaRPr lang="en-US" dirty="0"/>
            </a:p>
          </p:txBody>
        </p:sp>
      </p:grpSp>
      <p:grpSp>
        <p:nvGrpSpPr>
          <p:cNvPr id="102" name="Group 101"/>
          <p:cNvGrpSpPr/>
          <p:nvPr/>
        </p:nvGrpSpPr>
        <p:grpSpPr>
          <a:xfrm>
            <a:off x="3223570" y="3756952"/>
            <a:ext cx="2383675" cy="2932426"/>
            <a:chOff x="6567057" y="3713008"/>
            <a:chExt cx="2383675" cy="2932426"/>
          </a:xfrm>
        </p:grpSpPr>
        <p:grpSp>
          <p:nvGrpSpPr>
            <p:cNvPr id="76" name="Group 75"/>
            <p:cNvGrpSpPr/>
            <p:nvPr/>
          </p:nvGrpSpPr>
          <p:grpSpPr>
            <a:xfrm>
              <a:off x="7329092" y="3713008"/>
              <a:ext cx="527105" cy="342804"/>
              <a:chOff x="6747192" y="1925783"/>
              <a:chExt cx="1725806" cy="1205327"/>
            </a:xfrm>
            <a:solidFill>
              <a:srgbClr val="FFFFFF"/>
            </a:solidFill>
          </p:grpSpPr>
          <p:sp>
            <p:nvSpPr>
              <p:cNvPr id="77" name="Rectangle 76"/>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78" name="Straight Connector 77"/>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79" name="Freeform 78"/>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80" name="Straight Connector 79"/>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7786302" y="4696708"/>
              <a:ext cx="527105" cy="342804"/>
              <a:chOff x="6747192" y="1925783"/>
              <a:chExt cx="1725806" cy="1205327"/>
            </a:xfrm>
            <a:solidFill>
              <a:srgbClr val="FFFFFF"/>
            </a:solidFill>
          </p:grpSpPr>
          <p:sp>
            <p:nvSpPr>
              <p:cNvPr id="83" name="Rectangle 82"/>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84" name="Straight Connector 83"/>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85" name="Freeform 84"/>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86" name="Straight Connector 85"/>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567057" y="4696703"/>
              <a:ext cx="527105" cy="342804"/>
              <a:chOff x="6747192" y="1925783"/>
              <a:chExt cx="1725806" cy="1205327"/>
            </a:xfrm>
            <a:solidFill>
              <a:srgbClr val="FFFFFF"/>
            </a:solidFill>
          </p:grpSpPr>
          <p:sp>
            <p:nvSpPr>
              <p:cNvPr id="89" name="Rectangle 88"/>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90" name="Straight Connector 89"/>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91" name="Freeform 90"/>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92" name="Straight Connector 91"/>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4" name="Group 93"/>
            <p:cNvGrpSpPr/>
            <p:nvPr/>
          </p:nvGrpSpPr>
          <p:grpSpPr>
            <a:xfrm>
              <a:off x="7370647" y="5791248"/>
              <a:ext cx="527105" cy="342804"/>
              <a:chOff x="6747192" y="1925783"/>
              <a:chExt cx="1725806" cy="1205327"/>
            </a:xfrm>
            <a:solidFill>
              <a:srgbClr val="FFFFFF"/>
            </a:solidFill>
          </p:grpSpPr>
          <p:sp>
            <p:nvSpPr>
              <p:cNvPr id="95" name="Rectangle 94"/>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96" name="Straight Connector 95"/>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97" name="Freeform 96"/>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98" name="Straight Connector 97"/>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77" idx="2"/>
              <a:endCxn id="89" idx="0"/>
            </p:cNvCxnSpPr>
            <p:nvPr/>
          </p:nvCxnSpPr>
          <p:spPr>
            <a:xfrm flipH="1">
              <a:off x="6830610" y="4047934"/>
              <a:ext cx="762035" cy="6487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77" idx="2"/>
              <a:endCxn id="85" idx="2"/>
            </p:cNvCxnSpPr>
            <p:nvPr/>
          </p:nvCxnSpPr>
          <p:spPr>
            <a:xfrm>
              <a:off x="7592645" y="4047934"/>
              <a:ext cx="420323" cy="6953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89" idx="2"/>
              <a:endCxn id="97" idx="2"/>
            </p:cNvCxnSpPr>
            <p:nvPr/>
          </p:nvCxnSpPr>
          <p:spPr>
            <a:xfrm>
              <a:off x="6830610" y="5031629"/>
              <a:ext cx="766703" cy="806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00" name="Group 199"/>
            <p:cNvGrpSpPr/>
            <p:nvPr/>
          </p:nvGrpSpPr>
          <p:grpSpPr>
            <a:xfrm>
              <a:off x="8423627" y="4696703"/>
              <a:ext cx="527105" cy="342804"/>
              <a:chOff x="6747192" y="1925783"/>
              <a:chExt cx="1725806" cy="1205327"/>
            </a:xfrm>
            <a:solidFill>
              <a:srgbClr val="FFFFFF"/>
            </a:solidFill>
          </p:grpSpPr>
          <p:sp>
            <p:nvSpPr>
              <p:cNvPr id="201" name="Rectangle 200"/>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202" name="Straight Connector 201"/>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Freeform 202"/>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204" name="Straight Connector 203"/>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7189917" y="4696703"/>
              <a:ext cx="527105" cy="342804"/>
              <a:chOff x="6747192" y="1925783"/>
              <a:chExt cx="1725806" cy="1205327"/>
            </a:xfrm>
            <a:solidFill>
              <a:srgbClr val="FFFFFF"/>
            </a:solidFill>
          </p:grpSpPr>
          <p:sp>
            <p:nvSpPr>
              <p:cNvPr id="207" name="Rectangle 206"/>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208" name="Straight Connector 207"/>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209" name="Freeform 208"/>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210" name="Straight Connector 209"/>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213" name="Straight Arrow Connector 212"/>
            <p:cNvCxnSpPr>
              <a:stCxn id="77" idx="2"/>
              <a:endCxn id="209" idx="2"/>
            </p:cNvCxnSpPr>
            <p:nvPr/>
          </p:nvCxnSpPr>
          <p:spPr>
            <a:xfrm flipH="1">
              <a:off x="7416583" y="4047934"/>
              <a:ext cx="176062" cy="6953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77" idx="2"/>
              <a:endCxn id="201" idx="0"/>
            </p:cNvCxnSpPr>
            <p:nvPr/>
          </p:nvCxnSpPr>
          <p:spPr>
            <a:xfrm>
              <a:off x="7592645" y="4047934"/>
              <a:ext cx="1094535" cy="6487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07" idx="2"/>
              <a:endCxn id="95" idx="0"/>
            </p:cNvCxnSpPr>
            <p:nvPr/>
          </p:nvCxnSpPr>
          <p:spPr>
            <a:xfrm>
              <a:off x="7453470" y="5031629"/>
              <a:ext cx="180730" cy="7596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a:stCxn id="83" idx="2"/>
              <a:endCxn id="95" idx="0"/>
            </p:cNvCxnSpPr>
            <p:nvPr/>
          </p:nvCxnSpPr>
          <p:spPr>
            <a:xfrm flipH="1">
              <a:off x="7634200" y="5031634"/>
              <a:ext cx="415655" cy="759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201" idx="2"/>
              <a:endCxn id="95" idx="0"/>
            </p:cNvCxnSpPr>
            <p:nvPr/>
          </p:nvCxnSpPr>
          <p:spPr>
            <a:xfrm flipH="1">
              <a:off x="7634200" y="5031629"/>
              <a:ext cx="1052980" cy="7596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7" name="TextBox 226"/>
            <p:cNvSpPr txBox="1"/>
            <p:nvPr/>
          </p:nvSpPr>
          <p:spPr>
            <a:xfrm>
              <a:off x="6742137" y="6276102"/>
              <a:ext cx="1757341" cy="369332"/>
            </a:xfrm>
            <a:prstGeom prst="rect">
              <a:avLst/>
            </a:prstGeom>
            <a:noFill/>
          </p:spPr>
          <p:txBody>
            <a:bodyPr wrap="none" rtlCol="0">
              <a:spAutoFit/>
            </a:bodyPr>
            <a:lstStyle/>
            <a:p>
              <a:r>
                <a:rPr lang="en-US" dirty="0" smtClean="0"/>
                <a:t>Workflow Profile</a:t>
              </a:r>
              <a:endParaRPr lang="en-US" dirty="0"/>
            </a:p>
          </p:txBody>
        </p:sp>
      </p:grpSp>
      <p:sp>
        <p:nvSpPr>
          <p:cNvPr id="228" name="TextBox 227"/>
          <p:cNvSpPr txBox="1"/>
          <p:nvPr/>
        </p:nvSpPr>
        <p:spPr>
          <a:xfrm>
            <a:off x="6991522" y="1537687"/>
            <a:ext cx="1244956" cy="369332"/>
          </a:xfrm>
          <a:prstGeom prst="rect">
            <a:avLst/>
          </a:prstGeom>
          <a:noFill/>
        </p:spPr>
        <p:txBody>
          <a:bodyPr wrap="none" rtlCol="0">
            <a:spAutoFit/>
          </a:bodyPr>
          <a:lstStyle/>
          <a:p>
            <a:r>
              <a:rPr lang="en-US" dirty="0" smtClean="0"/>
              <a:t>Task Profile</a:t>
            </a:r>
            <a:endParaRPr lang="en-US" dirty="0"/>
          </a:p>
        </p:txBody>
      </p:sp>
      <p:sp>
        <p:nvSpPr>
          <p:cNvPr id="229" name="TextBox 228"/>
          <p:cNvSpPr txBox="1"/>
          <p:nvPr/>
        </p:nvSpPr>
        <p:spPr>
          <a:xfrm>
            <a:off x="4427268" y="1329857"/>
            <a:ext cx="1481070" cy="646331"/>
          </a:xfrm>
          <a:prstGeom prst="rect">
            <a:avLst/>
          </a:prstGeom>
          <a:noFill/>
        </p:spPr>
        <p:txBody>
          <a:bodyPr wrap="none" rtlCol="0">
            <a:spAutoFit/>
          </a:bodyPr>
          <a:lstStyle/>
          <a:p>
            <a:pPr algn="ctr"/>
            <a:r>
              <a:rPr lang="en-US" dirty="0" smtClean="0"/>
              <a:t>Records From</a:t>
            </a:r>
          </a:p>
          <a:p>
            <a:pPr algn="ctr"/>
            <a:r>
              <a:rPr lang="en-US" dirty="0" smtClean="0"/>
              <a:t>Many Tasks</a:t>
            </a:r>
            <a:endParaRPr lang="en-US" dirty="0"/>
          </a:p>
        </p:txBody>
      </p:sp>
      <p:sp>
        <p:nvSpPr>
          <p:cNvPr id="230" name="TextBox 229"/>
          <p:cNvSpPr txBox="1"/>
          <p:nvPr/>
        </p:nvSpPr>
        <p:spPr>
          <a:xfrm>
            <a:off x="2363942" y="1496112"/>
            <a:ext cx="1289264" cy="369332"/>
          </a:xfrm>
          <a:prstGeom prst="rect">
            <a:avLst/>
          </a:prstGeom>
          <a:noFill/>
        </p:spPr>
        <p:txBody>
          <a:bodyPr wrap="none" rtlCol="0">
            <a:spAutoFit/>
          </a:bodyPr>
          <a:lstStyle/>
          <a:p>
            <a:r>
              <a:rPr lang="en-US" dirty="0" smtClean="0"/>
              <a:t>Task Record</a:t>
            </a:r>
            <a:endParaRPr lang="en-US" dirty="0"/>
          </a:p>
        </p:txBody>
      </p:sp>
      <p:sp>
        <p:nvSpPr>
          <p:cNvPr id="231" name="Rounded Rectangle 230"/>
          <p:cNvSpPr/>
          <p:nvPr/>
        </p:nvSpPr>
        <p:spPr>
          <a:xfrm>
            <a:off x="4530482" y="2133593"/>
            <a:ext cx="1378572" cy="1025260"/>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RAM: 50M</a:t>
            </a:r>
          </a:p>
          <a:p>
            <a:r>
              <a:rPr lang="en-US" dirty="0" smtClean="0">
                <a:solidFill>
                  <a:schemeClr val="tx1"/>
                </a:solidFill>
              </a:rPr>
              <a:t>Disk:  1G </a:t>
            </a:r>
          </a:p>
          <a:p>
            <a:r>
              <a:rPr lang="en-US" dirty="0" smtClean="0">
                <a:solidFill>
                  <a:schemeClr val="tx1"/>
                </a:solidFill>
              </a:rPr>
              <a:t>CPU:	  4 C</a:t>
            </a:r>
            <a:endParaRPr lang="en-US" dirty="0">
              <a:solidFill>
                <a:schemeClr val="tx1"/>
              </a:solidFill>
            </a:endParaRPr>
          </a:p>
        </p:txBody>
      </p:sp>
      <p:sp>
        <p:nvSpPr>
          <p:cNvPr id="232" name="Rounded Rectangle 231"/>
          <p:cNvSpPr/>
          <p:nvPr/>
        </p:nvSpPr>
        <p:spPr>
          <a:xfrm>
            <a:off x="4682882" y="2285993"/>
            <a:ext cx="1378572" cy="1025260"/>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RAM: 50M</a:t>
            </a:r>
          </a:p>
          <a:p>
            <a:r>
              <a:rPr lang="en-US" dirty="0" smtClean="0">
                <a:solidFill>
                  <a:schemeClr val="tx1"/>
                </a:solidFill>
              </a:rPr>
              <a:t>Disk:  1G </a:t>
            </a:r>
          </a:p>
          <a:p>
            <a:r>
              <a:rPr lang="en-US" dirty="0" smtClean="0">
                <a:solidFill>
                  <a:schemeClr val="tx1"/>
                </a:solidFill>
              </a:rPr>
              <a:t>CPU:	  4 C</a:t>
            </a:r>
            <a:endParaRPr lang="en-US" dirty="0">
              <a:solidFill>
                <a:schemeClr val="tx1"/>
              </a:solidFill>
            </a:endParaRPr>
          </a:p>
        </p:txBody>
      </p:sp>
      <p:sp>
        <p:nvSpPr>
          <p:cNvPr id="233" name="Rounded Rectangle 232"/>
          <p:cNvSpPr/>
          <p:nvPr/>
        </p:nvSpPr>
        <p:spPr>
          <a:xfrm>
            <a:off x="2327527" y="2050453"/>
            <a:ext cx="1378572" cy="1025260"/>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RAM: 50M</a:t>
            </a:r>
          </a:p>
          <a:p>
            <a:r>
              <a:rPr lang="en-US" dirty="0" smtClean="0">
                <a:solidFill>
                  <a:schemeClr val="tx1"/>
                </a:solidFill>
              </a:rPr>
              <a:t>Disk:  1G </a:t>
            </a:r>
          </a:p>
          <a:p>
            <a:r>
              <a:rPr lang="en-US" dirty="0" smtClean="0">
                <a:solidFill>
                  <a:schemeClr val="tx1"/>
                </a:solidFill>
              </a:rPr>
              <a:t>CPU:	  4 C</a:t>
            </a:r>
            <a:endParaRPr lang="en-US" dirty="0">
              <a:solidFill>
                <a:schemeClr val="tx1"/>
              </a:solidFill>
            </a:endParaRPr>
          </a:p>
        </p:txBody>
      </p:sp>
      <p:sp>
        <p:nvSpPr>
          <p:cNvPr id="234" name="Right Arrow 233"/>
          <p:cNvSpPr/>
          <p:nvPr/>
        </p:nvSpPr>
        <p:spPr>
          <a:xfrm>
            <a:off x="3782351" y="2322935"/>
            <a:ext cx="554156" cy="517263"/>
          </a:xfrm>
          <a:prstGeom prst="rightArrow">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5" name="Right Arrow 234"/>
          <p:cNvSpPr/>
          <p:nvPr/>
        </p:nvSpPr>
        <p:spPr>
          <a:xfrm>
            <a:off x="6137696" y="2392205"/>
            <a:ext cx="554156" cy="517263"/>
          </a:xfrm>
          <a:prstGeom prst="rightArrow">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398314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00"/>
            <a:ext cx="8229600" cy="1143000"/>
          </a:xfrm>
        </p:spPr>
        <p:txBody>
          <a:bodyPr/>
          <a:lstStyle/>
          <a:p>
            <a:r>
              <a:rPr lang="en-US" dirty="0" smtClean="0"/>
              <a:t>Resource Monitor</a:t>
            </a:r>
            <a:endParaRPr lang="en-US" dirty="0"/>
          </a:p>
        </p:txBody>
      </p:sp>
      <p:sp>
        <p:nvSpPr>
          <p:cNvPr id="15" name="Oval 14"/>
          <p:cNvSpPr/>
          <p:nvPr/>
        </p:nvSpPr>
        <p:spPr>
          <a:xfrm>
            <a:off x="1139495" y="2282747"/>
            <a:ext cx="914400" cy="879231"/>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smtClean="0"/>
              <a:t>RM</a:t>
            </a:r>
            <a:endParaRPr lang="en-US" sz="2400" dirty="0"/>
          </a:p>
        </p:txBody>
      </p:sp>
      <p:cxnSp>
        <p:nvCxnSpPr>
          <p:cNvPr id="19" name="Straight Arrow Connector 18"/>
          <p:cNvCxnSpPr>
            <a:stCxn id="15" idx="4"/>
            <a:endCxn id="44" idx="0"/>
          </p:cNvCxnSpPr>
          <p:nvPr/>
        </p:nvCxnSpPr>
        <p:spPr>
          <a:xfrm flipH="1">
            <a:off x="1594726" y="3161978"/>
            <a:ext cx="1969" cy="5848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2053895" y="2722363"/>
            <a:ext cx="6531819" cy="4007290"/>
            <a:chOff x="2053895" y="2722363"/>
            <a:chExt cx="6531819" cy="4007290"/>
          </a:xfrm>
        </p:grpSpPr>
        <p:cxnSp>
          <p:nvCxnSpPr>
            <p:cNvPr id="28" name="Straight Arrow Connector 27"/>
            <p:cNvCxnSpPr>
              <a:stCxn id="15" idx="6"/>
            </p:cNvCxnSpPr>
            <p:nvPr/>
          </p:nvCxnSpPr>
          <p:spPr>
            <a:xfrm>
              <a:off x="2053895" y="2722363"/>
              <a:ext cx="923866" cy="9102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305376" y="3405666"/>
              <a:ext cx="5280338" cy="3323987"/>
            </a:xfrm>
            <a:prstGeom prst="rect">
              <a:avLst/>
            </a:prstGeom>
            <a:noFill/>
            <a:ln>
              <a:solidFill>
                <a:schemeClr val="tx1"/>
              </a:solidFill>
            </a:ln>
          </p:spPr>
          <p:txBody>
            <a:bodyPr wrap="square" rtlCol="0">
              <a:spAutoFit/>
            </a:bodyPr>
            <a:lstStyle/>
            <a:p>
              <a:r>
                <a:rPr lang="en-US" b="1" dirty="0" smtClean="0"/>
                <a:t>Summary File</a:t>
              </a:r>
            </a:p>
            <a:p>
              <a:r>
                <a:rPr lang="en-US" sz="1600" dirty="0" smtClean="0"/>
                <a:t>start:                        		1367424802.676755</a:t>
              </a:r>
            </a:p>
            <a:p>
              <a:r>
                <a:rPr lang="en-US" sz="1600" dirty="0" smtClean="0"/>
                <a:t>end:                          		1367424881.236612</a:t>
              </a:r>
            </a:p>
            <a:p>
              <a:r>
                <a:rPr lang="en-US" sz="1600" dirty="0" err="1" smtClean="0"/>
                <a:t>exit_type</a:t>
              </a:r>
              <a:r>
                <a:rPr lang="en-US" sz="1600" dirty="0" smtClean="0"/>
                <a:t>:                    		normal</a:t>
              </a:r>
            </a:p>
            <a:p>
              <a:r>
                <a:rPr lang="en-US" sz="1600" dirty="0" err="1" smtClean="0"/>
                <a:t>exit_status</a:t>
              </a:r>
              <a:r>
                <a:rPr lang="en-US" sz="1600" dirty="0" smtClean="0"/>
                <a:t>:                  		0</a:t>
              </a:r>
            </a:p>
            <a:p>
              <a:r>
                <a:rPr lang="en-US" sz="1600" dirty="0" err="1" smtClean="0"/>
                <a:t>max_concurrent_processes</a:t>
              </a:r>
              <a:r>
                <a:rPr lang="en-US" sz="1600" dirty="0" smtClean="0"/>
                <a:t>: 16</a:t>
              </a:r>
            </a:p>
            <a:p>
              <a:r>
                <a:rPr lang="en-US" sz="1600" dirty="0" err="1" smtClean="0"/>
                <a:t>wall_time</a:t>
              </a:r>
              <a:r>
                <a:rPr lang="en-US" sz="1600" dirty="0" smtClean="0"/>
                <a:t>:                    		78.559857</a:t>
              </a:r>
            </a:p>
            <a:p>
              <a:r>
                <a:rPr lang="en-US" sz="1600" dirty="0" err="1" smtClean="0"/>
                <a:t>cpu_time</a:t>
              </a:r>
              <a:r>
                <a:rPr lang="en-US" sz="1600" dirty="0" smtClean="0"/>
                <a:t>:                     		54.181762</a:t>
              </a:r>
            </a:p>
            <a:p>
              <a:r>
                <a:rPr lang="en-US" sz="1600" dirty="0" err="1" smtClean="0"/>
                <a:t>virtual_memory</a:t>
              </a:r>
              <a:r>
                <a:rPr lang="en-US" sz="1600" dirty="0" smtClean="0"/>
                <a:t>:               	1051160</a:t>
              </a:r>
            </a:p>
            <a:p>
              <a:r>
                <a:rPr lang="en-US" sz="1600" dirty="0" err="1" smtClean="0"/>
                <a:t>resident_memory</a:t>
              </a:r>
              <a:r>
                <a:rPr lang="en-US" sz="1600" dirty="0" smtClean="0"/>
                <a:t>:              	117604</a:t>
              </a:r>
            </a:p>
            <a:p>
              <a:r>
                <a:rPr lang="en-US" sz="1600" dirty="0" err="1" smtClean="0"/>
                <a:t>swap_memory</a:t>
              </a:r>
              <a:r>
                <a:rPr lang="en-US" sz="1600" dirty="0" smtClean="0"/>
                <a:t>:                  	0</a:t>
              </a:r>
            </a:p>
            <a:p>
              <a:r>
                <a:rPr lang="en-US" sz="1600" dirty="0" err="1" smtClean="0"/>
                <a:t>bytes_read</a:t>
              </a:r>
              <a:r>
                <a:rPr lang="en-US" sz="1600" dirty="0" smtClean="0"/>
                <a:t>:                   	4847233552</a:t>
              </a:r>
            </a:p>
            <a:p>
              <a:r>
                <a:rPr lang="en-US" sz="1600" dirty="0" err="1" smtClean="0"/>
                <a:t>bytes_written</a:t>
              </a:r>
              <a:r>
                <a:rPr lang="en-US" sz="1600" dirty="0" smtClean="0"/>
                <a:t>:                	256950272</a:t>
              </a:r>
            </a:p>
          </p:txBody>
        </p:sp>
      </p:grpSp>
      <p:grpSp>
        <p:nvGrpSpPr>
          <p:cNvPr id="22" name="Group 21"/>
          <p:cNvGrpSpPr/>
          <p:nvPr/>
        </p:nvGrpSpPr>
        <p:grpSpPr>
          <a:xfrm>
            <a:off x="2053895" y="930774"/>
            <a:ext cx="7463083" cy="2339102"/>
            <a:chOff x="2053895" y="930774"/>
            <a:chExt cx="7463083" cy="2339102"/>
          </a:xfrm>
        </p:grpSpPr>
        <p:cxnSp>
          <p:nvCxnSpPr>
            <p:cNvPr id="24" name="Straight Arrow Connector 23"/>
            <p:cNvCxnSpPr>
              <a:stCxn id="15" idx="6"/>
            </p:cNvCxnSpPr>
            <p:nvPr/>
          </p:nvCxnSpPr>
          <p:spPr>
            <a:xfrm flipV="1">
              <a:off x="2053895" y="2084936"/>
              <a:ext cx="1026666" cy="637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292495" y="930774"/>
              <a:ext cx="6224483" cy="2339102"/>
            </a:xfrm>
            <a:prstGeom prst="rect">
              <a:avLst/>
            </a:prstGeom>
            <a:noFill/>
            <a:ln>
              <a:solidFill>
                <a:schemeClr val="tx1"/>
              </a:solidFill>
            </a:ln>
          </p:spPr>
          <p:txBody>
            <a:bodyPr wrap="square" rtlCol="0">
              <a:spAutoFit/>
            </a:bodyPr>
            <a:lstStyle/>
            <a:p>
              <a:r>
                <a:rPr lang="en-US" b="1" dirty="0" smtClean="0"/>
                <a:t>Log File:</a:t>
              </a:r>
            </a:p>
            <a:p>
              <a:r>
                <a:rPr lang="en-US" sz="1600" dirty="0" smtClean="0"/>
                <a:t>#</a:t>
              </a:r>
              <a:r>
                <a:rPr lang="en-US" sz="1600" dirty="0" err="1" smtClean="0"/>
                <a:t>wall_clock</a:t>
              </a:r>
              <a:r>
                <a:rPr lang="en-US" sz="1600" dirty="0" smtClean="0"/>
                <a:t>(</a:t>
              </a:r>
              <a:r>
                <a:rPr lang="en-US" sz="1600" dirty="0" err="1" smtClean="0"/>
                <a:t>useconds</a:t>
              </a:r>
              <a:r>
                <a:rPr lang="en-US" sz="1600" dirty="0" smtClean="0"/>
                <a:t>)	</a:t>
              </a:r>
              <a:r>
                <a:rPr lang="en-US" sz="1600" dirty="0" err="1" smtClean="0"/>
                <a:t>concurrent_processes</a:t>
              </a:r>
              <a:r>
                <a:rPr lang="en-US" sz="1600" dirty="0" smtClean="0"/>
                <a:t> </a:t>
              </a:r>
              <a:r>
                <a:rPr lang="en-US" sz="1600" dirty="0" err="1" smtClean="0"/>
                <a:t>cpu_time</a:t>
              </a:r>
              <a:r>
                <a:rPr lang="en-US" sz="1600" dirty="0" smtClean="0"/>
                <a:t>(</a:t>
              </a:r>
              <a:r>
                <a:rPr lang="en-US" sz="1600" dirty="0" err="1" smtClean="0"/>
                <a:t>useconds</a:t>
              </a:r>
              <a:r>
                <a:rPr lang="en-US" sz="1600" dirty="0" smtClean="0"/>
                <a:t>)	</a:t>
              </a:r>
              <a:r>
                <a:rPr lang="en-US" sz="1600" dirty="0" err="1" smtClean="0"/>
                <a:t>virtual_memory</a:t>
              </a:r>
              <a:r>
                <a:rPr lang="en-US" sz="1600" dirty="0" smtClean="0"/>
                <a:t>(</a:t>
              </a:r>
              <a:r>
                <a:rPr lang="en-US" sz="1600" dirty="0" err="1" smtClean="0"/>
                <a:t>kB</a:t>
              </a:r>
              <a:r>
                <a:rPr lang="en-US" sz="1600" dirty="0" smtClean="0"/>
                <a:t>)	</a:t>
              </a:r>
              <a:r>
                <a:rPr lang="en-US" sz="1600" dirty="0" err="1" smtClean="0"/>
                <a:t>resident_memory</a:t>
              </a:r>
              <a:r>
                <a:rPr lang="en-US" sz="1600" dirty="0" smtClean="0"/>
                <a:t>(</a:t>
              </a:r>
              <a:r>
                <a:rPr lang="en-US" sz="1600" dirty="0" err="1" smtClean="0"/>
                <a:t>kB</a:t>
              </a:r>
              <a:r>
                <a:rPr lang="en-US" sz="1600" dirty="0" smtClean="0"/>
                <a:t>)	 </a:t>
              </a:r>
              <a:r>
                <a:rPr lang="en-US" sz="1600" dirty="0" err="1" smtClean="0"/>
                <a:t>swap_memory</a:t>
              </a:r>
              <a:r>
                <a:rPr lang="en-US" sz="1600" dirty="0" smtClean="0"/>
                <a:t>(</a:t>
              </a:r>
              <a:r>
                <a:rPr lang="en-US" sz="1600" dirty="0" err="1" smtClean="0"/>
                <a:t>kB</a:t>
              </a:r>
              <a:r>
                <a:rPr lang="en-US" sz="1600" dirty="0" smtClean="0"/>
                <a:t>)	</a:t>
              </a:r>
              <a:r>
                <a:rPr lang="en-US" sz="1600" dirty="0" err="1" smtClean="0"/>
                <a:t>bytes_read</a:t>
              </a:r>
              <a:r>
                <a:rPr lang="en-US" sz="1600" dirty="0" smtClean="0"/>
                <a:t>	</a:t>
              </a:r>
              <a:r>
                <a:rPr lang="en-US" sz="1600" dirty="0" err="1" smtClean="0"/>
                <a:t>bytes_written</a:t>
              </a:r>
              <a:r>
                <a:rPr lang="en-US" sz="1600" dirty="0" smtClean="0"/>
                <a:t>	</a:t>
              </a:r>
            </a:p>
            <a:p>
              <a:pPr marL="228600" indent="-228600"/>
              <a:r>
                <a:rPr lang="en-US" sz="1600" dirty="0" smtClean="0"/>
                <a:t>1   1	0		8700		376		0	385024	0</a:t>
              </a:r>
            </a:p>
            <a:p>
              <a:pPr marL="228600" indent="-228600"/>
              <a:r>
                <a:rPr lang="en-US" sz="1600" dirty="0" smtClean="0"/>
                <a:t>2   5	20000	326368	6100		0	27381007	1474560</a:t>
              </a:r>
            </a:p>
            <a:p>
              <a:r>
                <a:rPr lang="en-US" sz="1600" dirty="0" smtClean="0"/>
                <a:t>3   6	20000	394412	7468		0	29735839	1503232</a:t>
              </a:r>
            </a:p>
            <a:p>
              <a:r>
                <a:rPr lang="en-US" sz="1600" dirty="0" smtClean="0"/>
                <a:t>4   8	60000	531468	14092	0	36917793	1503232</a:t>
              </a:r>
            </a:p>
            <a:p>
              <a:pPr marL="228600" indent="-228600"/>
              <a:r>
                <a:rPr lang="en-US" sz="1600" dirty="0" smtClean="0"/>
                <a:t>5   8	100000	532612	16256	0	39285593	1503232</a:t>
              </a:r>
            </a:p>
          </p:txBody>
        </p:sp>
      </p:grpSp>
      <p:grpSp>
        <p:nvGrpSpPr>
          <p:cNvPr id="45" name="Group 44"/>
          <p:cNvGrpSpPr/>
          <p:nvPr/>
        </p:nvGrpSpPr>
        <p:grpSpPr>
          <a:xfrm>
            <a:off x="325241" y="3746789"/>
            <a:ext cx="2538970" cy="2442258"/>
            <a:chOff x="5101389" y="3131375"/>
            <a:chExt cx="3200400" cy="3105824"/>
          </a:xfrm>
        </p:grpSpPr>
        <p:sp>
          <p:nvSpPr>
            <p:cNvPr id="44" name="Rounded Rectangle 43"/>
            <p:cNvSpPr/>
            <p:nvPr/>
          </p:nvSpPr>
          <p:spPr>
            <a:xfrm>
              <a:off x="5101389" y="3131375"/>
              <a:ext cx="3200400" cy="31058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2">
                      <a:lumMod val="50000"/>
                    </a:schemeClr>
                  </a:solidFill>
                </a:rPr>
                <a:t>Local</a:t>
              </a:r>
            </a:p>
            <a:p>
              <a:pPr algn="r"/>
              <a:r>
                <a:rPr lang="en-US" dirty="0" smtClean="0">
                  <a:solidFill>
                    <a:schemeClr val="tx2">
                      <a:lumMod val="50000"/>
                    </a:schemeClr>
                  </a:solidFill>
                </a:rPr>
                <a:t>Process</a:t>
              </a:r>
            </a:p>
            <a:p>
              <a:pPr algn="r"/>
              <a:r>
                <a:rPr lang="en-US" dirty="0" smtClean="0">
                  <a:solidFill>
                    <a:schemeClr val="tx2">
                      <a:lumMod val="50000"/>
                    </a:schemeClr>
                  </a:solidFill>
                </a:rPr>
                <a:t>Tree</a:t>
              </a:r>
            </a:p>
            <a:p>
              <a:pPr algn="r"/>
              <a:endParaRPr lang="en-US" dirty="0" smtClean="0">
                <a:solidFill>
                  <a:schemeClr val="tx2">
                    <a:lumMod val="50000"/>
                  </a:schemeClr>
                </a:solidFill>
              </a:endParaRPr>
            </a:p>
            <a:p>
              <a:pPr algn="r"/>
              <a:endParaRPr lang="en-US" dirty="0" smtClean="0">
                <a:solidFill>
                  <a:schemeClr val="tx2">
                    <a:lumMod val="50000"/>
                  </a:schemeClr>
                </a:solidFill>
              </a:endParaRPr>
            </a:p>
            <a:p>
              <a:pPr algn="r"/>
              <a:endParaRPr lang="en-US" dirty="0" smtClean="0">
                <a:solidFill>
                  <a:schemeClr val="tx2">
                    <a:lumMod val="50000"/>
                  </a:schemeClr>
                </a:solidFill>
              </a:endParaRPr>
            </a:p>
            <a:p>
              <a:pPr algn="r"/>
              <a:endParaRPr lang="en-US" dirty="0" smtClean="0">
                <a:solidFill>
                  <a:schemeClr val="tx2">
                    <a:lumMod val="50000"/>
                  </a:schemeClr>
                </a:solidFill>
              </a:endParaRPr>
            </a:p>
            <a:p>
              <a:pPr algn="r"/>
              <a:endParaRPr lang="en-US" dirty="0" smtClean="0">
                <a:solidFill>
                  <a:schemeClr val="tx2">
                    <a:lumMod val="50000"/>
                  </a:schemeClr>
                </a:solidFill>
              </a:endParaRPr>
            </a:p>
          </p:txBody>
        </p:sp>
        <p:grpSp>
          <p:nvGrpSpPr>
            <p:cNvPr id="43" name="Group 42"/>
            <p:cNvGrpSpPr/>
            <p:nvPr/>
          </p:nvGrpSpPr>
          <p:grpSpPr>
            <a:xfrm>
              <a:off x="5414918" y="3352853"/>
              <a:ext cx="2658098" cy="2498522"/>
              <a:chOff x="5459029" y="3632583"/>
              <a:chExt cx="2658098" cy="2498522"/>
            </a:xfrm>
          </p:grpSpPr>
          <p:sp>
            <p:nvSpPr>
              <p:cNvPr id="32" name="Oval 31"/>
              <p:cNvSpPr/>
              <p:nvPr/>
            </p:nvSpPr>
            <p:spPr>
              <a:xfrm>
                <a:off x="6203854" y="3632583"/>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942246" y="4480444"/>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459029" y="4441807"/>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6267065" y="5553703"/>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Arrow Connector 36"/>
              <p:cNvCxnSpPr>
                <a:stCxn id="32" idx="3"/>
                <a:endCxn id="34" idx="7"/>
              </p:cNvCxnSpPr>
              <p:nvPr/>
            </p:nvCxnSpPr>
            <p:spPr>
              <a:xfrm flipH="1">
                <a:off x="5931720" y="4105274"/>
                <a:ext cx="353235" cy="4176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5"/>
                <a:endCxn id="33" idx="1"/>
              </p:cNvCxnSpPr>
              <p:nvPr/>
            </p:nvCxnSpPr>
            <p:spPr>
              <a:xfrm>
                <a:off x="6676545" y="4105274"/>
                <a:ext cx="346802" cy="456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7563335" y="5577313"/>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Arrow Connector 40"/>
              <p:cNvCxnSpPr>
                <a:stCxn id="33" idx="3"/>
                <a:endCxn id="36" idx="0"/>
              </p:cNvCxnSpPr>
              <p:nvPr/>
            </p:nvCxnSpPr>
            <p:spPr>
              <a:xfrm flipH="1">
                <a:off x="6543961" y="4953136"/>
                <a:ext cx="479385" cy="600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3" idx="5"/>
                <a:endCxn id="40" idx="0"/>
              </p:cNvCxnSpPr>
              <p:nvPr/>
            </p:nvCxnSpPr>
            <p:spPr>
              <a:xfrm>
                <a:off x="7414935" y="4953136"/>
                <a:ext cx="425296" cy="624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48" name="TextBox 47"/>
          <p:cNvSpPr txBox="1"/>
          <p:nvPr/>
        </p:nvSpPr>
        <p:spPr>
          <a:xfrm>
            <a:off x="95786" y="1290716"/>
            <a:ext cx="3132011" cy="369332"/>
          </a:xfrm>
          <a:prstGeom prst="rect">
            <a:avLst/>
          </a:prstGeom>
          <a:noFill/>
        </p:spPr>
        <p:txBody>
          <a:bodyPr wrap="none" rtlCol="0">
            <a:spAutoFit/>
          </a:bodyPr>
          <a:lstStyle/>
          <a:p>
            <a:r>
              <a:rPr lang="en-US" dirty="0" smtClean="0"/>
              <a:t>% </a:t>
            </a:r>
            <a:r>
              <a:rPr lang="en-US" dirty="0" err="1" smtClean="0"/>
              <a:t>resource_monitor</a:t>
            </a:r>
            <a:r>
              <a:rPr lang="en-US" dirty="0" smtClean="0"/>
              <a:t> mysim.exe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a:lstStyle/>
          <a:p>
            <a:r>
              <a:rPr lang="en-US" dirty="0" smtClean="0"/>
              <a:t>Monitoring Strategies</a:t>
            </a:r>
            <a:endParaRPr lang="en-US" dirty="0"/>
          </a:p>
        </p:txBody>
      </p:sp>
      <p:graphicFrame>
        <p:nvGraphicFramePr>
          <p:cNvPr id="17410" name="Group 2"/>
          <p:cNvGraphicFramePr>
            <a:graphicFrameLocks noGrp="1"/>
          </p:cNvGraphicFramePr>
          <p:nvPr>
            <p:extLst>
              <p:ext uri="{D42A27DB-BD31-4B8C-83A1-F6EECF244321}">
                <p14:modId xmlns:p14="http://schemas.microsoft.com/office/powerpoint/2010/main" val="643668171"/>
              </p:ext>
            </p:extLst>
          </p:nvPr>
        </p:nvGraphicFramePr>
        <p:xfrm>
          <a:off x="250031" y="3777258"/>
          <a:ext cx="8642822" cy="2857500"/>
        </p:xfrm>
        <a:graphic>
          <a:graphicData uri="http://schemas.openxmlformats.org/drawingml/2006/table">
            <a:tbl>
              <a:tblPr/>
              <a:tblGrid>
                <a:gridCol w="2880941"/>
                <a:gridCol w="2880940"/>
                <a:gridCol w="2880941"/>
              </a:tblGrid>
              <a:tr h="517922">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2500" b="0" i="0" u="none" strike="noStrike" cap="none" normalizeH="0" baseline="0" dirty="0" smtClean="0">
                          <a:ln>
                            <a:noFill/>
                          </a:ln>
                          <a:solidFill>
                            <a:srgbClr val="FFFFFF"/>
                          </a:solidFill>
                          <a:effectLst/>
                          <a:latin typeface="Palatino" charset="0"/>
                          <a:ea typeface="ヒラギノ明朝 ProN W3" charset="0"/>
                          <a:cs typeface="ヒラギノ明朝 ProN W3" charset="0"/>
                          <a:sym typeface="Palatino" charset="0"/>
                        </a:rPr>
                        <a:t>Summaries</a:t>
                      </a:r>
                    </a:p>
                  </a:txBody>
                  <a:tcPr marL="35719" marR="35719" marT="35719" marB="35719" anchor="ctr" horzOverflow="overflow">
                    <a:lnL cap="flat">
                      <a:noFill/>
                    </a:lnL>
                    <a:lnR cap="flat">
                      <a:noFill/>
                    </a:lnR>
                    <a:lnT cap="flat">
                      <a:noFill/>
                    </a:lnT>
                    <a:lnB cap="flat">
                      <a:noFill/>
                    </a:lnB>
                    <a:lnTlToBr>
                      <a:noFill/>
                    </a:lnTlToBr>
                    <a:lnBlToTr>
                      <a:noFill/>
                    </a:lnBlToTr>
                    <a:solidFill>
                      <a:srgbClr val="2E642F"/>
                    </a:solidFill>
                  </a:tcPr>
                </a:tc>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2500" b="0" i="0" u="none" strike="noStrike" cap="none" normalizeH="0" baseline="0" dirty="0" smtClean="0">
                          <a:ln>
                            <a:noFill/>
                          </a:ln>
                          <a:solidFill>
                            <a:srgbClr val="FFFFFF"/>
                          </a:solidFill>
                          <a:effectLst/>
                          <a:latin typeface="Palatino" charset="0"/>
                          <a:ea typeface="ヒラギノ明朝 ProN W3" charset="0"/>
                          <a:cs typeface="ヒラギノ明朝 ProN W3" charset="0"/>
                          <a:sym typeface="Palatino" charset="0"/>
                        </a:rPr>
                        <a:t>Snapshot</a:t>
                      </a:r>
                    </a:p>
                  </a:txBody>
                  <a:tcPr marL="35719" marR="35719" marT="35719" marB="35719" anchor="ctr" horzOverflow="overflow">
                    <a:lnL cap="flat">
                      <a:noFill/>
                    </a:lnL>
                    <a:lnR cap="flat">
                      <a:noFill/>
                    </a:lnR>
                    <a:lnT cap="flat">
                      <a:noFill/>
                    </a:lnT>
                    <a:lnB cap="flat">
                      <a:noFill/>
                    </a:lnB>
                    <a:lnTlToBr>
                      <a:noFill/>
                    </a:lnTlToBr>
                    <a:lnBlToTr>
                      <a:noFill/>
                    </a:lnBlToTr>
                    <a:solidFill>
                      <a:srgbClr val="2E642F"/>
                    </a:solidFill>
                  </a:tcPr>
                </a:tc>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2500" b="0" i="0" u="none" strike="noStrike" cap="none" normalizeH="0" baseline="0" dirty="0" smtClean="0">
                          <a:ln>
                            <a:noFill/>
                          </a:ln>
                          <a:solidFill>
                            <a:srgbClr val="FFFFFF"/>
                          </a:solidFill>
                          <a:effectLst/>
                          <a:latin typeface="Palatino" charset="0"/>
                          <a:ea typeface="ヒラギノ明朝 ProN W3" charset="0"/>
                          <a:cs typeface="ヒラギノ明朝 ProN W3" charset="0"/>
                          <a:sym typeface="Palatino" charset="0"/>
                        </a:rPr>
                        <a:t>Events</a:t>
                      </a:r>
                    </a:p>
                  </a:txBody>
                  <a:tcPr marL="35719" marR="35719" marT="35719" marB="35719" anchor="ctr" horzOverflow="overflow">
                    <a:lnL cap="flat">
                      <a:noFill/>
                    </a:lnL>
                    <a:lnR cap="flat">
                      <a:noFill/>
                    </a:lnR>
                    <a:lnT cap="flat">
                      <a:noFill/>
                    </a:lnT>
                    <a:lnB cap="flat">
                      <a:noFill/>
                    </a:lnB>
                    <a:lnTlToBr>
                      <a:noFill/>
                    </a:lnTlToBr>
                    <a:lnBlToTr>
                      <a:noFill/>
                    </a:lnBlToTr>
                    <a:solidFill>
                      <a:srgbClr val="2E642F"/>
                    </a:solidFill>
                  </a:tcPr>
                </a:tc>
              </a:tr>
              <a:tr h="1169789">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1700" b="0" i="0" u="none" strike="noStrike" cap="none" normalizeH="0" baseline="0" dirty="0" err="1" smtClean="0">
                          <a:ln>
                            <a:noFill/>
                          </a:ln>
                          <a:solidFill>
                            <a:srgbClr val="253750"/>
                          </a:solidFill>
                          <a:effectLst/>
                          <a:latin typeface="Palatino" charset="0"/>
                          <a:ea typeface="ヒラギノ明朝 ProN W3" charset="0"/>
                          <a:cs typeface="ヒラギノ明朝 ProN W3" charset="0"/>
                          <a:sym typeface="Palatino" charset="0"/>
                        </a:rPr>
                        <a:t>getrusage</a:t>
                      </a:r>
                      <a:r>
                        <a:rPr kumimoji="0" lang="en-US" sz="1700" b="0" i="0" u="none" strike="noStrike" cap="none" normalizeH="0" baseline="0" dirty="0" smtClean="0">
                          <a:ln>
                            <a:noFill/>
                          </a:ln>
                          <a:solidFill>
                            <a:srgbClr val="253750"/>
                          </a:solidFill>
                          <a:effectLst/>
                          <a:latin typeface="Palatino" charset="0"/>
                          <a:ea typeface="ヒラギノ明朝 ProN W3" charset="0"/>
                          <a:cs typeface="ヒラギノ明朝 ProN W3" charset="0"/>
                          <a:sym typeface="Palatino" charset="0"/>
                        </a:rPr>
                        <a:t> and times</a:t>
                      </a:r>
                    </a:p>
                  </a:txBody>
                  <a:tcPr marL="35719" marR="35719" marT="35719" marB="35719" anchor="ctr" horzOverflow="overflow">
                    <a:lnL cap="flat">
                      <a:noFill/>
                    </a:lnL>
                    <a:lnR w="12700" cap="flat" cmpd="sng" algn="ctr">
                      <a:solidFill>
                        <a:srgbClr val="6382A6"/>
                      </a:solidFill>
                      <a:prstDash val="solid"/>
                      <a:round/>
                      <a:headEnd type="none" w="med" len="med"/>
                      <a:tailEnd type="none" w="med" len="med"/>
                    </a:lnR>
                    <a:lnT cap="flat">
                      <a:noFill/>
                    </a:lnT>
                    <a:lnB w="12700" cap="flat" cmpd="sng" algn="ctr">
                      <a:solidFill>
                        <a:srgbClr val="6382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1700" b="0" i="0" u="none" strike="noStrike" cap="none" normalizeH="0" baseline="0" smtClean="0">
                          <a:ln>
                            <a:noFill/>
                          </a:ln>
                          <a:solidFill>
                            <a:srgbClr val="253750"/>
                          </a:solidFill>
                          <a:effectLst/>
                          <a:latin typeface="Palatino" charset="0"/>
                          <a:ea typeface="ヒラギノ明朝 ProN W3" charset="0"/>
                          <a:cs typeface="ヒラギノ明朝 ProN W3" charset="0"/>
                          <a:sym typeface="Palatino" charset="0"/>
                        </a:rPr>
                        <a:t>Reading /proc and measuring disk at given intervals.</a:t>
                      </a:r>
                    </a:p>
                  </a:txBody>
                  <a:tcPr marL="35719" marR="35719" marT="35719" marB="35719" anchor="ctr" horzOverflow="overflow">
                    <a:lnL w="12700" cap="flat" cmpd="sng" algn="ctr">
                      <a:solidFill>
                        <a:srgbClr val="6382A6"/>
                      </a:solidFill>
                      <a:prstDash val="solid"/>
                      <a:round/>
                      <a:headEnd type="none" w="med" len="med"/>
                      <a:tailEnd type="none" w="med" len="med"/>
                    </a:lnL>
                    <a:lnR w="12700" cap="flat" cmpd="sng" algn="ctr">
                      <a:solidFill>
                        <a:srgbClr val="6382A6"/>
                      </a:solidFill>
                      <a:prstDash val="solid"/>
                      <a:round/>
                      <a:headEnd type="none" w="med" len="med"/>
                      <a:tailEnd type="none" w="med" len="med"/>
                    </a:lnR>
                    <a:lnT cap="flat">
                      <a:noFill/>
                    </a:lnT>
                    <a:lnB w="12700" cap="flat" cmpd="sng" algn="ctr">
                      <a:solidFill>
                        <a:srgbClr val="6382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1700" b="0" i="0" u="none" strike="noStrike" cap="none" normalizeH="0" baseline="0" smtClean="0">
                          <a:ln>
                            <a:noFill/>
                          </a:ln>
                          <a:solidFill>
                            <a:srgbClr val="253750"/>
                          </a:solidFill>
                          <a:effectLst/>
                          <a:latin typeface="Palatino" charset="0"/>
                          <a:ea typeface="ヒラギノ明朝 ProN W3" charset="0"/>
                          <a:cs typeface="ヒラギノ明朝 ProN W3" charset="0"/>
                          <a:sym typeface="Palatino" charset="0"/>
                        </a:rPr>
                        <a:t>Linker wrapper to libc</a:t>
                      </a:r>
                    </a:p>
                  </a:txBody>
                  <a:tcPr marL="35719" marR="35719" marT="35719" marB="35719" anchor="ctr" horzOverflow="overflow">
                    <a:lnL w="12700" cap="flat" cmpd="sng" algn="ctr">
                      <a:solidFill>
                        <a:srgbClr val="6382A6"/>
                      </a:solidFill>
                      <a:prstDash val="solid"/>
                      <a:round/>
                      <a:headEnd type="none" w="med" len="med"/>
                      <a:tailEnd type="none" w="med" len="med"/>
                    </a:lnL>
                    <a:lnR cap="flat">
                      <a:noFill/>
                    </a:lnR>
                    <a:lnT cap="flat">
                      <a:noFill/>
                    </a:lnT>
                    <a:lnB w="12700" cap="flat" cmpd="sng" algn="ctr">
                      <a:solidFill>
                        <a:srgbClr val="6382A6"/>
                      </a:solidFill>
                      <a:prstDash val="solid"/>
                      <a:round/>
                      <a:headEnd type="none" w="med" len="med"/>
                      <a:tailEnd type="none" w="med" len="med"/>
                    </a:lnB>
                    <a:lnTlToBr>
                      <a:noFill/>
                    </a:lnTlToBr>
                    <a:lnBlToTr>
                      <a:noFill/>
                    </a:lnBlToTr>
                    <a:noFill/>
                  </a:tcPr>
                </a:tc>
              </a:tr>
              <a:tr h="1169789">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1700" b="0" i="0" u="none" strike="noStrike" cap="none" normalizeH="0" baseline="0" smtClean="0">
                          <a:ln>
                            <a:noFill/>
                          </a:ln>
                          <a:solidFill>
                            <a:srgbClr val="253750"/>
                          </a:solidFill>
                          <a:effectLst/>
                          <a:latin typeface="Palatino" charset="0"/>
                          <a:ea typeface="ヒラギノ明朝 ProN W3" charset="0"/>
                          <a:cs typeface="ヒラギノ明朝 ProN W3" charset="0"/>
                          <a:sym typeface="Palatino" charset="0"/>
                        </a:rPr>
                        <a:t>Available only at the end of a process.</a:t>
                      </a:r>
                    </a:p>
                  </a:txBody>
                  <a:tcPr marL="35719" marR="35719" marT="35719" marB="35719" anchor="ctr" horzOverflow="overflow">
                    <a:lnL cap="flat">
                      <a:noFill/>
                    </a:lnL>
                    <a:lnR w="12700" cap="flat" cmpd="sng" algn="ctr">
                      <a:solidFill>
                        <a:srgbClr val="6382A6"/>
                      </a:solidFill>
                      <a:prstDash val="solid"/>
                      <a:round/>
                      <a:headEnd type="none" w="med" len="med"/>
                      <a:tailEnd type="none" w="med" len="med"/>
                    </a:lnR>
                    <a:lnT w="12700" cap="flat" cmpd="sng" algn="ctr">
                      <a:solidFill>
                        <a:srgbClr val="6382A6"/>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1700" b="0" i="0" u="none" strike="noStrike" cap="none" normalizeH="0" baseline="0" smtClean="0">
                          <a:ln>
                            <a:noFill/>
                          </a:ln>
                          <a:solidFill>
                            <a:srgbClr val="253750"/>
                          </a:solidFill>
                          <a:effectLst/>
                          <a:latin typeface="Palatino" charset="0"/>
                          <a:ea typeface="ヒラギノ明朝 ProN W3" charset="0"/>
                          <a:cs typeface="ヒラギノ明朝 ProN W3" charset="0"/>
                          <a:sym typeface="Palatino" charset="0"/>
                        </a:rPr>
                        <a:t>Blind while waiting for next interval.</a:t>
                      </a:r>
                    </a:p>
                  </a:txBody>
                  <a:tcPr marL="35719" marR="35719" marT="35719" marB="35719" anchor="ctr" horzOverflow="overflow">
                    <a:lnL w="12700" cap="flat" cmpd="sng" algn="ctr">
                      <a:solidFill>
                        <a:srgbClr val="6382A6"/>
                      </a:solidFill>
                      <a:prstDash val="solid"/>
                      <a:round/>
                      <a:headEnd type="none" w="med" len="med"/>
                      <a:tailEnd type="none" w="med" len="med"/>
                    </a:lnL>
                    <a:lnR w="12700" cap="flat" cmpd="sng" algn="ctr">
                      <a:solidFill>
                        <a:srgbClr val="6382A6"/>
                      </a:solidFill>
                      <a:prstDash val="solid"/>
                      <a:round/>
                      <a:headEnd type="none" w="med" len="med"/>
                      <a:tailEnd type="none" w="med" len="med"/>
                    </a:lnR>
                    <a:lnT w="12700" cap="flat" cmpd="sng" algn="ctr">
                      <a:solidFill>
                        <a:srgbClr val="6382A6"/>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1700" b="0" i="0" u="none" strike="noStrike" cap="none" normalizeH="0" baseline="0" dirty="0" smtClean="0">
                          <a:ln>
                            <a:noFill/>
                          </a:ln>
                          <a:solidFill>
                            <a:srgbClr val="253750"/>
                          </a:solidFill>
                          <a:effectLst/>
                          <a:latin typeface="Palatino" charset="0"/>
                          <a:ea typeface="ヒラギノ明朝 ProN W3" charset="0"/>
                          <a:cs typeface="ヒラギノ明朝 ProN W3" charset="0"/>
                          <a:sym typeface="Palatino" charset="0"/>
                        </a:rPr>
                        <a:t>Fragile to modifications of the environment, no statically linked processes.</a:t>
                      </a:r>
                    </a:p>
                  </a:txBody>
                  <a:tcPr marL="35719" marR="35719" marT="35719" marB="35719" anchor="ctr" horzOverflow="overflow">
                    <a:lnL w="12700" cap="flat" cmpd="sng" algn="ctr">
                      <a:solidFill>
                        <a:srgbClr val="6382A6"/>
                      </a:solidFill>
                      <a:prstDash val="solid"/>
                      <a:round/>
                      <a:headEnd type="none" w="med" len="med"/>
                      <a:tailEnd type="none" w="med" len="med"/>
                    </a:lnL>
                    <a:lnR cap="flat">
                      <a:noFill/>
                    </a:lnR>
                    <a:lnT w="12700" cap="flat" cmpd="sng" algn="ctr">
                      <a:solidFill>
                        <a:srgbClr val="6382A6"/>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7444" name="Group 36"/>
          <p:cNvGraphicFramePr>
            <a:graphicFrameLocks noGrp="1"/>
          </p:cNvGraphicFramePr>
          <p:nvPr>
            <p:extLst>
              <p:ext uri="{D42A27DB-BD31-4B8C-83A1-F6EECF244321}">
                <p14:modId xmlns:p14="http://schemas.microsoft.com/office/powerpoint/2010/main" val="2527456246"/>
              </p:ext>
            </p:extLst>
          </p:nvPr>
        </p:nvGraphicFramePr>
        <p:xfrm>
          <a:off x="248916" y="1688826"/>
          <a:ext cx="8645054" cy="1294805"/>
        </p:xfrm>
        <a:graphic>
          <a:graphicData uri="http://schemas.openxmlformats.org/drawingml/2006/table">
            <a:tbl>
              <a:tblPr/>
              <a:tblGrid>
                <a:gridCol w="4323085"/>
                <a:gridCol w="4321969"/>
              </a:tblGrid>
              <a:tr h="607219">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2500" b="0" i="0" u="none" strike="noStrike" cap="none" normalizeH="0" baseline="0" dirty="0" smtClean="0">
                          <a:ln>
                            <a:noFill/>
                          </a:ln>
                          <a:solidFill>
                            <a:srgbClr val="FFFFFF"/>
                          </a:solidFill>
                          <a:effectLst/>
                          <a:latin typeface="Palatino" charset="0"/>
                          <a:ea typeface="ヒラギノ明朝 ProN W3" charset="0"/>
                          <a:cs typeface="ヒラギノ明朝 ProN W3" charset="0"/>
                          <a:sym typeface="Palatino" charset="0"/>
                        </a:rPr>
                        <a:t>Indirect</a:t>
                      </a:r>
                    </a:p>
                  </a:txBody>
                  <a:tcPr marL="35719" marR="35719" marT="35719" marB="35719" anchor="ctr" horzOverflow="overflow">
                    <a:lnL cap="flat">
                      <a:noFill/>
                    </a:lnL>
                    <a:lnR cap="flat">
                      <a:noFill/>
                    </a:lnR>
                    <a:lnT cap="flat">
                      <a:noFill/>
                    </a:lnT>
                    <a:lnB cap="flat">
                      <a:noFill/>
                    </a:lnB>
                    <a:lnTlToBr>
                      <a:noFill/>
                    </a:lnTlToBr>
                    <a:lnBlToTr>
                      <a:noFill/>
                    </a:lnBlToTr>
                    <a:solidFill>
                      <a:srgbClr val="2E642F"/>
                    </a:solidFill>
                  </a:tcPr>
                </a:tc>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2500" b="0" i="0" u="none" strike="noStrike" cap="none" normalizeH="0" baseline="0" dirty="0" smtClean="0">
                          <a:ln>
                            <a:noFill/>
                          </a:ln>
                          <a:solidFill>
                            <a:srgbClr val="FFFFFF"/>
                          </a:solidFill>
                          <a:effectLst/>
                          <a:latin typeface="Palatino" charset="0"/>
                          <a:ea typeface="ヒラギノ明朝 ProN W3" charset="0"/>
                          <a:cs typeface="ヒラギノ明朝 ProN W3" charset="0"/>
                          <a:sym typeface="Palatino" charset="0"/>
                        </a:rPr>
                        <a:t>Direct</a:t>
                      </a:r>
                    </a:p>
                  </a:txBody>
                  <a:tcPr marL="35719" marR="35719" marT="35719" marB="35719" anchor="ctr" horzOverflow="overflow">
                    <a:lnL cap="flat">
                      <a:noFill/>
                    </a:lnL>
                    <a:lnR cap="flat">
                      <a:noFill/>
                    </a:lnR>
                    <a:lnT cap="flat">
                      <a:noFill/>
                    </a:lnT>
                    <a:lnB cap="flat">
                      <a:noFill/>
                    </a:lnB>
                    <a:lnTlToBr>
                      <a:noFill/>
                    </a:lnTlToBr>
                    <a:lnBlToTr>
                      <a:noFill/>
                    </a:lnBlToTr>
                    <a:solidFill>
                      <a:srgbClr val="2E642F"/>
                    </a:solidFill>
                  </a:tcPr>
                </a:tc>
              </a:tr>
              <a:tr h="687586">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1700" b="0" i="0" u="none" strike="noStrike" cap="none" normalizeH="0" baseline="0" smtClean="0">
                          <a:ln>
                            <a:noFill/>
                          </a:ln>
                          <a:solidFill>
                            <a:srgbClr val="253750"/>
                          </a:solidFill>
                          <a:effectLst/>
                          <a:latin typeface="Palatino" charset="0"/>
                          <a:ea typeface="ヒラギノ明朝 ProN W3" charset="0"/>
                          <a:cs typeface="ヒラギノ明朝 ProN W3" charset="0"/>
                          <a:sym typeface="Palatino" charset="0"/>
                        </a:rPr>
                        <a:t>Monitor how the world changes while the process tree is alive.</a:t>
                      </a:r>
                    </a:p>
                  </a:txBody>
                  <a:tcPr marL="35719" marR="35719" marT="35719" marB="3571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4A71A9"/>
                        </a:buClr>
                        <a:buSzPct val="50000"/>
                        <a:buFont typeface="Zapf Dingbats" charset="0"/>
                        <a:buNone/>
                        <a:tabLst>
                          <a:tab pos="914400" algn="l"/>
                        </a:tabLst>
                      </a:pPr>
                      <a:r>
                        <a:rPr kumimoji="0" lang="en-US" sz="1700" b="0" i="0" u="none" strike="noStrike" cap="none" normalizeH="0" baseline="0" dirty="0" smtClean="0">
                          <a:ln>
                            <a:noFill/>
                          </a:ln>
                          <a:solidFill>
                            <a:srgbClr val="253750"/>
                          </a:solidFill>
                          <a:effectLst/>
                          <a:latin typeface="Palatino" charset="0"/>
                          <a:ea typeface="ヒラギノ明朝 ProN W3" charset="0"/>
                          <a:cs typeface="ヒラギノ明朝 ProN W3" charset="0"/>
                          <a:sym typeface="Palatino" charset="0"/>
                        </a:rPr>
                        <a:t>Monitor what functions, and with which arguments the process tree is calling.</a:t>
                      </a:r>
                    </a:p>
                  </a:txBody>
                  <a:tcPr marL="35719" marR="35719" marT="35719" marB="3571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394225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normAutofit/>
          </a:bodyPr>
          <a:lstStyle/>
          <a:p>
            <a:r>
              <a:rPr lang="en-US" dirty="0" smtClean="0"/>
              <a:t>Portable Resource Management</a:t>
            </a:r>
            <a:endParaRPr lang="en-US" dirty="0"/>
          </a:p>
        </p:txBody>
      </p:sp>
      <p:grpSp>
        <p:nvGrpSpPr>
          <p:cNvPr id="65" name="Group 64"/>
          <p:cNvGrpSpPr/>
          <p:nvPr/>
        </p:nvGrpSpPr>
        <p:grpSpPr>
          <a:xfrm>
            <a:off x="560186" y="4912612"/>
            <a:ext cx="8322797" cy="1732887"/>
            <a:chOff x="560186" y="4912612"/>
            <a:chExt cx="8322797" cy="1732887"/>
          </a:xfrm>
        </p:grpSpPr>
        <p:sp>
          <p:nvSpPr>
            <p:cNvPr id="27" name="Oval 26"/>
            <p:cNvSpPr/>
            <p:nvPr/>
          </p:nvSpPr>
          <p:spPr>
            <a:xfrm>
              <a:off x="2723841" y="5172923"/>
              <a:ext cx="1031257" cy="1032419"/>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Work</a:t>
              </a:r>
            </a:p>
            <a:p>
              <a:pPr algn="ctr"/>
              <a:r>
                <a:rPr lang="en-US" sz="1600" dirty="0" smtClean="0"/>
                <a:t>Queue</a:t>
              </a:r>
              <a:endParaRPr lang="en-US" sz="1600" dirty="0"/>
            </a:p>
          </p:txBody>
        </p:sp>
        <p:sp>
          <p:nvSpPr>
            <p:cNvPr id="28" name="TextBox 27"/>
            <p:cNvSpPr txBox="1"/>
            <p:nvPr/>
          </p:nvSpPr>
          <p:spPr>
            <a:xfrm>
              <a:off x="560186" y="4923692"/>
              <a:ext cx="1588477" cy="1546577"/>
            </a:xfrm>
            <a:prstGeom prst="rect">
              <a:avLst/>
            </a:prstGeom>
            <a:noFill/>
            <a:ln w="28575">
              <a:solidFill>
                <a:schemeClr val="tx1"/>
              </a:solidFill>
            </a:ln>
          </p:spPr>
          <p:txBody>
            <a:bodyPr wrap="square" rtlCol="0">
              <a:spAutoFit/>
            </a:bodyPr>
            <a:lstStyle/>
            <a:p>
              <a:r>
                <a:rPr lang="en-US" sz="1050" dirty="0" smtClean="0"/>
                <a:t>while( more work </a:t>
              </a:r>
              <a:r>
                <a:rPr lang="en-US" sz="1000" dirty="0" smtClean="0"/>
                <a:t>to</a:t>
              </a:r>
              <a:r>
                <a:rPr lang="en-US" sz="1050" dirty="0" smtClean="0"/>
                <a:t> do) {</a:t>
              </a:r>
            </a:p>
            <a:p>
              <a:r>
                <a:rPr lang="en-US" sz="1050" dirty="0" smtClean="0"/>
                <a:t>     </a:t>
              </a:r>
              <a:r>
                <a:rPr lang="en-US" sz="1050" dirty="0" err="1" smtClean="0"/>
                <a:t>foreach</a:t>
              </a:r>
              <a:r>
                <a:rPr lang="en-US" sz="1050" dirty="0" smtClean="0"/>
                <a:t> work unit {</a:t>
              </a:r>
            </a:p>
            <a:p>
              <a:r>
                <a:rPr lang="en-US" sz="1050" dirty="0" smtClean="0"/>
                <a:t>        t = </a:t>
              </a:r>
              <a:r>
                <a:rPr lang="en-US" sz="1050" dirty="0" err="1" smtClean="0"/>
                <a:t>create_task</a:t>
              </a:r>
              <a:r>
                <a:rPr lang="en-US" sz="1050" dirty="0" smtClean="0"/>
                <a:t>();</a:t>
              </a:r>
            </a:p>
            <a:p>
              <a:r>
                <a:rPr lang="en-US" sz="1050" dirty="0" smtClean="0"/>
                <a:t>        </a:t>
              </a:r>
              <a:r>
                <a:rPr lang="en-US" sz="1050" dirty="0" err="1" smtClean="0"/>
                <a:t>submit_task</a:t>
              </a:r>
              <a:r>
                <a:rPr lang="en-US" sz="1050" dirty="0" smtClean="0"/>
                <a:t>(t);</a:t>
              </a:r>
            </a:p>
            <a:p>
              <a:r>
                <a:rPr lang="en-US" sz="1050" dirty="0" smtClean="0"/>
                <a:t>     }</a:t>
              </a:r>
            </a:p>
            <a:p>
              <a:endParaRPr lang="en-US" sz="1050" dirty="0"/>
            </a:p>
            <a:p>
              <a:r>
                <a:rPr lang="en-US" sz="1050" dirty="0" smtClean="0"/>
                <a:t>     t = </a:t>
              </a:r>
              <a:r>
                <a:rPr lang="en-US" sz="1050" dirty="0" err="1" smtClean="0"/>
                <a:t>wait_for</a:t>
              </a:r>
              <a:r>
                <a:rPr lang="en-US" sz="1050" dirty="0" err="1"/>
                <a:t>_</a:t>
              </a:r>
              <a:r>
                <a:rPr lang="en-US" sz="1050" dirty="0" err="1" smtClean="0"/>
                <a:t>task</a:t>
              </a:r>
              <a:r>
                <a:rPr lang="en-US" sz="1050" dirty="0" smtClean="0"/>
                <a:t>();</a:t>
              </a:r>
            </a:p>
            <a:p>
              <a:r>
                <a:rPr lang="en-US" sz="1050" dirty="0"/>
                <a:t> </a:t>
              </a:r>
              <a:r>
                <a:rPr lang="en-US" sz="1050" dirty="0" smtClean="0"/>
                <a:t>    </a:t>
              </a:r>
              <a:r>
                <a:rPr lang="en-US" sz="1050" dirty="0" err="1" smtClean="0"/>
                <a:t>process_result</a:t>
              </a:r>
              <a:r>
                <a:rPr lang="en-US" sz="1050" dirty="0" smtClean="0"/>
                <a:t>(t);</a:t>
              </a:r>
            </a:p>
            <a:p>
              <a:r>
                <a:rPr lang="en-US" sz="1050" dirty="0" smtClean="0"/>
                <a:t>}</a:t>
              </a:r>
            </a:p>
          </p:txBody>
        </p:sp>
        <p:cxnSp>
          <p:nvCxnSpPr>
            <p:cNvPr id="30" name="Straight Arrow Connector 29"/>
            <p:cNvCxnSpPr>
              <a:stCxn id="28" idx="3"/>
              <a:endCxn id="27" idx="2"/>
            </p:cNvCxnSpPr>
            <p:nvPr/>
          </p:nvCxnSpPr>
          <p:spPr>
            <a:xfrm flipV="1">
              <a:off x="2148663" y="5689133"/>
              <a:ext cx="575178" cy="78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 idx="6"/>
              <a:endCxn id="54" idx="2"/>
            </p:cNvCxnSpPr>
            <p:nvPr/>
          </p:nvCxnSpPr>
          <p:spPr>
            <a:xfrm>
              <a:off x="3755098" y="5689133"/>
              <a:ext cx="1166075" cy="47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5737423" y="4912612"/>
              <a:ext cx="506911" cy="448868"/>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t>RM</a:t>
              </a:r>
              <a:endParaRPr lang="en-US" dirty="0"/>
            </a:p>
          </p:txBody>
        </p:sp>
        <p:sp>
          <p:nvSpPr>
            <p:cNvPr id="41" name="Oval 40"/>
            <p:cNvSpPr/>
            <p:nvPr/>
          </p:nvSpPr>
          <p:spPr>
            <a:xfrm>
              <a:off x="5737423" y="5592154"/>
              <a:ext cx="506911" cy="448868"/>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Task</a:t>
              </a:r>
              <a:endParaRPr lang="en-US" sz="1600" dirty="0"/>
            </a:p>
          </p:txBody>
        </p:sp>
        <p:cxnSp>
          <p:nvCxnSpPr>
            <p:cNvPr id="42" name="Straight Arrow Connector 41"/>
            <p:cNvCxnSpPr>
              <a:stCxn id="40" idx="4"/>
              <a:endCxn id="41" idx="0"/>
            </p:cNvCxnSpPr>
            <p:nvPr/>
          </p:nvCxnSpPr>
          <p:spPr>
            <a:xfrm>
              <a:off x="5990879" y="5361480"/>
              <a:ext cx="0" cy="2306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53" idx="6"/>
              <a:endCxn id="40" idx="2"/>
            </p:cNvCxnSpPr>
            <p:nvPr/>
          </p:nvCxnSpPr>
          <p:spPr>
            <a:xfrm>
              <a:off x="5372517" y="5137046"/>
              <a:ext cx="3649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4924109" y="4923692"/>
              <a:ext cx="448408" cy="4267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t>
              </a:r>
              <a:endParaRPr lang="en-US" dirty="0"/>
            </a:p>
          </p:txBody>
        </p:sp>
        <p:sp>
          <p:nvSpPr>
            <p:cNvPr id="54" name="Oval 53"/>
            <p:cNvSpPr/>
            <p:nvPr/>
          </p:nvSpPr>
          <p:spPr>
            <a:xfrm>
              <a:off x="4921173" y="5480528"/>
              <a:ext cx="448408" cy="4267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t>
              </a:r>
              <a:endParaRPr lang="en-US" dirty="0"/>
            </a:p>
          </p:txBody>
        </p:sp>
        <p:sp>
          <p:nvSpPr>
            <p:cNvPr id="55" name="Oval 54"/>
            <p:cNvSpPr/>
            <p:nvPr/>
          </p:nvSpPr>
          <p:spPr>
            <a:xfrm>
              <a:off x="4924109" y="6028568"/>
              <a:ext cx="448408" cy="4267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t>
              </a:r>
              <a:endParaRPr lang="en-US" dirty="0"/>
            </a:p>
          </p:txBody>
        </p:sp>
        <p:cxnSp>
          <p:nvCxnSpPr>
            <p:cNvPr id="57" name="Straight Arrow Connector 56"/>
            <p:cNvCxnSpPr>
              <a:stCxn id="27" idx="6"/>
              <a:endCxn id="53" idx="2"/>
            </p:cNvCxnSpPr>
            <p:nvPr/>
          </p:nvCxnSpPr>
          <p:spPr>
            <a:xfrm flipV="1">
              <a:off x="3755098" y="5137046"/>
              <a:ext cx="1169011" cy="5520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27" idx="6"/>
              <a:endCxn id="55" idx="2"/>
            </p:cNvCxnSpPr>
            <p:nvPr/>
          </p:nvCxnSpPr>
          <p:spPr>
            <a:xfrm>
              <a:off x="3755098" y="5689133"/>
              <a:ext cx="1169011" cy="5527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Rounded Rectangle 61"/>
            <p:cNvSpPr/>
            <p:nvPr/>
          </p:nvSpPr>
          <p:spPr>
            <a:xfrm>
              <a:off x="6914841" y="4923691"/>
              <a:ext cx="1968142" cy="17218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task 1 details:</a:t>
              </a:r>
            </a:p>
            <a:p>
              <a:r>
                <a:rPr lang="en-US" dirty="0" smtClean="0"/>
                <a:t>   </a:t>
              </a:r>
              <a:r>
                <a:rPr lang="en-US" dirty="0" err="1" smtClean="0"/>
                <a:t>cpu</a:t>
              </a:r>
              <a:r>
                <a:rPr lang="en-US" dirty="0" smtClean="0"/>
                <a:t>, ram, disk</a:t>
              </a:r>
            </a:p>
            <a:p>
              <a:r>
                <a:rPr lang="en-US" dirty="0" smtClean="0"/>
                <a:t>task 2 details:</a:t>
              </a:r>
            </a:p>
            <a:p>
              <a:r>
                <a:rPr lang="en-US" dirty="0" smtClean="0"/>
                <a:t>   </a:t>
              </a:r>
              <a:r>
                <a:rPr lang="en-US" dirty="0" err="1" smtClean="0"/>
                <a:t>cpu</a:t>
              </a:r>
              <a:r>
                <a:rPr lang="en-US" dirty="0" smtClean="0"/>
                <a:t>, ram, disk</a:t>
              </a:r>
            </a:p>
            <a:p>
              <a:r>
                <a:rPr lang="en-US" dirty="0" smtClean="0"/>
                <a:t>task 3 details:</a:t>
              </a:r>
            </a:p>
            <a:p>
              <a:r>
                <a:rPr lang="en-US" dirty="0" smtClean="0"/>
                <a:t>   </a:t>
              </a:r>
              <a:r>
                <a:rPr lang="en-US" dirty="0" err="1" smtClean="0"/>
                <a:t>cpu</a:t>
              </a:r>
              <a:r>
                <a:rPr lang="en-US" dirty="0" smtClean="0"/>
                <a:t>, ram, disk</a:t>
              </a:r>
            </a:p>
          </p:txBody>
        </p:sp>
      </p:grpSp>
      <p:grpSp>
        <p:nvGrpSpPr>
          <p:cNvPr id="60" name="Group 59"/>
          <p:cNvGrpSpPr/>
          <p:nvPr/>
        </p:nvGrpSpPr>
        <p:grpSpPr>
          <a:xfrm>
            <a:off x="363117" y="1354031"/>
            <a:ext cx="8651630" cy="1594386"/>
            <a:chOff x="677008" y="2851261"/>
            <a:chExt cx="8651630" cy="1594386"/>
          </a:xfrm>
        </p:grpSpPr>
        <p:pic>
          <p:nvPicPr>
            <p:cNvPr id="18" name="Picture 40" descr="Recursive-SCEC.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a:xfrm>
              <a:off x="677008" y="2851261"/>
              <a:ext cx="1934308" cy="1362677"/>
            </a:xfrm>
            <a:prstGeom prst="rect">
              <a:avLst/>
            </a:prstGeom>
          </p:spPr>
        </p:pic>
        <p:sp>
          <p:nvSpPr>
            <p:cNvPr id="20" name="Oval 19"/>
            <p:cNvSpPr/>
            <p:nvPr/>
          </p:nvSpPr>
          <p:spPr>
            <a:xfrm>
              <a:off x="3045816" y="3018309"/>
              <a:ext cx="1031257" cy="1032419"/>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Pegasus</a:t>
              </a:r>
              <a:endParaRPr lang="en-US" sz="1600" dirty="0"/>
            </a:p>
          </p:txBody>
        </p:sp>
        <p:cxnSp>
          <p:nvCxnSpPr>
            <p:cNvPr id="22" name="Straight Arrow Connector 21"/>
            <p:cNvCxnSpPr>
              <a:stCxn id="18" idx="3"/>
              <a:endCxn id="20" idx="2"/>
            </p:cNvCxnSpPr>
            <p:nvPr/>
          </p:nvCxnSpPr>
          <p:spPr>
            <a:xfrm>
              <a:off x="2611316" y="3532600"/>
              <a:ext cx="434500" cy="19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1266" name="Picture 2" descr="HTCondor High Throughput Computing">
              <a:hlinkClick r:id="rId3"/>
            </p:cNvPr>
            <p:cNvPicPr>
              <a:picLocks noChangeAspect="1" noChangeArrowheads="1"/>
            </p:cNvPicPr>
            <p:nvPr/>
          </p:nvPicPr>
          <p:blipFill>
            <a:blip r:embed="rId4"/>
            <a:srcRect/>
            <a:stretch>
              <a:fillRect/>
            </a:stretch>
          </p:blipFill>
          <p:spPr bwMode="auto">
            <a:xfrm>
              <a:off x="4628075" y="3278737"/>
              <a:ext cx="2141748" cy="511564"/>
            </a:xfrm>
            <a:prstGeom prst="rect">
              <a:avLst/>
            </a:prstGeom>
            <a:noFill/>
          </p:spPr>
        </p:pic>
        <p:cxnSp>
          <p:nvCxnSpPr>
            <p:cNvPr id="25" name="Straight Arrow Connector 24"/>
            <p:cNvCxnSpPr>
              <a:stCxn id="20" idx="6"/>
              <a:endCxn id="11266" idx="1"/>
            </p:cNvCxnSpPr>
            <p:nvPr/>
          </p:nvCxnSpPr>
          <p:spPr>
            <a:xfrm>
              <a:off x="4077073" y="3534519"/>
              <a:ext cx="55100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7236442" y="3317237"/>
              <a:ext cx="506911" cy="448868"/>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t>RM</a:t>
              </a:r>
              <a:endParaRPr lang="en-US" dirty="0"/>
            </a:p>
          </p:txBody>
        </p:sp>
        <p:sp>
          <p:nvSpPr>
            <p:cNvPr id="35" name="Oval 34"/>
            <p:cNvSpPr/>
            <p:nvPr/>
          </p:nvSpPr>
          <p:spPr>
            <a:xfrm>
              <a:off x="7236442" y="3996779"/>
              <a:ext cx="506911" cy="448868"/>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Task</a:t>
              </a:r>
              <a:endParaRPr lang="en-US" sz="1600" dirty="0"/>
            </a:p>
          </p:txBody>
        </p:sp>
        <p:cxnSp>
          <p:nvCxnSpPr>
            <p:cNvPr id="37" name="Straight Arrow Connector 36"/>
            <p:cNvCxnSpPr>
              <a:stCxn id="34" idx="4"/>
              <a:endCxn id="35" idx="0"/>
            </p:cNvCxnSpPr>
            <p:nvPr/>
          </p:nvCxnSpPr>
          <p:spPr>
            <a:xfrm>
              <a:off x="7489898" y="3766105"/>
              <a:ext cx="0" cy="2306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1266" idx="3"/>
              <a:endCxn id="34" idx="2"/>
            </p:cNvCxnSpPr>
            <p:nvPr/>
          </p:nvCxnSpPr>
          <p:spPr>
            <a:xfrm>
              <a:off x="6769823" y="3534519"/>
              <a:ext cx="466619" cy="7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5" name="Rounded Rectangle 74"/>
            <p:cNvSpPr/>
            <p:nvPr/>
          </p:nvSpPr>
          <p:spPr>
            <a:xfrm>
              <a:off x="7810500" y="3317237"/>
              <a:ext cx="1213338" cy="4377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Job-1.res</a:t>
              </a:r>
              <a:endParaRPr lang="en-US" dirty="0"/>
            </a:p>
          </p:txBody>
        </p:sp>
        <p:sp>
          <p:nvSpPr>
            <p:cNvPr id="76" name="Rounded Rectangle 75"/>
            <p:cNvSpPr/>
            <p:nvPr/>
          </p:nvSpPr>
          <p:spPr>
            <a:xfrm>
              <a:off x="7962900" y="3469637"/>
              <a:ext cx="1213338" cy="4377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Job-2.res</a:t>
              </a:r>
            </a:p>
          </p:txBody>
        </p:sp>
        <p:sp>
          <p:nvSpPr>
            <p:cNvPr id="77" name="Rounded Rectangle 76"/>
            <p:cNvSpPr/>
            <p:nvPr/>
          </p:nvSpPr>
          <p:spPr>
            <a:xfrm>
              <a:off x="8115300" y="3622037"/>
              <a:ext cx="1213338" cy="4377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job-3.res</a:t>
              </a:r>
              <a:endParaRPr lang="en-US" dirty="0"/>
            </a:p>
          </p:txBody>
        </p:sp>
      </p:grpSp>
      <p:grpSp>
        <p:nvGrpSpPr>
          <p:cNvPr id="58" name="Group 57"/>
          <p:cNvGrpSpPr/>
          <p:nvPr/>
        </p:nvGrpSpPr>
        <p:grpSpPr>
          <a:xfrm>
            <a:off x="567443" y="3128854"/>
            <a:ext cx="7980685" cy="1497728"/>
            <a:chOff x="882161" y="1168469"/>
            <a:chExt cx="7980685" cy="1497728"/>
          </a:xfrm>
        </p:grpSpPr>
        <p:pic>
          <p:nvPicPr>
            <p:cNvPr id="67" name="Picture 4" descr="bwa_workflow">
              <a:hlinkClick r:id="rId5"/>
            </p:cNvPr>
            <p:cNvPicPr>
              <a:picLocks noChangeAspect="1" noChangeArrowheads="1"/>
            </p:cNvPicPr>
            <p:nvPr/>
          </p:nvPicPr>
          <p:blipFill>
            <a:blip r:embed="rId6" cstate="print"/>
            <a:srcRect/>
            <a:stretch>
              <a:fillRect/>
            </a:stretch>
          </p:blipFill>
          <p:spPr bwMode="auto">
            <a:xfrm>
              <a:off x="882161" y="1168469"/>
              <a:ext cx="1378549" cy="1191067"/>
            </a:xfrm>
            <a:prstGeom prst="rect">
              <a:avLst/>
            </a:prstGeom>
            <a:noFill/>
          </p:spPr>
        </p:pic>
        <p:sp>
          <p:nvSpPr>
            <p:cNvPr id="70" name="Oval 69"/>
            <p:cNvSpPr/>
            <p:nvPr/>
          </p:nvSpPr>
          <p:spPr>
            <a:xfrm>
              <a:off x="3045816" y="1251625"/>
              <a:ext cx="1031257" cy="1032419"/>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t>Makeflow</a:t>
              </a:r>
              <a:endParaRPr lang="en-US" sz="1400" dirty="0"/>
            </a:p>
          </p:txBody>
        </p:sp>
        <p:cxnSp>
          <p:nvCxnSpPr>
            <p:cNvPr id="72" name="Straight Arrow Connector 71"/>
            <p:cNvCxnSpPr>
              <a:stCxn id="67" idx="3"/>
              <a:endCxn id="70" idx="2"/>
            </p:cNvCxnSpPr>
            <p:nvPr/>
          </p:nvCxnSpPr>
          <p:spPr>
            <a:xfrm>
              <a:off x="2260710" y="1764003"/>
              <a:ext cx="785106" cy="38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5246084" y="1260417"/>
              <a:ext cx="1087355" cy="10324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other batch system</a:t>
              </a:r>
              <a:endParaRPr lang="en-US" sz="900" dirty="0" smtClean="0"/>
            </a:p>
          </p:txBody>
        </p:sp>
        <p:cxnSp>
          <p:nvCxnSpPr>
            <p:cNvPr id="38" name="Straight Arrow Connector 37"/>
            <p:cNvCxnSpPr>
              <a:stCxn id="70" idx="6"/>
              <a:endCxn id="78" idx="2"/>
            </p:cNvCxnSpPr>
            <p:nvPr/>
          </p:nvCxnSpPr>
          <p:spPr>
            <a:xfrm>
              <a:off x="4077073" y="1767835"/>
              <a:ext cx="1169011" cy="8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6770650" y="1537787"/>
              <a:ext cx="506911" cy="448868"/>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t>RM</a:t>
              </a:r>
              <a:endParaRPr lang="en-US" dirty="0"/>
            </a:p>
          </p:txBody>
        </p:sp>
        <p:sp>
          <p:nvSpPr>
            <p:cNvPr id="45" name="Oval 44"/>
            <p:cNvSpPr/>
            <p:nvPr/>
          </p:nvSpPr>
          <p:spPr>
            <a:xfrm>
              <a:off x="6770650" y="2217329"/>
              <a:ext cx="506911" cy="448868"/>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Task</a:t>
              </a:r>
              <a:endParaRPr lang="en-US" sz="1600" dirty="0"/>
            </a:p>
          </p:txBody>
        </p:sp>
        <p:cxnSp>
          <p:nvCxnSpPr>
            <p:cNvPr id="46" name="Straight Arrow Connector 45"/>
            <p:cNvCxnSpPr>
              <a:stCxn id="44" idx="4"/>
              <a:endCxn id="45" idx="0"/>
            </p:cNvCxnSpPr>
            <p:nvPr/>
          </p:nvCxnSpPr>
          <p:spPr>
            <a:xfrm>
              <a:off x="7024106" y="1986655"/>
              <a:ext cx="0" cy="2306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78" idx="6"/>
              <a:endCxn id="44" idx="2"/>
            </p:cNvCxnSpPr>
            <p:nvPr/>
          </p:nvCxnSpPr>
          <p:spPr>
            <a:xfrm flipV="1">
              <a:off x="6333439" y="1762221"/>
              <a:ext cx="437211" cy="144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Rounded Rectangle 47"/>
            <p:cNvSpPr/>
            <p:nvPr/>
          </p:nvSpPr>
          <p:spPr>
            <a:xfrm>
              <a:off x="7344708" y="1537787"/>
              <a:ext cx="1213338" cy="4377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rule-1.res</a:t>
              </a:r>
              <a:endParaRPr lang="en-US" dirty="0"/>
            </a:p>
          </p:txBody>
        </p:sp>
        <p:sp>
          <p:nvSpPr>
            <p:cNvPr id="49" name="Rounded Rectangle 48"/>
            <p:cNvSpPr/>
            <p:nvPr/>
          </p:nvSpPr>
          <p:spPr>
            <a:xfrm>
              <a:off x="7497108" y="1690187"/>
              <a:ext cx="1213338" cy="4377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Jrule2.res</a:t>
              </a:r>
            </a:p>
          </p:txBody>
        </p:sp>
        <p:sp>
          <p:nvSpPr>
            <p:cNvPr id="50" name="Rounded Rectangle 49"/>
            <p:cNvSpPr/>
            <p:nvPr/>
          </p:nvSpPr>
          <p:spPr>
            <a:xfrm>
              <a:off x="7649508" y="1842587"/>
              <a:ext cx="1213338" cy="4377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rule-3.res</a:t>
              </a:r>
              <a:endParaRPr lang="en-US" dirty="0"/>
            </a:p>
          </p:txBody>
        </p:sp>
      </p:grpSp>
    </p:spTree>
    <p:extLst>
      <p:ext uri="{BB962C8B-B14F-4D97-AF65-F5344CB8AC3E}">
        <p14:creationId xmlns:p14="http://schemas.microsoft.com/office/powerpoint/2010/main" val="350713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dissolv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Visualization of </a:t>
            </a:r>
            <a:r>
              <a:rPr lang="en-US" dirty="0" err="1" smtClean="0"/>
              <a:t>SHRiMP</a:t>
            </a:r>
            <a:endParaRPr lang="en-US" dirty="0"/>
          </a:p>
        </p:txBody>
      </p:sp>
      <p:pic>
        <p:nvPicPr>
          <p:cNvPr id="52228" name="Picture 4" descr="shrimp_workflow">
            <a:hlinkClick r:id="rId2"/>
          </p:cNvPr>
          <p:cNvPicPr>
            <a:picLocks noChangeAspect="1" noChangeArrowheads="1"/>
          </p:cNvPicPr>
          <p:nvPr/>
        </p:nvPicPr>
        <p:blipFill>
          <a:blip r:embed="rId3"/>
          <a:srcRect/>
          <a:stretch>
            <a:fillRect/>
          </a:stretch>
        </p:blipFill>
        <p:spPr bwMode="auto">
          <a:xfrm>
            <a:off x="289158" y="1381542"/>
            <a:ext cx="6729935" cy="1878466"/>
          </a:xfrm>
          <a:prstGeom prst="rect">
            <a:avLst/>
          </a:prstGeom>
          <a:noFill/>
        </p:spPr>
      </p:pic>
      <p:pic>
        <p:nvPicPr>
          <p:cNvPr id="52230" name="Picture 6" descr="http://www3.nd.edu/~ccl/workflows/shrimp/rmapper-cs/wall_time_250x250_hist.png">
            <a:hlinkClick r:id="rId4"/>
          </p:cNvPr>
          <p:cNvPicPr>
            <a:picLocks noChangeAspect="1" noChangeArrowheads="1"/>
          </p:cNvPicPr>
          <p:nvPr/>
        </p:nvPicPr>
        <p:blipFill>
          <a:blip r:embed="rId5"/>
          <a:srcRect/>
          <a:stretch>
            <a:fillRect/>
          </a:stretch>
        </p:blipFill>
        <p:spPr bwMode="auto">
          <a:xfrm>
            <a:off x="1148" y="4116890"/>
            <a:ext cx="2381250" cy="2381250"/>
          </a:xfrm>
          <a:prstGeom prst="rect">
            <a:avLst/>
          </a:prstGeom>
          <a:noFill/>
        </p:spPr>
      </p:pic>
      <p:pic>
        <p:nvPicPr>
          <p:cNvPr id="52232" name="Picture 8" descr="http://www3.nd.edu/~ccl/workflows/shrimp/rmapper-cs/cpu_time_250x250_hist.png">
            <a:hlinkClick r:id="rId6"/>
          </p:cNvPr>
          <p:cNvPicPr>
            <a:picLocks noChangeAspect="1" noChangeArrowheads="1"/>
          </p:cNvPicPr>
          <p:nvPr/>
        </p:nvPicPr>
        <p:blipFill>
          <a:blip r:embed="rId7"/>
          <a:srcRect/>
          <a:stretch>
            <a:fillRect/>
          </a:stretch>
        </p:blipFill>
        <p:spPr bwMode="auto">
          <a:xfrm>
            <a:off x="2171535" y="4140954"/>
            <a:ext cx="2381250" cy="2381250"/>
          </a:xfrm>
          <a:prstGeom prst="rect">
            <a:avLst/>
          </a:prstGeom>
          <a:noFill/>
        </p:spPr>
      </p:pic>
      <p:pic>
        <p:nvPicPr>
          <p:cNvPr id="52234" name="Picture 10" descr="http://www3.nd.edu/~ccl/workflows/shrimp/rmapper-cs/resident_memory_250x250_hist.png">
            <a:hlinkClick r:id="rId8"/>
          </p:cNvPr>
          <p:cNvPicPr>
            <a:picLocks noChangeAspect="1" noChangeArrowheads="1"/>
          </p:cNvPicPr>
          <p:nvPr/>
        </p:nvPicPr>
        <p:blipFill>
          <a:blip r:embed="rId9"/>
          <a:srcRect/>
          <a:stretch>
            <a:fillRect/>
          </a:stretch>
        </p:blipFill>
        <p:spPr bwMode="auto">
          <a:xfrm>
            <a:off x="4429628" y="4127822"/>
            <a:ext cx="2381250" cy="2381250"/>
          </a:xfrm>
          <a:prstGeom prst="rect">
            <a:avLst/>
          </a:prstGeom>
          <a:noFill/>
        </p:spPr>
      </p:pic>
      <p:pic>
        <p:nvPicPr>
          <p:cNvPr id="52236" name="Picture 12" descr="http://www3.nd.edu/~ccl/workflows/shrimp/rmapper-cs/bytes_read_250x250_hist.png">
            <a:hlinkClick r:id="rId10"/>
          </p:cNvPr>
          <p:cNvPicPr>
            <a:picLocks noChangeAspect="1" noChangeArrowheads="1"/>
          </p:cNvPicPr>
          <p:nvPr/>
        </p:nvPicPr>
        <p:blipFill>
          <a:blip r:embed="rId11"/>
          <a:srcRect/>
          <a:stretch>
            <a:fillRect/>
          </a:stretch>
        </p:blipFill>
        <p:spPr bwMode="auto">
          <a:xfrm>
            <a:off x="6762750" y="4128922"/>
            <a:ext cx="2381250" cy="2381250"/>
          </a:xfrm>
          <a:prstGeom prst="rect">
            <a:avLst/>
          </a:prstGeom>
          <a:noFill/>
        </p:spPr>
      </p:pic>
      <p:pic>
        <p:nvPicPr>
          <p:cNvPr id="52226" name="Picture 2" descr="http://www3.nd.edu/~ccl/workflows/shrimp/concurrent_processes_1250x500_aggregate.png"/>
          <p:cNvPicPr>
            <a:picLocks noChangeAspect="1" noChangeArrowheads="1"/>
          </p:cNvPicPr>
          <p:nvPr/>
        </p:nvPicPr>
        <p:blipFill>
          <a:blip r:embed="rId12"/>
          <a:srcRect/>
          <a:stretch>
            <a:fillRect/>
          </a:stretch>
        </p:blipFill>
        <p:spPr bwMode="auto">
          <a:xfrm>
            <a:off x="4108874" y="2009274"/>
            <a:ext cx="4765080" cy="190603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bwa_workflow">
            <a:hlinkClick r:id="rId2"/>
          </p:cNvPr>
          <p:cNvPicPr>
            <a:picLocks noChangeAspect="1" noChangeArrowheads="1"/>
          </p:cNvPicPr>
          <p:nvPr/>
        </p:nvPicPr>
        <p:blipFill>
          <a:blip r:embed="rId3"/>
          <a:srcRect/>
          <a:stretch>
            <a:fillRect/>
          </a:stretch>
        </p:blipFill>
        <p:spPr bwMode="auto">
          <a:xfrm>
            <a:off x="1690276" y="1389318"/>
            <a:ext cx="5829463" cy="5036656"/>
          </a:xfrm>
          <a:prstGeom prst="rect">
            <a:avLst/>
          </a:prstGeom>
          <a:noFill/>
        </p:spPr>
      </p:pic>
      <p:pic>
        <p:nvPicPr>
          <p:cNvPr id="51204" name="Picture 4" descr="http://www3.nd.edu/~ccl/workflows/bwa/bwa/resident_memory_600x600_hist.png"/>
          <p:cNvPicPr>
            <a:picLocks noChangeAspect="1" noChangeArrowheads="1"/>
          </p:cNvPicPr>
          <p:nvPr/>
        </p:nvPicPr>
        <p:blipFill>
          <a:blip r:embed="rId4"/>
          <a:srcRect/>
          <a:stretch>
            <a:fillRect/>
          </a:stretch>
        </p:blipFill>
        <p:spPr bwMode="auto">
          <a:xfrm>
            <a:off x="217218" y="1286200"/>
            <a:ext cx="5406406" cy="5406406"/>
          </a:xfrm>
          <a:prstGeom prst="rect">
            <a:avLst/>
          </a:prstGeom>
          <a:solidFill>
            <a:schemeClr val="bg1"/>
          </a:solidFill>
        </p:spPr>
      </p:pic>
      <p:sp>
        <p:nvSpPr>
          <p:cNvPr id="2" name="Title 1"/>
          <p:cNvSpPr>
            <a:spLocks noGrp="1"/>
          </p:cNvSpPr>
          <p:nvPr>
            <p:ph type="title"/>
          </p:nvPr>
        </p:nvSpPr>
        <p:spPr/>
        <p:txBody>
          <a:bodyPr/>
          <a:lstStyle/>
          <a:p>
            <a:r>
              <a:rPr lang="en-US" dirty="0" smtClean="0"/>
              <a:t>Outliers Happen: BWA Example</a:t>
            </a:r>
            <a:endParaRPr lang="en-US" dirty="0"/>
          </a:p>
        </p:txBody>
      </p:sp>
      <p:sp>
        <p:nvSpPr>
          <p:cNvPr id="6" name="Oval 5"/>
          <p:cNvSpPr/>
          <p:nvPr/>
        </p:nvSpPr>
        <p:spPr>
          <a:xfrm>
            <a:off x="4810447" y="5569320"/>
            <a:ext cx="444843" cy="51898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05" name="Picture 5"/>
          <p:cNvPicPr>
            <a:picLocks noChangeAspect="1" noChangeArrowheads="1"/>
          </p:cNvPicPr>
          <p:nvPr/>
        </p:nvPicPr>
        <p:blipFill>
          <a:blip r:embed="rId5"/>
          <a:srcRect l="26656" t="76246" r="45878"/>
          <a:stretch>
            <a:fillRect/>
          </a:stretch>
        </p:blipFill>
        <p:spPr bwMode="auto">
          <a:xfrm>
            <a:off x="5623624" y="1461510"/>
            <a:ext cx="3348682" cy="1810028"/>
          </a:xfrm>
          <a:prstGeom prst="rect">
            <a:avLst/>
          </a:prstGeom>
          <a:noFill/>
          <a:ln w="9525">
            <a:solidFill>
              <a:schemeClr val="tx1"/>
            </a:solidFill>
            <a:miter lim="800000"/>
            <a:headEnd/>
            <a:tailEnd/>
          </a:ln>
        </p:spPr>
      </p:pic>
      <p:sp>
        <p:nvSpPr>
          <p:cNvPr id="8" name="Oval 7"/>
          <p:cNvSpPr/>
          <p:nvPr/>
        </p:nvSpPr>
        <p:spPr>
          <a:xfrm>
            <a:off x="5583954" y="2856504"/>
            <a:ext cx="3560046" cy="51898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06" name="Picture 6"/>
          <p:cNvPicPr>
            <a:picLocks noChangeAspect="1" noChangeArrowheads="1"/>
          </p:cNvPicPr>
          <p:nvPr/>
        </p:nvPicPr>
        <p:blipFill>
          <a:blip r:embed="rId6"/>
          <a:srcRect l="29189" t="34862" r="35034" b="6817"/>
          <a:stretch>
            <a:fillRect/>
          </a:stretch>
        </p:blipFill>
        <p:spPr bwMode="auto">
          <a:xfrm>
            <a:off x="5620050" y="3375489"/>
            <a:ext cx="3314834" cy="3377284"/>
          </a:xfrm>
          <a:prstGeom prst="rect">
            <a:avLst/>
          </a:prstGeom>
          <a:noFill/>
          <a:ln w="9525">
            <a:solidFill>
              <a:schemeClr val="tx1"/>
            </a:solid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ppt_x"/>
                                          </p:val>
                                        </p:tav>
                                        <p:tav tm="100000">
                                          <p:val>
                                            <p:strVal val="#ppt_x"/>
                                          </p:val>
                                        </p:tav>
                                      </p:tavLst>
                                    </p:anim>
                                    <p:anim calcmode="lin" valueType="num">
                                      <p:cBhvr additive="base">
                                        <p:cTn id="8"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5"/>
                                        </p:tgtEl>
                                        <p:attrNameLst>
                                          <p:attrName>style.visibility</p:attrName>
                                        </p:attrNameLst>
                                      </p:cBhvr>
                                      <p:to>
                                        <p:strVal val="visible"/>
                                      </p:to>
                                    </p:set>
                                    <p:anim calcmode="lin" valueType="num">
                                      <p:cBhvr additive="base">
                                        <p:cTn id="19" dur="500" fill="hold"/>
                                        <p:tgtEl>
                                          <p:spTgt spid="51205"/>
                                        </p:tgtEl>
                                        <p:attrNameLst>
                                          <p:attrName>ppt_x</p:attrName>
                                        </p:attrNameLst>
                                      </p:cBhvr>
                                      <p:tavLst>
                                        <p:tav tm="0">
                                          <p:val>
                                            <p:strVal val="#ppt_x"/>
                                          </p:val>
                                        </p:tav>
                                        <p:tav tm="100000">
                                          <p:val>
                                            <p:strVal val="#ppt_x"/>
                                          </p:val>
                                        </p:tav>
                                      </p:tavLst>
                                    </p:anim>
                                    <p:anim calcmode="lin" valueType="num">
                                      <p:cBhvr additive="base">
                                        <p:cTn id="20"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06"/>
                                        </p:tgtEl>
                                        <p:attrNameLst>
                                          <p:attrName>style.visibility</p:attrName>
                                        </p:attrNameLst>
                                      </p:cBhvr>
                                      <p:to>
                                        <p:strVal val="visible"/>
                                      </p:to>
                                    </p:set>
                                    <p:anim calcmode="lin" valueType="num">
                                      <p:cBhvr additive="base">
                                        <p:cTn id="31" dur="500" fill="hold"/>
                                        <p:tgtEl>
                                          <p:spTgt spid="51206"/>
                                        </p:tgtEl>
                                        <p:attrNameLst>
                                          <p:attrName>ppt_x</p:attrName>
                                        </p:attrNameLst>
                                      </p:cBhvr>
                                      <p:tavLst>
                                        <p:tav tm="0">
                                          <p:val>
                                            <p:strVal val="#ppt_x"/>
                                          </p:val>
                                        </p:tav>
                                        <p:tav tm="100000">
                                          <p:val>
                                            <p:strVal val="#ppt_x"/>
                                          </p:val>
                                        </p:tav>
                                      </p:tavLst>
                                    </p:anim>
                                    <p:anim calcmode="lin" valueType="num">
                                      <p:cBhvr additive="base">
                                        <p:cTn id="32" dur="500" fill="hold"/>
                                        <p:tgtEl>
                                          <p:spTgt spid="51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Completing the Cycle</a:t>
            </a:r>
            <a:endParaRPr lang="en-US" dirty="0"/>
          </a:p>
        </p:txBody>
      </p:sp>
      <p:sp>
        <p:nvSpPr>
          <p:cNvPr id="4" name="Oval 3"/>
          <p:cNvSpPr/>
          <p:nvPr/>
        </p:nvSpPr>
        <p:spPr>
          <a:xfrm>
            <a:off x="1533257" y="1417638"/>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271649" y="2265499"/>
            <a:ext cx="553792" cy="553792"/>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tx2">
                    <a:lumMod val="50000"/>
                  </a:schemeClr>
                </a:solidFill>
              </a:rPr>
              <a:t>task</a:t>
            </a:r>
            <a:endParaRPr lang="en-US" sz="900" dirty="0">
              <a:solidFill>
                <a:schemeClr val="tx2">
                  <a:lumMod val="50000"/>
                </a:schemeClr>
              </a:solidFill>
            </a:endParaRPr>
          </a:p>
        </p:txBody>
      </p:sp>
      <p:sp>
        <p:nvSpPr>
          <p:cNvPr id="6" name="Oval 5"/>
          <p:cNvSpPr/>
          <p:nvPr/>
        </p:nvSpPr>
        <p:spPr>
          <a:xfrm>
            <a:off x="788432" y="2226862"/>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775553" y="3338758"/>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798958" y="3338758"/>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4" idx="3"/>
            <a:endCxn id="6" idx="7"/>
          </p:cNvCxnSpPr>
          <p:nvPr/>
        </p:nvCxnSpPr>
        <p:spPr>
          <a:xfrm flipH="1">
            <a:off x="1261123" y="1890329"/>
            <a:ext cx="353235" cy="4176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4" idx="5"/>
            <a:endCxn id="5" idx="1"/>
          </p:cNvCxnSpPr>
          <p:nvPr/>
        </p:nvCxnSpPr>
        <p:spPr>
          <a:xfrm>
            <a:off x="2005948" y="1890329"/>
            <a:ext cx="346802" cy="456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4"/>
            <a:endCxn id="7" idx="0"/>
          </p:cNvCxnSpPr>
          <p:nvPr/>
        </p:nvCxnSpPr>
        <p:spPr>
          <a:xfrm flipH="1">
            <a:off x="1052449" y="2780654"/>
            <a:ext cx="12879" cy="558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736977" y="3362368"/>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5" idx="3"/>
            <a:endCxn id="8" idx="0"/>
          </p:cNvCxnSpPr>
          <p:nvPr/>
        </p:nvCxnSpPr>
        <p:spPr>
          <a:xfrm flipH="1">
            <a:off x="2075854" y="2738190"/>
            <a:ext cx="276896" cy="6005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12" idx="0"/>
          </p:cNvCxnSpPr>
          <p:nvPr/>
        </p:nvCxnSpPr>
        <p:spPr>
          <a:xfrm>
            <a:off x="2744340" y="2738190"/>
            <a:ext cx="269533" cy="624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930325" y="4906016"/>
            <a:ext cx="2182547" cy="1533099"/>
            <a:chOff x="6650190" y="1925783"/>
            <a:chExt cx="2182547" cy="1533099"/>
          </a:xfrm>
          <a:solidFill>
            <a:schemeClr val="bg1"/>
          </a:solidFill>
        </p:grpSpPr>
        <p:sp>
          <p:nvSpPr>
            <p:cNvPr id="18" name="Rectangle 17"/>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620045" y="3075700"/>
              <a:ext cx="487634" cy="369332"/>
            </a:xfrm>
            <a:prstGeom prst="rect">
              <a:avLst/>
            </a:prstGeom>
            <a:noFill/>
          </p:spPr>
          <p:txBody>
            <a:bodyPr wrap="none" rtlCol="0">
              <a:spAutoFit/>
            </a:bodyPr>
            <a:lstStyle/>
            <a:p>
              <a:r>
                <a:rPr lang="en-US" dirty="0" err="1" smtClean="0"/>
                <a:t>typ</a:t>
              </a:r>
              <a:endParaRPr lang="en-US" dirty="0"/>
            </a:p>
          </p:txBody>
        </p:sp>
        <p:sp>
          <p:nvSpPr>
            <p:cNvPr id="21" name="TextBox 20"/>
            <p:cNvSpPr txBox="1"/>
            <p:nvPr/>
          </p:nvSpPr>
          <p:spPr>
            <a:xfrm>
              <a:off x="8104965" y="3061840"/>
              <a:ext cx="576889" cy="369332"/>
            </a:xfrm>
            <a:prstGeom prst="rect">
              <a:avLst/>
            </a:prstGeom>
            <a:noFill/>
          </p:spPr>
          <p:txBody>
            <a:bodyPr wrap="none" rtlCol="0">
              <a:spAutoFit/>
            </a:bodyPr>
            <a:lstStyle/>
            <a:p>
              <a:r>
                <a:rPr lang="en-US" dirty="0" smtClean="0"/>
                <a:t>max</a:t>
              </a:r>
              <a:endParaRPr lang="en-US" dirty="0"/>
            </a:p>
          </p:txBody>
        </p:sp>
        <p:sp>
          <p:nvSpPr>
            <p:cNvPr id="22" name="Freeform 21"/>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3" name="Straight Connector 22"/>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650190" y="3089550"/>
              <a:ext cx="543739" cy="369332"/>
            </a:xfrm>
            <a:prstGeom prst="rect">
              <a:avLst/>
            </a:prstGeom>
            <a:noFill/>
          </p:spPr>
          <p:txBody>
            <a:bodyPr wrap="none" rtlCol="0">
              <a:spAutoFit/>
            </a:bodyPr>
            <a:lstStyle/>
            <a:p>
              <a:r>
                <a:rPr lang="en-US" dirty="0" smtClean="0"/>
                <a:t>min</a:t>
              </a:r>
            </a:p>
          </p:txBody>
        </p:sp>
        <p:sp>
          <p:nvSpPr>
            <p:cNvPr id="26" name="TextBox 25"/>
            <p:cNvSpPr txBox="1"/>
            <p:nvPr/>
          </p:nvSpPr>
          <p:spPr>
            <a:xfrm>
              <a:off x="8529449" y="2382970"/>
              <a:ext cx="303288" cy="369332"/>
            </a:xfrm>
            <a:prstGeom prst="rect">
              <a:avLst/>
            </a:prstGeom>
            <a:grpFill/>
          </p:spPr>
          <p:txBody>
            <a:bodyPr wrap="none" rtlCol="0">
              <a:spAutoFit/>
            </a:bodyPr>
            <a:lstStyle/>
            <a:p>
              <a:r>
                <a:rPr lang="en-US" dirty="0" smtClean="0"/>
                <a:t>P</a:t>
              </a:r>
              <a:endParaRPr lang="en-US" dirty="0"/>
            </a:p>
          </p:txBody>
        </p:sp>
        <p:sp>
          <p:nvSpPr>
            <p:cNvPr id="27" name="TextBox 26"/>
            <p:cNvSpPr txBox="1"/>
            <p:nvPr/>
          </p:nvSpPr>
          <p:spPr>
            <a:xfrm>
              <a:off x="7171654" y="2660065"/>
              <a:ext cx="639919" cy="369332"/>
            </a:xfrm>
            <a:prstGeom prst="rect">
              <a:avLst/>
            </a:prstGeom>
            <a:noFill/>
          </p:spPr>
          <p:txBody>
            <a:bodyPr wrap="none" rtlCol="0">
              <a:spAutoFit/>
            </a:bodyPr>
            <a:lstStyle/>
            <a:p>
              <a:r>
                <a:rPr lang="en-US" dirty="0" smtClean="0"/>
                <a:t>RAM</a:t>
              </a:r>
              <a:endParaRPr lang="en-US" dirty="0"/>
            </a:p>
          </p:txBody>
        </p:sp>
      </p:grpSp>
      <p:sp>
        <p:nvSpPr>
          <p:cNvPr id="40" name="Rounded Rectangle 39"/>
          <p:cNvSpPr/>
          <p:nvPr/>
        </p:nvSpPr>
        <p:spPr>
          <a:xfrm>
            <a:off x="4087792" y="1950489"/>
            <a:ext cx="1615170" cy="1182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 10s</a:t>
            </a:r>
          </a:p>
          <a:p>
            <a:pPr algn="ctr"/>
            <a:r>
              <a:rPr lang="en-US" dirty="0" smtClean="0"/>
              <a:t>RAM: 16GB</a:t>
            </a:r>
          </a:p>
          <a:p>
            <a:pPr algn="ctr"/>
            <a:r>
              <a:rPr lang="en-US" dirty="0" smtClean="0"/>
              <a:t>DISK: 100GB</a:t>
            </a:r>
            <a:endParaRPr lang="en-US" dirty="0"/>
          </a:p>
        </p:txBody>
      </p:sp>
      <p:sp>
        <p:nvSpPr>
          <p:cNvPr id="41" name="Oval 40"/>
          <p:cNvSpPr/>
          <p:nvPr/>
        </p:nvSpPr>
        <p:spPr>
          <a:xfrm>
            <a:off x="6701234" y="3446886"/>
            <a:ext cx="866613" cy="83068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50000"/>
                  </a:schemeClr>
                </a:solidFill>
              </a:rPr>
              <a:t>task</a:t>
            </a:r>
            <a:endParaRPr lang="en-US" dirty="0">
              <a:solidFill>
                <a:schemeClr val="tx2">
                  <a:lumMod val="50000"/>
                </a:schemeClr>
              </a:solidFill>
            </a:endParaRPr>
          </a:p>
        </p:txBody>
      </p:sp>
      <p:sp>
        <p:nvSpPr>
          <p:cNvPr id="42" name="Oval 41"/>
          <p:cNvSpPr/>
          <p:nvPr/>
        </p:nvSpPr>
        <p:spPr>
          <a:xfrm>
            <a:off x="6694104" y="2117745"/>
            <a:ext cx="885775" cy="8478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RM</a:t>
            </a:r>
            <a:endParaRPr lang="en-US" dirty="0"/>
          </a:p>
        </p:txBody>
      </p:sp>
      <p:cxnSp>
        <p:nvCxnSpPr>
          <p:cNvPr id="44" name="Straight Arrow Connector 43"/>
          <p:cNvCxnSpPr>
            <a:stCxn id="5" idx="6"/>
            <a:endCxn id="40" idx="1"/>
          </p:cNvCxnSpPr>
          <p:nvPr/>
        </p:nvCxnSpPr>
        <p:spPr>
          <a:xfrm flipV="1">
            <a:off x="2825441" y="2541606"/>
            <a:ext cx="1262351" cy="789"/>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3"/>
            <a:endCxn id="42" idx="2"/>
          </p:cNvCxnSpPr>
          <p:nvPr/>
        </p:nvCxnSpPr>
        <p:spPr>
          <a:xfrm>
            <a:off x="5702962" y="2541606"/>
            <a:ext cx="991142" cy="7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4"/>
            <a:endCxn id="41" idx="0"/>
          </p:cNvCxnSpPr>
          <p:nvPr/>
        </p:nvCxnSpPr>
        <p:spPr>
          <a:xfrm flipH="1">
            <a:off x="7134541" y="2965606"/>
            <a:ext cx="2451" cy="48128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886194" y="1453275"/>
            <a:ext cx="1942006" cy="369332"/>
          </a:xfrm>
          <a:prstGeom prst="rect">
            <a:avLst/>
          </a:prstGeom>
          <a:noFill/>
        </p:spPr>
        <p:txBody>
          <a:bodyPr wrap="none" rtlCol="0">
            <a:spAutoFit/>
          </a:bodyPr>
          <a:lstStyle/>
          <a:p>
            <a:r>
              <a:rPr lang="en-US" dirty="0" smtClean="0"/>
              <a:t>Allocate Resources</a:t>
            </a:r>
            <a:endParaRPr lang="en-US" dirty="0"/>
          </a:p>
        </p:txBody>
      </p:sp>
      <p:sp>
        <p:nvSpPr>
          <p:cNvPr id="50" name="TextBox 49"/>
          <p:cNvSpPr txBox="1"/>
          <p:nvPr/>
        </p:nvSpPr>
        <p:spPr>
          <a:xfrm>
            <a:off x="777834" y="4427623"/>
            <a:ext cx="2115644" cy="369332"/>
          </a:xfrm>
          <a:prstGeom prst="rect">
            <a:avLst/>
          </a:prstGeom>
          <a:noFill/>
        </p:spPr>
        <p:txBody>
          <a:bodyPr wrap="none" rtlCol="0">
            <a:spAutoFit/>
          </a:bodyPr>
          <a:lstStyle/>
          <a:p>
            <a:r>
              <a:rPr lang="en-US" dirty="0" smtClean="0"/>
              <a:t>Historical Repository</a:t>
            </a:r>
            <a:endParaRPr lang="en-US" dirty="0"/>
          </a:p>
        </p:txBody>
      </p:sp>
      <p:sp>
        <p:nvSpPr>
          <p:cNvPr id="51" name="Rounded Rectangle 50"/>
          <p:cNvSpPr/>
          <p:nvPr/>
        </p:nvSpPr>
        <p:spPr>
          <a:xfrm>
            <a:off x="4087792" y="4952566"/>
            <a:ext cx="1615170" cy="1182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 </a:t>
            </a:r>
            <a:r>
              <a:rPr lang="en-US" dirty="0" smtClean="0">
                <a:solidFill>
                  <a:srgbClr val="FFFF00"/>
                </a:solidFill>
              </a:rPr>
              <a:t>5s</a:t>
            </a:r>
          </a:p>
          <a:p>
            <a:pPr algn="ctr"/>
            <a:r>
              <a:rPr lang="en-US" dirty="0" smtClean="0"/>
              <a:t>RAM: </a:t>
            </a:r>
            <a:r>
              <a:rPr lang="en-US" dirty="0" smtClean="0">
                <a:solidFill>
                  <a:srgbClr val="FFFF00"/>
                </a:solidFill>
              </a:rPr>
              <a:t>15GB</a:t>
            </a:r>
          </a:p>
          <a:p>
            <a:pPr algn="ctr"/>
            <a:r>
              <a:rPr lang="en-US" dirty="0" smtClean="0"/>
              <a:t>DISK: </a:t>
            </a:r>
            <a:r>
              <a:rPr lang="en-US" dirty="0" smtClean="0">
                <a:solidFill>
                  <a:srgbClr val="FFFF00"/>
                </a:solidFill>
              </a:rPr>
              <a:t>90GB</a:t>
            </a:r>
            <a:endParaRPr lang="en-US" dirty="0">
              <a:solidFill>
                <a:srgbClr val="FFFF00"/>
              </a:solidFill>
            </a:endParaRPr>
          </a:p>
        </p:txBody>
      </p:sp>
      <p:cxnSp>
        <p:nvCxnSpPr>
          <p:cNvPr id="55" name="Elbow Connector 54"/>
          <p:cNvCxnSpPr>
            <a:stCxn id="42" idx="6"/>
            <a:endCxn id="51" idx="3"/>
          </p:cNvCxnSpPr>
          <p:nvPr/>
        </p:nvCxnSpPr>
        <p:spPr>
          <a:xfrm flipH="1">
            <a:off x="5702962" y="2541676"/>
            <a:ext cx="1876917" cy="3002007"/>
          </a:xfrm>
          <a:prstGeom prst="bentConnector3">
            <a:avLst>
              <a:gd name="adj1" fmla="val -12180"/>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1" idx="1"/>
            <a:endCxn id="26" idx="3"/>
          </p:cNvCxnSpPr>
          <p:nvPr/>
        </p:nvCxnSpPr>
        <p:spPr>
          <a:xfrm flipH="1">
            <a:off x="3112872" y="5543683"/>
            <a:ext cx="974920" cy="4186"/>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826034" y="4439655"/>
            <a:ext cx="2086725" cy="369332"/>
          </a:xfrm>
          <a:prstGeom prst="rect">
            <a:avLst/>
          </a:prstGeom>
          <a:noFill/>
        </p:spPr>
        <p:txBody>
          <a:bodyPr wrap="none" rtlCol="0">
            <a:spAutoFit/>
          </a:bodyPr>
          <a:lstStyle/>
          <a:p>
            <a:r>
              <a:rPr lang="en-US" dirty="0" smtClean="0"/>
              <a:t>Observed Resources</a:t>
            </a:r>
            <a:endParaRPr lang="en-US" dirty="0"/>
          </a:p>
        </p:txBody>
      </p:sp>
      <p:sp>
        <p:nvSpPr>
          <p:cNvPr id="59" name="TextBox 58"/>
          <p:cNvSpPr txBox="1"/>
          <p:nvPr/>
        </p:nvSpPr>
        <p:spPr>
          <a:xfrm>
            <a:off x="6864763" y="1340517"/>
            <a:ext cx="1798377" cy="646331"/>
          </a:xfrm>
          <a:prstGeom prst="rect">
            <a:avLst/>
          </a:prstGeom>
          <a:noFill/>
        </p:spPr>
        <p:txBody>
          <a:bodyPr wrap="none" rtlCol="0">
            <a:spAutoFit/>
          </a:bodyPr>
          <a:lstStyle/>
          <a:p>
            <a:pPr algn="ctr"/>
            <a:r>
              <a:rPr lang="en-US" dirty="0" smtClean="0"/>
              <a:t>Measurement</a:t>
            </a:r>
          </a:p>
          <a:p>
            <a:pPr algn="ctr"/>
            <a:r>
              <a:rPr lang="en-US" dirty="0" smtClean="0"/>
              <a:t>and </a:t>
            </a:r>
            <a:r>
              <a:rPr lang="en-US" b="1" dirty="0" smtClean="0"/>
              <a:t>Enforcement</a:t>
            </a:r>
            <a:endParaRPr lang="en-US" b="1" dirty="0"/>
          </a:p>
        </p:txBody>
      </p:sp>
      <p:cxnSp>
        <p:nvCxnSpPr>
          <p:cNvPr id="39" name="Straight Arrow Connector 38"/>
          <p:cNvCxnSpPr>
            <a:stCxn id="50" idx="0"/>
          </p:cNvCxnSpPr>
          <p:nvPr/>
        </p:nvCxnSpPr>
        <p:spPr>
          <a:xfrm flipV="1">
            <a:off x="1835656" y="3916160"/>
            <a:ext cx="0" cy="5114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826034" y="3498402"/>
            <a:ext cx="2252794" cy="646331"/>
          </a:xfrm>
          <a:prstGeom prst="rect">
            <a:avLst/>
          </a:prstGeom>
          <a:noFill/>
          <a:ln w="12700">
            <a:solidFill>
              <a:schemeClr val="tx1"/>
            </a:solidFill>
          </a:ln>
        </p:spPr>
        <p:txBody>
          <a:bodyPr wrap="square" rtlCol="0">
            <a:spAutoFit/>
          </a:bodyPr>
          <a:lstStyle/>
          <a:p>
            <a:pPr algn="ctr"/>
            <a:r>
              <a:rPr lang="en-US" b="1" dirty="0" smtClean="0"/>
              <a:t>Exception Handling</a:t>
            </a:r>
          </a:p>
          <a:p>
            <a:pPr algn="ctr"/>
            <a:r>
              <a:rPr lang="en-US" b="1" dirty="0" smtClean="0"/>
              <a:t>Is it an outlier?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bg/>
                                          </p:spTgt>
                                        </p:tgtEl>
                                        <p:attrNameLst>
                                          <p:attrName>style.visibility</p:attrName>
                                        </p:attrNameLst>
                                      </p:cBhvr>
                                      <p:to>
                                        <p:strVal val="visible"/>
                                      </p:to>
                                    </p:set>
                                    <p:animEffect transition="in" filter="fade">
                                      <p:cBhvr>
                                        <p:cTn id="7" dur="2000"/>
                                        <p:tgtEl>
                                          <p:spTgt spid="4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xEl>
                                              <p:pRg st="0" end="0"/>
                                            </p:txEl>
                                          </p:spTgt>
                                        </p:tgtEl>
                                        <p:attrNameLst>
                                          <p:attrName>style.visibility</p:attrName>
                                        </p:attrNameLst>
                                      </p:cBhvr>
                                      <p:to>
                                        <p:strVal val="visible"/>
                                      </p:to>
                                    </p:set>
                                    <p:animEffect transition="in" filter="fade">
                                      <p:cBhvr>
                                        <p:cTn id="10" dur="2000"/>
                                        <p:tgtEl>
                                          <p:spTgt spid="4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xEl>
                                              <p:pRg st="1" end="1"/>
                                            </p:txEl>
                                          </p:spTgt>
                                        </p:tgtEl>
                                        <p:attrNameLst>
                                          <p:attrName>style.visibility</p:attrName>
                                        </p:attrNameLst>
                                      </p:cBhvr>
                                      <p:to>
                                        <p:strVal val="visible"/>
                                      </p:to>
                                    </p:set>
                                    <p:animEffect transition="in" filter="fade">
                                      <p:cBhvr>
                                        <p:cTn id="13" dur="20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7862"/>
            <a:ext cx="8229600" cy="1143000"/>
          </a:xfrm>
        </p:spPr>
        <p:txBody>
          <a:bodyPr>
            <a:normAutofit fontScale="90000"/>
          </a:bodyPr>
          <a:lstStyle/>
          <a:p>
            <a:r>
              <a:rPr lang="en-US" dirty="0" smtClean="0"/>
              <a:t>An (slightly) different definition of</a:t>
            </a:r>
            <a:br>
              <a:rPr lang="en-US" dirty="0" smtClean="0"/>
            </a:br>
            <a:r>
              <a:rPr lang="en-US" dirty="0" smtClean="0"/>
              <a:t>High Throughput Computing:</a:t>
            </a:r>
            <a:endParaRPr lang="en-US" dirty="0"/>
          </a:p>
        </p:txBody>
      </p:sp>
      <p:sp>
        <p:nvSpPr>
          <p:cNvPr id="3" name="Content Placeholder 2"/>
          <p:cNvSpPr>
            <a:spLocks noGrp="1"/>
          </p:cNvSpPr>
          <p:nvPr>
            <p:ph idx="1"/>
          </p:nvPr>
        </p:nvSpPr>
        <p:spPr>
          <a:xfrm>
            <a:off x="457200" y="2329988"/>
            <a:ext cx="8229600" cy="1151798"/>
          </a:xfrm>
        </p:spPr>
        <p:txBody>
          <a:bodyPr>
            <a:normAutofit/>
          </a:bodyPr>
          <a:lstStyle/>
          <a:p>
            <a:pPr algn="ctr">
              <a:buNone/>
            </a:pPr>
            <a:r>
              <a:rPr lang="en-US" sz="4000" dirty="0" smtClean="0">
                <a:solidFill>
                  <a:srgbClr val="C00000"/>
                </a:solidFill>
              </a:rPr>
              <a:t>Offered Load &gt;&gt; System Capacity</a:t>
            </a:r>
          </a:p>
          <a:p>
            <a:pPr algn="ctr">
              <a:buNone/>
            </a:pPr>
            <a:endParaRPr lang="en-US" sz="4000" dirty="0">
              <a:solidFill>
                <a:srgbClr val="C00000"/>
              </a:solidFill>
            </a:endParaRPr>
          </a:p>
        </p:txBody>
      </p:sp>
      <p:sp>
        <p:nvSpPr>
          <p:cNvPr id="4" name="Content Placeholder 2"/>
          <p:cNvSpPr txBox="1">
            <a:spLocks/>
          </p:cNvSpPr>
          <p:nvPr/>
        </p:nvSpPr>
        <p:spPr>
          <a:xfrm>
            <a:off x="0" y="3464202"/>
            <a:ext cx="9144000" cy="1063831"/>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600" dirty="0" smtClean="0"/>
              <a:t>The job of an HTC system is to maximize concurrency without exceeding resources. </a:t>
            </a:r>
          </a:p>
        </p:txBody>
      </p:sp>
      <p:sp>
        <p:nvSpPr>
          <p:cNvPr id="5" name="Content Placeholder 2"/>
          <p:cNvSpPr txBox="1">
            <a:spLocks/>
          </p:cNvSpPr>
          <p:nvPr/>
        </p:nvSpPr>
        <p:spPr>
          <a:xfrm>
            <a:off x="-17584" y="5099579"/>
            <a:ext cx="9144000" cy="1063831"/>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600" dirty="0" smtClean="0">
                <a:solidFill>
                  <a:srgbClr val="C00000"/>
                </a:solidFill>
              </a:rPr>
              <a:t>But this only works if</a:t>
            </a:r>
            <a:br>
              <a:rPr lang="en-US" sz="3600" dirty="0" smtClean="0">
                <a:solidFill>
                  <a:srgbClr val="C00000"/>
                </a:solidFill>
              </a:rPr>
            </a:br>
            <a:r>
              <a:rPr lang="en-US" sz="3600" dirty="0" smtClean="0">
                <a:solidFill>
                  <a:srgbClr val="C00000"/>
                </a:solidFill>
              </a:rPr>
              <a:t>the resources are known!</a:t>
            </a:r>
            <a:endParaRPr kumimoji="0" lang="en-US" sz="36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dVdT</a:t>
            </a:r>
            <a:r>
              <a:rPr lang="en-US" dirty="0" smtClean="0"/>
              <a:t> Online Archive</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b="3844"/>
          <a:stretch>
            <a:fillRect/>
          </a:stretch>
        </p:blipFill>
        <p:spPr bwMode="auto">
          <a:xfrm>
            <a:off x="0" y="1254624"/>
            <a:ext cx="9148275" cy="549786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Complete Workload Characterization</a:t>
            </a:r>
            <a:endParaRPr lang="en-US" dirty="0"/>
          </a:p>
        </p:txBody>
      </p:sp>
      <p:grpSp>
        <p:nvGrpSpPr>
          <p:cNvPr id="5" name="Group 75"/>
          <p:cNvGrpSpPr/>
          <p:nvPr/>
        </p:nvGrpSpPr>
        <p:grpSpPr>
          <a:xfrm>
            <a:off x="1656933" y="1814134"/>
            <a:ext cx="527105" cy="342804"/>
            <a:chOff x="6747192" y="1925783"/>
            <a:chExt cx="1725806" cy="1205327"/>
          </a:xfrm>
          <a:solidFill>
            <a:srgbClr val="FFFFFF"/>
          </a:solidFill>
        </p:grpSpPr>
        <p:sp>
          <p:nvSpPr>
            <p:cNvPr id="45" name="Rectangle 44"/>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46" name="Straight Connector 45"/>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47" name="Freeform 46"/>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48" name="Straight Connector 47"/>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 name="Group 81"/>
          <p:cNvGrpSpPr/>
          <p:nvPr/>
        </p:nvGrpSpPr>
        <p:grpSpPr>
          <a:xfrm>
            <a:off x="2114143" y="2797834"/>
            <a:ext cx="527105" cy="342804"/>
            <a:chOff x="6747192" y="1925783"/>
            <a:chExt cx="1725806" cy="1205327"/>
          </a:xfrm>
          <a:solidFill>
            <a:srgbClr val="FFFFFF"/>
          </a:solidFill>
        </p:grpSpPr>
        <p:sp>
          <p:nvSpPr>
            <p:cNvPr id="40" name="Rectangle 39"/>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41" name="Straight Connector 40"/>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42" name="Freeform 41"/>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43" name="Straight Connector 42"/>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87"/>
          <p:cNvGrpSpPr/>
          <p:nvPr/>
        </p:nvGrpSpPr>
        <p:grpSpPr>
          <a:xfrm>
            <a:off x="894898" y="2797829"/>
            <a:ext cx="527105" cy="342804"/>
            <a:chOff x="6747192" y="1925783"/>
            <a:chExt cx="1725806" cy="1205327"/>
          </a:xfrm>
          <a:solidFill>
            <a:srgbClr val="FFFFFF"/>
          </a:solidFill>
        </p:grpSpPr>
        <p:sp>
          <p:nvSpPr>
            <p:cNvPr id="35" name="Rectangle 34"/>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36" name="Straight Connector 35"/>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Freeform 36"/>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38" name="Straight Connector 37"/>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8" name="Group 93"/>
          <p:cNvGrpSpPr/>
          <p:nvPr/>
        </p:nvGrpSpPr>
        <p:grpSpPr>
          <a:xfrm>
            <a:off x="1337528" y="3772054"/>
            <a:ext cx="527105" cy="342804"/>
            <a:chOff x="6747192" y="1925783"/>
            <a:chExt cx="1725806" cy="1205327"/>
          </a:xfrm>
          <a:solidFill>
            <a:srgbClr val="FFFFFF"/>
          </a:solidFill>
        </p:grpSpPr>
        <p:sp>
          <p:nvSpPr>
            <p:cNvPr id="30" name="Rectangle 29"/>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31" name="Straight Connector 30"/>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32" name="Freeform 31"/>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33" name="Straight Connector 32"/>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9" name="Straight Arrow Connector 8"/>
          <p:cNvCxnSpPr>
            <a:stCxn id="45" idx="2"/>
            <a:endCxn id="35" idx="0"/>
          </p:cNvCxnSpPr>
          <p:nvPr/>
        </p:nvCxnSpPr>
        <p:spPr>
          <a:xfrm flipH="1">
            <a:off x="1158451" y="2149060"/>
            <a:ext cx="762035" cy="6487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45" idx="2"/>
            <a:endCxn id="42" idx="2"/>
          </p:cNvCxnSpPr>
          <p:nvPr/>
        </p:nvCxnSpPr>
        <p:spPr>
          <a:xfrm>
            <a:off x="1920486" y="2149060"/>
            <a:ext cx="420323" cy="6953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35" idx="2"/>
            <a:endCxn id="32" idx="2"/>
          </p:cNvCxnSpPr>
          <p:nvPr/>
        </p:nvCxnSpPr>
        <p:spPr>
          <a:xfrm>
            <a:off x="1158451" y="3132755"/>
            <a:ext cx="405743" cy="6859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 name="Group 199"/>
          <p:cNvGrpSpPr/>
          <p:nvPr/>
        </p:nvGrpSpPr>
        <p:grpSpPr>
          <a:xfrm>
            <a:off x="2751468" y="2797829"/>
            <a:ext cx="527105" cy="342804"/>
            <a:chOff x="6747192" y="1925783"/>
            <a:chExt cx="1725806" cy="1205327"/>
          </a:xfrm>
          <a:solidFill>
            <a:srgbClr val="FFFFFF"/>
          </a:solidFill>
        </p:grpSpPr>
        <p:sp>
          <p:nvSpPr>
            <p:cNvPr id="25" name="Rectangle 24"/>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26" name="Straight Connector 25"/>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Freeform 26"/>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28" name="Straight Connector 27"/>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 name="Group 205"/>
          <p:cNvGrpSpPr/>
          <p:nvPr/>
        </p:nvGrpSpPr>
        <p:grpSpPr>
          <a:xfrm>
            <a:off x="2735758" y="3883296"/>
            <a:ext cx="527105" cy="342804"/>
            <a:chOff x="6747192" y="1925783"/>
            <a:chExt cx="1725806" cy="1205327"/>
          </a:xfrm>
          <a:solidFill>
            <a:srgbClr val="FFFFFF"/>
          </a:solidFill>
        </p:grpSpPr>
        <p:sp>
          <p:nvSpPr>
            <p:cNvPr id="20" name="Rectangle 19"/>
            <p:cNvSpPr/>
            <p:nvPr/>
          </p:nvSpPr>
          <p:spPr>
            <a:xfrm>
              <a:off x="6747192" y="1925783"/>
              <a:ext cx="1725806" cy="1177627"/>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21" name="Straight Connector 20"/>
            <p:cNvCxnSpPr/>
            <p:nvPr/>
          </p:nvCxnSpPr>
          <p:spPr>
            <a:xfrm>
              <a:off x="7883285" y="19257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Freeform 21"/>
            <p:cNvSpPr/>
            <p:nvPr/>
          </p:nvSpPr>
          <p:spPr>
            <a:xfrm>
              <a:off x="6768889" y="2059695"/>
              <a:ext cx="1704109" cy="1029855"/>
            </a:xfrm>
            <a:custGeom>
              <a:avLst/>
              <a:gdLst>
                <a:gd name="connsiteX0" fmla="*/ 0 w 1704109"/>
                <a:gd name="connsiteY0" fmla="*/ 875145 h 1029855"/>
                <a:gd name="connsiteX1" fmla="*/ 221672 w 1704109"/>
                <a:gd name="connsiteY1" fmla="*/ 889000 h 1029855"/>
                <a:gd name="connsiteX2" fmla="*/ 720436 w 1704109"/>
                <a:gd name="connsiteY2" fmla="*/ 30018 h 1029855"/>
                <a:gd name="connsiteX3" fmla="*/ 1052945 w 1704109"/>
                <a:gd name="connsiteY3" fmla="*/ 708891 h 1029855"/>
                <a:gd name="connsiteX4" fmla="*/ 1704109 w 1704109"/>
                <a:gd name="connsiteY4" fmla="*/ 902854 h 1029855"/>
                <a:gd name="connsiteX5" fmla="*/ 1704109 w 1704109"/>
                <a:gd name="connsiteY5" fmla="*/ 902854 h 10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109" h="1029855">
                  <a:moveTo>
                    <a:pt x="0" y="875145"/>
                  </a:moveTo>
                  <a:cubicBezTo>
                    <a:pt x="50799" y="952500"/>
                    <a:pt x="101599" y="1029855"/>
                    <a:pt x="221672" y="889000"/>
                  </a:cubicBezTo>
                  <a:cubicBezTo>
                    <a:pt x="341745" y="748146"/>
                    <a:pt x="581891" y="60036"/>
                    <a:pt x="720436" y="30018"/>
                  </a:cubicBezTo>
                  <a:cubicBezTo>
                    <a:pt x="858981" y="0"/>
                    <a:pt x="889000" y="563418"/>
                    <a:pt x="1052945" y="708891"/>
                  </a:cubicBezTo>
                  <a:cubicBezTo>
                    <a:pt x="1216891" y="854364"/>
                    <a:pt x="1704109" y="902854"/>
                    <a:pt x="1704109" y="902854"/>
                  </a:cubicBezTo>
                  <a:lnTo>
                    <a:pt x="1704109" y="902854"/>
                  </a:lnTo>
                </a:path>
              </a:pathLst>
            </a:custGeom>
            <a:grp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23" name="Straight Connector 22"/>
            <p:cNvCxnSpPr/>
            <p:nvPr/>
          </p:nvCxnSpPr>
          <p:spPr>
            <a:xfrm>
              <a:off x="8409770" y="193963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927280" y="1953483"/>
              <a:ext cx="0" cy="1177627"/>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5" name="Straight Arrow Connector 14"/>
          <p:cNvCxnSpPr>
            <a:stCxn id="45" idx="2"/>
            <a:endCxn id="25" idx="0"/>
          </p:cNvCxnSpPr>
          <p:nvPr/>
        </p:nvCxnSpPr>
        <p:spPr>
          <a:xfrm>
            <a:off x="1920486" y="2149060"/>
            <a:ext cx="1094535" cy="6487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0" idx="2"/>
            <a:endCxn id="30" idx="0"/>
          </p:cNvCxnSpPr>
          <p:nvPr/>
        </p:nvCxnSpPr>
        <p:spPr>
          <a:xfrm flipH="1">
            <a:off x="1601081" y="3132760"/>
            <a:ext cx="776615" cy="639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5" idx="2"/>
            <a:endCxn id="30" idx="0"/>
          </p:cNvCxnSpPr>
          <p:nvPr/>
        </p:nvCxnSpPr>
        <p:spPr>
          <a:xfrm flipH="1">
            <a:off x="1601081" y="3132755"/>
            <a:ext cx="1413940" cy="6392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25" idx="2"/>
            <a:endCxn id="20" idx="0"/>
          </p:cNvCxnSpPr>
          <p:nvPr/>
        </p:nvCxnSpPr>
        <p:spPr>
          <a:xfrm flipH="1">
            <a:off x="2999311" y="3132755"/>
            <a:ext cx="15710" cy="7505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1190293" y="4692303"/>
            <a:ext cx="1904946" cy="707886"/>
          </a:xfrm>
          <a:prstGeom prst="rect">
            <a:avLst/>
          </a:prstGeom>
          <a:noFill/>
        </p:spPr>
        <p:txBody>
          <a:bodyPr wrap="square" rtlCol="0">
            <a:spAutoFit/>
          </a:bodyPr>
          <a:lstStyle/>
          <a:p>
            <a:pPr algn="ctr"/>
            <a:r>
              <a:rPr lang="en-US" sz="4000" dirty="0" smtClean="0"/>
              <a:t>X 1000</a:t>
            </a:r>
            <a:endParaRPr lang="en-US" sz="4000" dirty="0"/>
          </a:p>
        </p:txBody>
      </p:sp>
      <p:grpSp>
        <p:nvGrpSpPr>
          <p:cNvPr id="68" name="Group 67"/>
          <p:cNvGrpSpPr/>
          <p:nvPr/>
        </p:nvGrpSpPr>
        <p:grpSpPr>
          <a:xfrm>
            <a:off x="4258903" y="2910161"/>
            <a:ext cx="4680559" cy="1357207"/>
            <a:chOff x="4258903" y="4091347"/>
            <a:chExt cx="4680559" cy="1357207"/>
          </a:xfrm>
        </p:grpSpPr>
        <p:sp>
          <p:nvSpPr>
            <p:cNvPr id="60" name="Rectangle 59"/>
            <p:cNvSpPr/>
            <p:nvPr/>
          </p:nvSpPr>
          <p:spPr>
            <a:xfrm>
              <a:off x="4423606" y="4120017"/>
              <a:ext cx="1552073" cy="719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128 GB</a:t>
              </a:r>
            </a:p>
            <a:p>
              <a:pPr algn="ctr"/>
              <a:r>
                <a:rPr lang="en-US" dirty="0" smtClean="0"/>
                <a:t>32 cores</a:t>
              </a:r>
            </a:p>
          </p:txBody>
        </p:sp>
        <p:sp>
          <p:nvSpPr>
            <p:cNvPr id="61" name="Rectangle 60"/>
            <p:cNvSpPr/>
            <p:nvPr/>
          </p:nvSpPr>
          <p:spPr>
            <a:xfrm>
              <a:off x="6320586" y="4091347"/>
              <a:ext cx="954504" cy="76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 GB</a:t>
              </a:r>
            </a:p>
            <a:p>
              <a:pPr algn="ctr"/>
              <a:r>
                <a:rPr lang="en-US" dirty="0" smtClean="0"/>
                <a:t>4 cores</a:t>
              </a:r>
            </a:p>
          </p:txBody>
        </p:sp>
        <p:sp>
          <p:nvSpPr>
            <p:cNvPr id="62" name="TextBox 61"/>
            <p:cNvSpPr txBox="1"/>
            <p:nvPr/>
          </p:nvSpPr>
          <p:spPr>
            <a:xfrm>
              <a:off x="4258903" y="4863779"/>
              <a:ext cx="1904946" cy="584775"/>
            </a:xfrm>
            <a:prstGeom prst="rect">
              <a:avLst/>
            </a:prstGeom>
            <a:noFill/>
          </p:spPr>
          <p:txBody>
            <a:bodyPr wrap="square" rtlCol="0">
              <a:spAutoFit/>
            </a:bodyPr>
            <a:lstStyle/>
            <a:p>
              <a:pPr algn="ctr"/>
              <a:r>
                <a:rPr lang="en-US" sz="3200" dirty="0" smtClean="0"/>
                <a:t>X 1</a:t>
              </a:r>
              <a:endParaRPr lang="en-US" sz="3200" dirty="0"/>
            </a:p>
          </p:txBody>
        </p:sp>
        <p:sp>
          <p:nvSpPr>
            <p:cNvPr id="63" name="TextBox 62"/>
            <p:cNvSpPr txBox="1"/>
            <p:nvPr/>
          </p:nvSpPr>
          <p:spPr>
            <a:xfrm>
              <a:off x="5857088" y="4834870"/>
              <a:ext cx="1904946" cy="584775"/>
            </a:xfrm>
            <a:prstGeom prst="rect">
              <a:avLst/>
            </a:prstGeom>
            <a:noFill/>
          </p:spPr>
          <p:txBody>
            <a:bodyPr wrap="square" rtlCol="0">
              <a:spAutoFit/>
            </a:bodyPr>
            <a:lstStyle/>
            <a:p>
              <a:pPr algn="ctr"/>
              <a:r>
                <a:rPr lang="en-US" sz="3200" dirty="0" smtClean="0"/>
                <a:t>X 100</a:t>
              </a:r>
              <a:endParaRPr lang="en-US" sz="3200" dirty="0"/>
            </a:p>
          </p:txBody>
        </p:sp>
        <p:sp>
          <p:nvSpPr>
            <p:cNvPr id="66" name="TextBox 65"/>
            <p:cNvSpPr txBox="1"/>
            <p:nvPr/>
          </p:nvSpPr>
          <p:spPr>
            <a:xfrm>
              <a:off x="7483643" y="4181142"/>
              <a:ext cx="1455819" cy="646331"/>
            </a:xfrm>
            <a:prstGeom prst="rect">
              <a:avLst/>
            </a:prstGeom>
            <a:noFill/>
          </p:spPr>
          <p:txBody>
            <a:bodyPr wrap="square" rtlCol="0">
              <a:spAutoFit/>
            </a:bodyPr>
            <a:lstStyle/>
            <a:p>
              <a:pPr algn="ctr"/>
              <a:r>
                <a:rPr lang="en-US" dirty="0" smtClean="0"/>
                <a:t>1 hour</a:t>
              </a:r>
            </a:p>
            <a:p>
              <a:pPr algn="ctr"/>
              <a:r>
                <a:rPr lang="en-US" dirty="0" smtClean="0"/>
                <a:t>5 Tb/s I/O</a:t>
              </a:r>
            </a:p>
          </p:txBody>
        </p:sp>
      </p:grpSp>
      <p:grpSp>
        <p:nvGrpSpPr>
          <p:cNvPr id="67" name="Group 66"/>
          <p:cNvGrpSpPr/>
          <p:nvPr/>
        </p:nvGrpSpPr>
        <p:grpSpPr>
          <a:xfrm>
            <a:off x="4250887" y="1552954"/>
            <a:ext cx="4676543" cy="1357207"/>
            <a:chOff x="4250887" y="1721402"/>
            <a:chExt cx="4676543" cy="1357207"/>
          </a:xfrm>
        </p:grpSpPr>
        <p:sp>
          <p:nvSpPr>
            <p:cNvPr id="56" name="Rectangle 55"/>
            <p:cNvSpPr/>
            <p:nvPr/>
          </p:nvSpPr>
          <p:spPr>
            <a:xfrm>
              <a:off x="4415590" y="1750072"/>
              <a:ext cx="1552073" cy="719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128 GB</a:t>
              </a:r>
            </a:p>
            <a:p>
              <a:pPr algn="ctr"/>
              <a:r>
                <a:rPr lang="en-US" dirty="0" smtClean="0"/>
                <a:t>32 cores</a:t>
              </a:r>
            </a:p>
          </p:txBody>
        </p:sp>
        <p:sp>
          <p:nvSpPr>
            <p:cNvPr id="57" name="Rectangle 56"/>
            <p:cNvSpPr/>
            <p:nvPr/>
          </p:nvSpPr>
          <p:spPr>
            <a:xfrm>
              <a:off x="6312570" y="1721402"/>
              <a:ext cx="954504" cy="76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 GB</a:t>
              </a:r>
            </a:p>
            <a:p>
              <a:pPr algn="ctr"/>
              <a:r>
                <a:rPr lang="en-US" dirty="0" smtClean="0"/>
                <a:t>4 cores</a:t>
              </a:r>
            </a:p>
          </p:txBody>
        </p:sp>
        <p:sp>
          <p:nvSpPr>
            <p:cNvPr id="58" name="TextBox 57"/>
            <p:cNvSpPr txBox="1"/>
            <p:nvPr/>
          </p:nvSpPr>
          <p:spPr>
            <a:xfrm>
              <a:off x="4250887" y="2493834"/>
              <a:ext cx="1904946" cy="584775"/>
            </a:xfrm>
            <a:prstGeom prst="rect">
              <a:avLst/>
            </a:prstGeom>
            <a:noFill/>
          </p:spPr>
          <p:txBody>
            <a:bodyPr wrap="square" rtlCol="0">
              <a:spAutoFit/>
            </a:bodyPr>
            <a:lstStyle/>
            <a:p>
              <a:pPr algn="ctr"/>
              <a:r>
                <a:rPr lang="en-US" sz="3200" dirty="0" smtClean="0"/>
                <a:t>X 1</a:t>
              </a:r>
              <a:endParaRPr lang="en-US" sz="3200" dirty="0"/>
            </a:p>
          </p:txBody>
        </p:sp>
        <p:sp>
          <p:nvSpPr>
            <p:cNvPr id="59" name="TextBox 58"/>
            <p:cNvSpPr txBox="1"/>
            <p:nvPr/>
          </p:nvSpPr>
          <p:spPr>
            <a:xfrm>
              <a:off x="5849072" y="2464925"/>
              <a:ext cx="1904946" cy="584775"/>
            </a:xfrm>
            <a:prstGeom prst="rect">
              <a:avLst/>
            </a:prstGeom>
            <a:noFill/>
          </p:spPr>
          <p:txBody>
            <a:bodyPr wrap="square" rtlCol="0">
              <a:spAutoFit/>
            </a:bodyPr>
            <a:lstStyle/>
            <a:p>
              <a:pPr algn="ctr"/>
              <a:r>
                <a:rPr lang="en-US" sz="3200" dirty="0" smtClean="0"/>
                <a:t>X 10</a:t>
              </a:r>
              <a:endParaRPr lang="en-US" sz="3200" dirty="0"/>
            </a:p>
          </p:txBody>
        </p:sp>
        <p:sp>
          <p:nvSpPr>
            <p:cNvPr id="64" name="TextBox 63"/>
            <p:cNvSpPr txBox="1"/>
            <p:nvPr/>
          </p:nvSpPr>
          <p:spPr>
            <a:xfrm>
              <a:off x="7471611" y="1774136"/>
              <a:ext cx="1455819" cy="646331"/>
            </a:xfrm>
            <a:prstGeom prst="rect">
              <a:avLst/>
            </a:prstGeom>
            <a:noFill/>
          </p:spPr>
          <p:txBody>
            <a:bodyPr wrap="square" rtlCol="0">
              <a:spAutoFit/>
            </a:bodyPr>
            <a:lstStyle/>
            <a:p>
              <a:pPr algn="ctr"/>
              <a:r>
                <a:rPr lang="en-US" dirty="0" smtClean="0"/>
                <a:t>12 hours</a:t>
              </a:r>
            </a:p>
            <a:p>
              <a:pPr algn="ctr"/>
              <a:r>
                <a:rPr lang="en-US" dirty="0" smtClean="0"/>
                <a:t>500 </a:t>
              </a:r>
              <a:r>
                <a:rPr lang="en-US" dirty="0" err="1" smtClean="0"/>
                <a:t>Gb</a:t>
              </a:r>
              <a:r>
                <a:rPr lang="en-US" dirty="0" smtClean="0"/>
                <a:t>/s I/O</a:t>
              </a:r>
            </a:p>
          </p:txBody>
        </p:sp>
      </p:grpSp>
      <p:sp>
        <p:nvSpPr>
          <p:cNvPr id="69" name="TextBox 68"/>
          <p:cNvSpPr txBox="1"/>
          <p:nvPr/>
        </p:nvSpPr>
        <p:spPr>
          <a:xfrm>
            <a:off x="3118943" y="4755508"/>
            <a:ext cx="5665333" cy="1384995"/>
          </a:xfrm>
          <a:prstGeom prst="rect">
            <a:avLst/>
          </a:prstGeom>
          <a:noFill/>
        </p:spPr>
        <p:txBody>
          <a:bodyPr wrap="none" rtlCol="0">
            <a:spAutoFit/>
          </a:bodyPr>
          <a:lstStyle/>
          <a:p>
            <a:pPr algn="ctr"/>
            <a:r>
              <a:rPr lang="en-US" sz="2800" dirty="0" smtClean="0"/>
              <a:t>We can approach the question:</a:t>
            </a:r>
          </a:p>
          <a:p>
            <a:pPr algn="ctr"/>
            <a:r>
              <a:rPr lang="en-US" sz="2800" dirty="0" smtClean="0"/>
              <a:t>Can it run on this particular machine?</a:t>
            </a:r>
          </a:p>
          <a:p>
            <a:pPr algn="ctr"/>
            <a:r>
              <a:rPr lang="en-US" sz="2800" dirty="0" smtClean="0"/>
              <a:t>What machines could it run on?</a:t>
            </a:r>
            <a:endParaRPr lang="en-US" sz="2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0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20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
                                            <p:txEl>
                                              <p:pRg st="0" end="0"/>
                                            </p:txEl>
                                          </p:spTgt>
                                        </p:tgtEl>
                                        <p:attrNameLst>
                                          <p:attrName>style.visibility</p:attrName>
                                        </p:attrNameLst>
                                      </p:cBhvr>
                                      <p:to>
                                        <p:strVal val="visible"/>
                                      </p:to>
                                    </p:set>
                                    <p:animEffect transition="in" filter="fade">
                                      <p:cBhvr>
                                        <p:cTn id="17" dur="2000"/>
                                        <p:tgtEl>
                                          <p:spTgt spid="69">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9">
                                            <p:txEl>
                                              <p:pRg st="1" end="1"/>
                                            </p:txEl>
                                          </p:spTgt>
                                        </p:tgtEl>
                                        <p:attrNameLst>
                                          <p:attrName>style.visibility</p:attrName>
                                        </p:attrNameLst>
                                      </p:cBhvr>
                                      <p:to>
                                        <p:strVal val="visible"/>
                                      </p:to>
                                    </p:set>
                                    <p:animEffect transition="in" filter="fade">
                                      <p:cBhvr>
                                        <p:cTn id="20" dur="2000"/>
                                        <p:tgtEl>
                                          <p:spTgt spid="69">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9">
                                            <p:txEl>
                                              <p:pRg st="2" end="2"/>
                                            </p:txEl>
                                          </p:spTgt>
                                        </p:tgtEl>
                                        <p:attrNameLst>
                                          <p:attrName>style.visibility</p:attrName>
                                        </p:attrNameLst>
                                      </p:cBhvr>
                                      <p:to>
                                        <p:strVal val="visible"/>
                                      </p:to>
                                    </p:set>
                                    <p:animEffect transition="in" filter="fade">
                                      <p:cBhvr>
                                        <p:cTn id="23" dur="2000"/>
                                        <p:tgtEl>
                                          <p:spTgt spid="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Relevant to OSG</a:t>
            </a:r>
            <a:endParaRPr lang="en-US" dirty="0"/>
          </a:p>
        </p:txBody>
      </p:sp>
      <p:sp>
        <p:nvSpPr>
          <p:cNvPr id="3" name="Content Placeholder 2"/>
          <p:cNvSpPr>
            <a:spLocks noGrp="1"/>
          </p:cNvSpPr>
          <p:nvPr>
            <p:ph idx="1"/>
          </p:nvPr>
        </p:nvSpPr>
        <p:spPr>
          <a:xfrm>
            <a:off x="457200" y="1547448"/>
            <a:ext cx="8229600" cy="4923690"/>
          </a:xfrm>
        </p:spPr>
        <p:txBody>
          <a:bodyPr>
            <a:normAutofit lnSpcReduction="10000"/>
          </a:bodyPr>
          <a:lstStyle/>
          <a:p>
            <a:r>
              <a:rPr lang="en-US" dirty="0" smtClean="0"/>
              <a:t>User-level monitoring tools to report single-task resource usage.  (2 prototypes)</a:t>
            </a:r>
          </a:p>
          <a:p>
            <a:r>
              <a:rPr lang="en-US" dirty="0" smtClean="0"/>
              <a:t>An online archive for collecting, reporting, and predicting resource usage records. (Working)</a:t>
            </a:r>
          </a:p>
          <a:p>
            <a:r>
              <a:rPr lang="en-US" dirty="0" smtClean="0"/>
              <a:t>Methods for run-time estimation and adaptation of resources.  (In progress)</a:t>
            </a:r>
          </a:p>
          <a:p>
            <a:r>
              <a:rPr lang="en-US" dirty="0" smtClean="0"/>
              <a:t>Techniques integrated into workflow engines compatible with the OSG (Pegasus, </a:t>
            </a:r>
            <a:r>
              <a:rPr lang="en-US" dirty="0" err="1" smtClean="0"/>
              <a:t>Makeflow</a:t>
            </a:r>
            <a:r>
              <a:rPr lang="en-US" dirty="0" smtClean="0"/>
              <a:t>)</a:t>
            </a:r>
          </a:p>
          <a:p>
            <a:r>
              <a:rPr lang="en-US" dirty="0" smtClean="0"/>
              <a:t>Interoperable components that can be mixed and matched according to local needs.</a:t>
            </a:r>
          </a:p>
          <a:p>
            <a:pPr>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4" name="Slide Number Placeholder 3"/>
          <p:cNvSpPr>
            <a:spLocks noGrp="1"/>
          </p:cNvSpPr>
          <p:nvPr>
            <p:ph type="sldNum" sz="quarter" idx="12"/>
          </p:nvPr>
        </p:nvSpPr>
        <p:spPr>
          <a:xfrm>
            <a:off x="6553200" y="6067582"/>
            <a:ext cx="2133600" cy="365125"/>
          </a:xfrm>
        </p:spPr>
        <p:txBody>
          <a:bodyPr/>
          <a:lstStyle/>
          <a:p>
            <a:fld id="{C1061E75-0A36-4FDB-8973-BA647DC58F88}" type="slidenum">
              <a:rPr lang="en-US" smtClean="0"/>
              <a:pPr/>
              <a:t>23</a:t>
            </a:fld>
            <a:endParaRPr lang="en-US"/>
          </a:p>
        </p:txBody>
      </p:sp>
      <p:sp>
        <p:nvSpPr>
          <p:cNvPr id="10" name="Content Placeholder 2"/>
          <p:cNvSpPr txBox="1">
            <a:spLocks/>
          </p:cNvSpPr>
          <p:nvPr/>
        </p:nvSpPr>
        <p:spPr bwMode="auto">
          <a:xfrm>
            <a:off x="565488" y="1436443"/>
            <a:ext cx="4114800" cy="233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tabLst/>
              <a:defRPr/>
            </a:pPr>
            <a:r>
              <a:rPr kumimoji="0" lang="en-US" sz="2400" b="0" i="0" u="none" strike="noStrike" kern="0" cap="none" spc="0" normalizeH="0" baseline="0" dirty="0" err="1" smtClean="0">
                <a:ln>
                  <a:noFill/>
                </a:ln>
                <a:solidFill>
                  <a:schemeClr val="accent5">
                    <a:lumMod val="50000"/>
                  </a:schemeClr>
                </a:solidFill>
                <a:uLnTx/>
                <a:uFillTx/>
                <a:latin typeface="+mn-lt"/>
                <a:ea typeface="+mn-ea"/>
                <a:cs typeface="+mn-cs"/>
              </a:rPr>
              <a:t>dV</a:t>
            </a:r>
            <a:r>
              <a:rPr kumimoji="0" lang="en-US" sz="2400" b="0" i="0" u="none" strike="noStrike" kern="0" cap="none" spc="0" normalizeH="0" baseline="0" dirty="0" smtClean="0">
                <a:ln>
                  <a:noFill/>
                </a:ln>
                <a:solidFill>
                  <a:schemeClr val="accent5">
                    <a:lumMod val="50000"/>
                  </a:schemeClr>
                </a:solidFill>
                <a:uLnTx/>
                <a:uFillTx/>
                <a:latin typeface="+mn-lt"/>
                <a:ea typeface="+mn-ea"/>
                <a:cs typeface="+mn-cs"/>
              </a:rPr>
              <a:t>/</a:t>
            </a:r>
            <a:r>
              <a:rPr kumimoji="0" lang="en-US" sz="2400" b="0" i="0" u="none" strike="noStrike" kern="0" cap="none" spc="0" normalizeH="0" baseline="0" dirty="0" err="1" smtClean="0">
                <a:ln>
                  <a:noFill/>
                </a:ln>
                <a:solidFill>
                  <a:schemeClr val="accent5">
                    <a:lumMod val="50000"/>
                  </a:schemeClr>
                </a:solidFill>
                <a:uLnTx/>
                <a:uFillTx/>
                <a:latin typeface="+mn-lt"/>
                <a:ea typeface="+mn-ea"/>
                <a:cs typeface="+mn-cs"/>
              </a:rPr>
              <a:t>dT</a:t>
            </a:r>
            <a:r>
              <a:rPr kumimoji="0" lang="en-US" sz="2400" b="0" i="0" u="none" strike="noStrike" kern="0" cap="none" spc="0" normalizeH="0" baseline="0" dirty="0" smtClean="0">
                <a:ln>
                  <a:noFill/>
                </a:ln>
                <a:solidFill>
                  <a:schemeClr val="accent5">
                    <a:lumMod val="50000"/>
                  </a:schemeClr>
                </a:solidFill>
                <a:uLnTx/>
                <a:uFillTx/>
                <a:latin typeface="+mn-lt"/>
                <a:ea typeface="+mn-ea"/>
                <a:cs typeface="+mn-cs"/>
              </a:rPr>
              <a:t> Project PIs</a:t>
            </a:r>
          </a:p>
          <a:p>
            <a:pPr marL="342900" indent="-342900" eaLnBrk="1" hangingPunct="1">
              <a:spcBef>
                <a:spcPct val="20000"/>
              </a:spcBef>
              <a:buClr>
                <a:schemeClr val="hlink"/>
              </a:buClr>
              <a:buSzPct val="90000"/>
              <a:buBlip>
                <a:blip r:embed="rId2"/>
              </a:buBlip>
            </a:pPr>
            <a:r>
              <a:rPr lang="en-US" sz="2400" kern="0" dirty="0" smtClean="0"/>
              <a:t>Bill </a:t>
            </a:r>
            <a:r>
              <a:rPr lang="en-US" sz="2400" kern="0" dirty="0" err="1" smtClean="0"/>
              <a:t>Allcock</a:t>
            </a:r>
            <a:r>
              <a:rPr lang="en-US" sz="2400" kern="0" dirty="0" smtClean="0"/>
              <a:t> (ALCF)</a:t>
            </a:r>
          </a:p>
          <a:p>
            <a:pPr marL="342900" indent="-342900" eaLnBrk="1" hangingPunct="1">
              <a:spcBef>
                <a:spcPct val="20000"/>
              </a:spcBef>
              <a:buClr>
                <a:schemeClr val="hlink"/>
              </a:buClr>
              <a:buSzPct val="90000"/>
              <a:buBlip>
                <a:blip r:embed="rId2"/>
              </a:buBlip>
            </a:pPr>
            <a:r>
              <a:rPr lang="en-US" sz="2400" kern="0" dirty="0" err="1" smtClean="0"/>
              <a:t>Ewa</a:t>
            </a:r>
            <a:r>
              <a:rPr lang="en-US" sz="2400" kern="0" dirty="0" smtClean="0"/>
              <a:t> </a:t>
            </a:r>
            <a:r>
              <a:rPr lang="en-US" sz="2400" kern="0" dirty="0" err="1" smtClean="0"/>
              <a:t>Deelman</a:t>
            </a:r>
            <a:r>
              <a:rPr lang="en-US" sz="2400" kern="0" dirty="0" smtClean="0"/>
              <a:t> (USC)</a:t>
            </a:r>
          </a:p>
          <a:p>
            <a:pPr marL="342900" indent="-342900" eaLnBrk="1" hangingPunct="1">
              <a:spcBef>
                <a:spcPct val="20000"/>
              </a:spcBef>
              <a:buClr>
                <a:schemeClr val="hlink"/>
              </a:buClr>
              <a:buSzPct val="90000"/>
              <a:buBlip>
                <a:blip r:embed="rId2"/>
              </a:buBlip>
            </a:pPr>
            <a:r>
              <a:rPr lang="en-US" sz="2400" kern="0" dirty="0" err="1" smtClean="0"/>
              <a:t>Miron</a:t>
            </a:r>
            <a:r>
              <a:rPr lang="en-US" sz="2400" kern="0" dirty="0" smtClean="0"/>
              <a:t> </a:t>
            </a:r>
            <a:r>
              <a:rPr lang="en-US" sz="2400" kern="0" dirty="0" err="1" smtClean="0"/>
              <a:t>Livny</a:t>
            </a:r>
            <a:r>
              <a:rPr lang="en-US" sz="2400" kern="0" dirty="0" smtClean="0"/>
              <a:t> (UW)</a:t>
            </a:r>
          </a:p>
          <a:p>
            <a:pPr marL="342900" indent="-342900">
              <a:spcBef>
                <a:spcPct val="20000"/>
              </a:spcBef>
              <a:buClr>
                <a:schemeClr val="hlink"/>
              </a:buClr>
              <a:buSzPct val="90000"/>
              <a:buBlip>
                <a:blip r:embed="rId2"/>
              </a:buBlip>
            </a:pPr>
            <a:r>
              <a:rPr lang="en-US" sz="2400" kern="0" dirty="0" smtClean="0"/>
              <a:t>Douglas </a:t>
            </a:r>
            <a:r>
              <a:rPr lang="en-US" sz="2400" kern="0" dirty="0" err="1" smtClean="0"/>
              <a:t>Thain</a:t>
            </a:r>
            <a:r>
              <a:rPr lang="en-US" sz="2400" kern="0" dirty="0" smtClean="0"/>
              <a:t> (ND)</a:t>
            </a:r>
          </a:p>
          <a:p>
            <a:pPr marL="342900" indent="-342900">
              <a:spcBef>
                <a:spcPct val="20000"/>
              </a:spcBef>
              <a:buClr>
                <a:schemeClr val="hlink"/>
              </a:buClr>
              <a:buSzPct val="90000"/>
              <a:buBlip>
                <a:blip r:embed="rId2"/>
              </a:buBlip>
            </a:pPr>
            <a:r>
              <a:rPr lang="en-US" sz="2400" kern="0" dirty="0" smtClean="0"/>
              <a:t>Frank </a:t>
            </a:r>
            <a:r>
              <a:rPr lang="en-US" sz="2400" kern="0" dirty="0" err="1" smtClean="0"/>
              <a:t>Weurthwein</a:t>
            </a:r>
            <a:r>
              <a:rPr lang="en-US" sz="2400" kern="0" dirty="0" smtClean="0"/>
              <a:t> (UCSD)</a:t>
            </a:r>
          </a:p>
          <a:p>
            <a:pPr marL="342900" indent="-342900" eaLnBrk="1" hangingPunct="1">
              <a:spcBef>
                <a:spcPct val="20000"/>
              </a:spcBef>
              <a:buClr>
                <a:schemeClr val="hlink"/>
              </a:buClr>
              <a:buSzPct val="90000"/>
              <a:buBlip>
                <a:blip r:embed="rId2"/>
              </a:buBlip>
            </a:pPr>
            <a:endParaRPr kumimoji="0" 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12" name="Content Placeholder 2"/>
          <p:cNvSpPr txBox="1">
            <a:spLocks/>
          </p:cNvSpPr>
          <p:nvPr/>
        </p:nvSpPr>
        <p:spPr bwMode="auto">
          <a:xfrm>
            <a:off x="4580792" y="1445640"/>
            <a:ext cx="4114800" cy="10948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tabLst/>
              <a:defRPr/>
            </a:pPr>
            <a:r>
              <a:rPr kumimoji="0" lang="en-US" sz="2400" b="0" i="0" u="none" strike="noStrike" kern="0" cap="none" spc="0" normalizeH="0" baseline="0" dirty="0" smtClean="0">
                <a:ln>
                  <a:noFill/>
                </a:ln>
                <a:solidFill>
                  <a:schemeClr val="accent5">
                    <a:lumMod val="50000"/>
                  </a:schemeClr>
                </a:solidFill>
                <a:uLnTx/>
                <a:uFillTx/>
                <a:latin typeface="+mn-lt"/>
                <a:ea typeface="+mn-ea"/>
                <a:cs typeface="+mn-cs"/>
              </a:rPr>
              <a:t>Project Staff and Students</a:t>
            </a:r>
          </a:p>
          <a:p>
            <a:pPr marL="342900" indent="-342900">
              <a:spcBef>
                <a:spcPct val="20000"/>
              </a:spcBef>
              <a:buClr>
                <a:schemeClr val="hlink"/>
              </a:buClr>
              <a:buSzPct val="90000"/>
              <a:buBlip>
                <a:blip r:embed="rId2"/>
              </a:buBlip>
            </a:pPr>
            <a:r>
              <a:rPr lang="en-US" sz="2400" kern="0" dirty="0" smtClean="0"/>
              <a:t>Gideon </a:t>
            </a:r>
            <a:r>
              <a:rPr lang="en-US" sz="2400" kern="0" dirty="0" err="1" smtClean="0"/>
              <a:t>Juve</a:t>
            </a:r>
            <a:r>
              <a:rPr lang="en-US" sz="2400" kern="0" dirty="0" smtClean="0"/>
              <a:t> (USC)</a:t>
            </a:r>
          </a:p>
          <a:p>
            <a:pPr marL="342900" indent="-342900">
              <a:spcBef>
                <a:spcPct val="20000"/>
              </a:spcBef>
              <a:buClr>
                <a:schemeClr val="hlink"/>
              </a:buClr>
              <a:buSzPct val="90000"/>
              <a:buBlip>
                <a:blip r:embed="rId2"/>
              </a:buBlip>
            </a:pPr>
            <a:r>
              <a:rPr lang="en-US" sz="2400" kern="0" dirty="0" smtClean="0"/>
              <a:t>Raphael Silva (USC)</a:t>
            </a:r>
          </a:p>
          <a:p>
            <a:pPr marL="342900" indent="-342900">
              <a:spcBef>
                <a:spcPct val="20000"/>
              </a:spcBef>
              <a:buClr>
                <a:schemeClr val="hlink"/>
              </a:buClr>
              <a:buSzPct val="90000"/>
              <a:buBlip>
                <a:blip r:embed="rId2"/>
              </a:buBlip>
            </a:pPr>
            <a:r>
              <a:rPr lang="en-US" sz="2400" kern="0" dirty="0" err="1" smtClean="0"/>
              <a:t>Sepideh</a:t>
            </a:r>
            <a:r>
              <a:rPr lang="en-US" sz="2400" kern="0" dirty="0" smtClean="0"/>
              <a:t> </a:t>
            </a:r>
            <a:r>
              <a:rPr lang="en-US" sz="2400" kern="0" dirty="0" err="1" smtClean="0"/>
              <a:t>Azarnoosh</a:t>
            </a:r>
            <a:r>
              <a:rPr lang="en-US" sz="2400" kern="0" dirty="0" smtClean="0"/>
              <a:t> (USC)</a:t>
            </a:r>
          </a:p>
          <a:p>
            <a:pPr marL="342900" indent="-342900">
              <a:spcBef>
                <a:spcPct val="20000"/>
              </a:spcBef>
              <a:buClr>
                <a:schemeClr val="hlink"/>
              </a:buClr>
              <a:buSzPct val="90000"/>
              <a:buBlip>
                <a:blip r:embed="rId2"/>
              </a:buBlip>
            </a:pPr>
            <a:r>
              <a:rPr lang="en-US" sz="2400" kern="0" dirty="0" smtClean="0"/>
              <a:t>Ben Tovar (ND)</a:t>
            </a:r>
          </a:p>
          <a:p>
            <a:pPr marL="342900" indent="-342900">
              <a:spcBef>
                <a:spcPct val="20000"/>
              </a:spcBef>
              <a:buClr>
                <a:schemeClr val="hlink"/>
              </a:buClr>
              <a:buSzPct val="90000"/>
              <a:buBlip>
                <a:blip r:embed="rId2"/>
              </a:buBlip>
            </a:pPr>
            <a:r>
              <a:rPr lang="en-US" sz="2400" kern="0" dirty="0" smtClean="0"/>
              <a:t>Casey Robinson (ND)</a:t>
            </a:r>
          </a:p>
        </p:txBody>
      </p:sp>
      <p:pic>
        <p:nvPicPr>
          <p:cNvPr id="67586" name="Picture 2" descr="https://encrypted-tbn0.gstatic.com/images?q=tbn:ANd9GcSimPWWttPQZ0sxsS880hEqAuFVBw22GL43Sh3esRJgiwiqbv25"/>
          <p:cNvPicPr>
            <a:picLocks noChangeAspect="1" noChangeArrowheads="1"/>
          </p:cNvPicPr>
          <p:nvPr/>
        </p:nvPicPr>
        <p:blipFill>
          <a:blip r:embed="rId3"/>
          <a:srcRect/>
          <a:stretch>
            <a:fillRect/>
          </a:stretch>
        </p:blipFill>
        <p:spPr bwMode="auto">
          <a:xfrm>
            <a:off x="3748300" y="4993019"/>
            <a:ext cx="1439688" cy="1439688"/>
          </a:xfrm>
          <a:prstGeom prst="rect">
            <a:avLst/>
          </a:prstGeom>
          <a:noFill/>
        </p:spPr>
      </p:pic>
      <p:sp>
        <p:nvSpPr>
          <p:cNvPr id="11" name="Rectangle 10"/>
          <p:cNvSpPr/>
          <p:nvPr/>
        </p:nvSpPr>
        <p:spPr>
          <a:xfrm>
            <a:off x="565488" y="4304728"/>
            <a:ext cx="8130103" cy="523220"/>
          </a:xfrm>
          <a:prstGeom prst="rect">
            <a:avLst/>
          </a:prstGeom>
        </p:spPr>
        <p:txBody>
          <a:bodyPr wrap="square">
            <a:spAutoFit/>
          </a:bodyPr>
          <a:lstStyle/>
          <a:p>
            <a:pPr algn="ctr"/>
            <a:r>
              <a:rPr lang="en-US" sz="2800" dirty="0" smtClean="0"/>
              <a:t>https://sites.google.com/site/acceleratingexascale</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Ideal Picture</a:t>
            </a:r>
            <a:endParaRPr lang="en-US" dirty="0"/>
          </a:p>
        </p:txBody>
      </p:sp>
      <p:sp>
        <p:nvSpPr>
          <p:cNvPr id="5" name="Oval 4"/>
          <p:cNvSpPr/>
          <p:nvPr/>
        </p:nvSpPr>
        <p:spPr>
          <a:xfrm>
            <a:off x="1712890" y="2382596"/>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2451282" y="3230457"/>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968065" y="3191820"/>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955186" y="4303716"/>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1978591" y="4303716"/>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5" idx="3"/>
            <a:endCxn id="7" idx="7"/>
          </p:cNvCxnSpPr>
          <p:nvPr/>
        </p:nvCxnSpPr>
        <p:spPr>
          <a:xfrm flipH="1">
            <a:off x="1440756" y="2855287"/>
            <a:ext cx="353235" cy="4176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5"/>
            <a:endCxn id="6" idx="1"/>
          </p:cNvCxnSpPr>
          <p:nvPr/>
        </p:nvCxnSpPr>
        <p:spPr>
          <a:xfrm>
            <a:off x="2185581" y="2855287"/>
            <a:ext cx="346802" cy="456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4"/>
            <a:endCxn id="9" idx="0"/>
          </p:cNvCxnSpPr>
          <p:nvPr/>
        </p:nvCxnSpPr>
        <p:spPr>
          <a:xfrm flipH="1">
            <a:off x="1232082" y="3745612"/>
            <a:ext cx="12879" cy="558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2916610" y="4327326"/>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Arrow Connector 26"/>
          <p:cNvCxnSpPr>
            <a:stCxn id="6" idx="3"/>
            <a:endCxn id="10" idx="0"/>
          </p:cNvCxnSpPr>
          <p:nvPr/>
        </p:nvCxnSpPr>
        <p:spPr>
          <a:xfrm flipH="1">
            <a:off x="2255487" y="3703148"/>
            <a:ext cx="276896" cy="6005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6" idx="5"/>
            <a:endCxn id="25" idx="0"/>
          </p:cNvCxnSpPr>
          <p:nvPr/>
        </p:nvCxnSpPr>
        <p:spPr>
          <a:xfrm>
            <a:off x="2923973" y="3703148"/>
            <a:ext cx="269533" cy="624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3689964" y="1855202"/>
            <a:ext cx="1770061" cy="2448514"/>
            <a:chOff x="3689964" y="1855202"/>
            <a:chExt cx="1770061" cy="2448514"/>
          </a:xfrm>
        </p:grpSpPr>
        <p:sp>
          <p:nvSpPr>
            <p:cNvPr id="14" name="Right Arrow 13"/>
            <p:cNvSpPr/>
            <p:nvPr/>
          </p:nvSpPr>
          <p:spPr>
            <a:xfrm>
              <a:off x="3689964" y="2609111"/>
              <a:ext cx="1770061" cy="169460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1000</a:t>
              </a:r>
              <a:br>
                <a:rPr lang="en-US" dirty="0" smtClean="0"/>
              </a:br>
              <a:r>
                <a:rPr lang="en-US" dirty="0" smtClean="0"/>
                <a:t>2-core tasks at a time</a:t>
              </a:r>
            </a:p>
          </p:txBody>
        </p:sp>
        <p:sp>
          <p:nvSpPr>
            <p:cNvPr id="16" name="TextBox 15"/>
            <p:cNvSpPr txBox="1"/>
            <p:nvPr/>
          </p:nvSpPr>
          <p:spPr>
            <a:xfrm>
              <a:off x="4009313" y="1855202"/>
              <a:ext cx="1090042" cy="646331"/>
            </a:xfrm>
            <a:prstGeom prst="rect">
              <a:avLst/>
            </a:prstGeom>
            <a:noFill/>
          </p:spPr>
          <p:txBody>
            <a:bodyPr wrap="none" rtlCol="0">
              <a:spAutoFit/>
            </a:bodyPr>
            <a:lstStyle/>
            <a:p>
              <a:r>
                <a:rPr lang="en-US" dirty="0" smtClean="0"/>
                <a:t>Resource</a:t>
              </a:r>
            </a:p>
            <a:p>
              <a:r>
                <a:rPr lang="en-US" dirty="0" smtClean="0"/>
                <a:t>Manager:</a:t>
              </a:r>
              <a:endParaRPr lang="en-US" dirty="0"/>
            </a:p>
          </p:txBody>
        </p:sp>
      </p:grpSp>
      <p:sp>
        <p:nvSpPr>
          <p:cNvPr id="20" name="TextBox 19"/>
          <p:cNvSpPr txBox="1"/>
          <p:nvPr/>
        </p:nvSpPr>
        <p:spPr>
          <a:xfrm>
            <a:off x="1333393" y="1635369"/>
            <a:ext cx="1521570" cy="523220"/>
          </a:xfrm>
          <a:prstGeom prst="rect">
            <a:avLst/>
          </a:prstGeom>
          <a:noFill/>
        </p:spPr>
        <p:txBody>
          <a:bodyPr wrap="none" rtlCol="0">
            <a:spAutoFit/>
          </a:bodyPr>
          <a:lstStyle/>
          <a:p>
            <a:r>
              <a:rPr lang="en-US" sz="2800" dirty="0" smtClean="0"/>
              <a:t>10,000 x:</a:t>
            </a:r>
            <a:endParaRPr lang="en-US" sz="2800" dirty="0"/>
          </a:p>
        </p:txBody>
      </p:sp>
      <p:grpSp>
        <p:nvGrpSpPr>
          <p:cNvPr id="22" name="Group 21"/>
          <p:cNvGrpSpPr/>
          <p:nvPr/>
        </p:nvGrpSpPr>
        <p:grpSpPr>
          <a:xfrm>
            <a:off x="6069175" y="1670537"/>
            <a:ext cx="2186190" cy="3103260"/>
            <a:chOff x="6069175" y="1670537"/>
            <a:chExt cx="2186190" cy="3103260"/>
          </a:xfrm>
        </p:grpSpPr>
        <p:pic>
          <p:nvPicPr>
            <p:cNvPr id="12" name="Picture 12" descr="rice_data_center06052007x300"/>
            <p:cNvPicPr>
              <a:picLocks noChangeAspect="1" noChangeArrowheads="1"/>
            </p:cNvPicPr>
            <p:nvPr/>
          </p:nvPicPr>
          <p:blipFill>
            <a:blip r:embed="rId2" cstate="print"/>
            <a:srcRect l="40476"/>
            <a:stretch>
              <a:fillRect/>
            </a:stretch>
          </p:blipFill>
          <p:spPr bwMode="auto">
            <a:xfrm>
              <a:off x="6069175" y="2287011"/>
              <a:ext cx="2186190" cy="2486786"/>
            </a:xfrm>
            <a:prstGeom prst="rect">
              <a:avLst/>
            </a:prstGeom>
            <a:noFill/>
          </p:spPr>
        </p:pic>
        <p:sp>
          <p:nvSpPr>
            <p:cNvPr id="21" name="TextBox 20"/>
            <p:cNvSpPr txBox="1"/>
            <p:nvPr/>
          </p:nvSpPr>
          <p:spPr>
            <a:xfrm>
              <a:off x="6435665" y="1670537"/>
              <a:ext cx="1775166" cy="523220"/>
            </a:xfrm>
            <a:prstGeom prst="rect">
              <a:avLst/>
            </a:prstGeom>
            <a:noFill/>
          </p:spPr>
          <p:txBody>
            <a:bodyPr wrap="none" rtlCol="0">
              <a:spAutoFit/>
            </a:bodyPr>
            <a:lstStyle/>
            <a:p>
              <a:r>
                <a:rPr lang="en-US" sz="2800" dirty="0" smtClean="0"/>
                <a:t>2000 cores</a:t>
              </a:r>
              <a:endParaRPr lang="en-US" sz="2800" dirty="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78"/>
            <a:ext cx="8229600" cy="1143000"/>
          </a:xfrm>
        </p:spPr>
        <p:txBody>
          <a:bodyPr/>
          <a:lstStyle/>
          <a:p>
            <a:r>
              <a:rPr lang="en-US" dirty="0" smtClean="0"/>
              <a:t>What actually happens:</a:t>
            </a:r>
            <a:endParaRPr lang="en-US" dirty="0"/>
          </a:p>
        </p:txBody>
      </p:sp>
      <p:pic>
        <p:nvPicPr>
          <p:cNvPr id="12" name="Picture 12" descr="rice_data_center06052007x300"/>
          <p:cNvPicPr>
            <a:picLocks noChangeAspect="1" noChangeArrowheads="1"/>
          </p:cNvPicPr>
          <p:nvPr/>
        </p:nvPicPr>
        <p:blipFill>
          <a:blip r:embed="rId2" cstate="print"/>
          <a:srcRect l="40476"/>
          <a:stretch>
            <a:fillRect/>
          </a:stretch>
        </p:blipFill>
        <p:spPr bwMode="auto">
          <a:xfrm>
            <a:off x="6069175" y="2338527"/>
            <a:ext cx="2186190" cy="2486786"/>
          </a:xfrm>
          <a:prstGeom prst="rect">
            <a:avLst/>
          </a:prstGeom>
          <a:noFill/>
        </p:spPr>
      </p:pic>
      <p:pic>
        <p:nvPicPr>
          <p:cNvPr id="16" name="Picture 9" descr="datacenter1"/>
          <p:cNvPicPr>
            <a:picLocks noChangeAspect="1" noChangeArrowheads="1"/>
          </p:cNvPicPr>
          <p:nvPr/>
        </p:nvPicPr>
        <p:blipFill>
          <a:blip r:embed="rId3" cstate="print"/>
          <a:srcRect/>
          <a:stretch>
            <a:fillRect/>
          </a:stretch>
        </p:blipFill>
        <p:spPr bwMode="auto">
          <a:xfrm>
            <a:off x="5595884" y="1983279"/>
            <a:ext cx="2974764" cy="3451605"/>
          </a:xfrm>
          <a:prstGeom prst="rect">
            <a:avLst/>
          </a:prstGeom>
          <a:noFill/>
          <a:ln w="9525">
            <a:noFill/>
            <a:miter lim="800000"/>
            <a:headEnd/>
            <a:tailEnd/>
          </a:ln>
        </p:spPr>
      </p:pic>
      <p:sp>
        <p:nvSpPr>
          <p:cNvPr id="41" name="Oval 40"/>
          <p:cNvSpPr/>
          <p:nvPr/>
        </p:nvSpPr>
        <p:spPr>
          <a:xfrm>
            <a:off x="1815921" y="2408351"/>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2554313" y="3256212"/>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Oval 42"/>
          <p:cNvSpPr/>
          <p:nvPr/>
        </p:nvSpPr>
        <p:spPr>
          <a:xfrm>
            <a:off x="1071096" y="3217575"/>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1058217" y="4329471"/>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2081622" y="4329471"/>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Arrow Connector 45"/>
          <p:cNvCxnSpPr>
            <a:stCxn id="41" idx="3"/>
            <a:endCxn id="43" idx="7"/>
          </p:cNvCxnSpPr>
          <p:nvPr/>
        </p:nvCxnSpPr>
        <p:spPr>
          <a:xfrm flipH="1">
            <a:off x="1543787" y="2881042"/>
            <a:ext cx="353235" cy="4176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1" idx="5"/>
            <a:endCxn id="42" idx="1"/>
          </p:cNvCxnSpPr>
          <p:nvPr/>
        </p:nvCxnSpPr>
        <p:spPr>
          <a:xfrm>
            <a:off x="2288612" y="2881042"/>
            <a:ext cx="346802" cy="456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3" idx="4"/>
            <a:endCxn id="44" idx="0"/>
          </p:cNvCxnSpPr>
          <p:nvPr/>
        </p:nvCxnSpPr>
        <p:spPr>
          <a:xfrm flipH="1">
            <a:off x="1335113" y="3771367"/>
            <a:ext cx="12879" cy="558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3019641" y="4353081"/>
            <a:ext cx="553792" cy="5537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p:cNvCxnSpPr>
            <a:stCxn id="42" idx="3"/>
            <a:endCxn id="45" idx="0"/>
          </p:cNvCxnSpPr>
          <p:nvPr/>
        </p:nvCxnSpPr>
        <p:spPr>
          <a:xfrm flipH="1">
            <a:off x="2358518" y="3728903"/>
            <a:ext cx="276896" cy="6005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2" idx="5"/>
            <a:endCxn id="49" idx="0"/>
          </p:cNvCxnSpPr>
          <p:nvPr/>
        </p:nvCxnSpPr>
        <p:spPr>
          <a:xfrm>
            <a:off x="3027004" y="3728903"/>
            <a:ext cx="269533" cy="624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283334" y="1996224"/>
            <a:ext cx="1532587" cy="2610143"/>
            <a:chOff x="283334" y="1996224"/>
            <a:chExt cx="1532587" cy="2610143"/>
          </a:xfrm>
        </p:grpSpPr>
        <p:sp>
          <p:nvSpPr>
            <p:cNvPr id="18" name="Rectangle 17"/>
            <p:cNvSpPr/>
            <p:nvPr/>
          </p:nvSpPr>
          <p:spPr>
            <a:xfrm>
              <a:off x="283334" y="1996224"/>
              <a:ext cx="1051779" cy="8242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1 TB</a:t>
              </a:r>
              <a:endParaRPr lang="en-US" sz="3200" dirty="0"/>
            </a:p>
          </p:txBody>
        </p:sp>
        <p:cxnSp>
          <p:nvCxnSpPr>
            <p:cNvPr id="21" name="Straight Arrow Connector 20"/>
            <p:cNvCxnSpPr>
              <a:stCxn id="18" idx="2"/>
            </p:cNvCxnSpPr>
            <p:nvPr/>
          </p:nvCxnSpPr>
          <p:spPr>
            <a:xfrm>
              <a:off x="809224" y="2820477"/>
              <a:ext cx="342974" cy="5039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8" idx="3"/>
            </p:cNvCxnSpPr>
            <p:nvPr/>
          </p:nvCxnSpPr>
          <p:spPr>
            <a:xfrm>
              <a:off x="1335113" y="2408351"/>
              <a:ext cx="480808" cy="837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hape 52"/>
            <p:cNvCxnSpPr>
              <a:stCxn id="18" idx="2"/>
              <a:endCxn id="44" idx="2"/>
            </p:cNvCxnSpPr>
            <p:nvPr/>
          </p:nvCxnSpPr>
          <p:spPr>
            <a:xfrm rot="16200000" flipH="1">
              <a:off x="40775" y="3588925"/>
              <a:ext cx="1785890" cy="24899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5" name="Oval 54"/>
          <p:cNvSpPr/>
          <p:nvPr/>
        </p:nvSpPr>
        <p:spPr>
          <a:xfrm>
            <a:off x="1989320" y="4237164"/>
            <a:ext cx="785619" cy="746951"/>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GPU</a:t>
            </a:r>
            <a:endParaRPr lang="en-US" sz="1600" b="1" dirty="0"/>
          </a:p>
        </p:txBody>
      </p:sp>
      <p:grpSp>
        <p:nvGrpSpPr>
          <p:cNvPr id="65" name="Group 64"/>
          <p:cNvGrpSpPr/>
          <p:nvPr/>
        </p:nvGrpSpPr>
        <p:grpSpPr>
          <a:xfrm>
            <a:off x="2554313" y="4906873"/>
            <a:ext cx="1785867" cy="1455290"/>
            <a:chOff x="2554313" y="4906873"/>
            <a:chExt cx="1785867" cy="1455290"/>
          </a:xfrm>
        </p:grpSpPr>
        <p:cxnSp>
          <p:nvCxnSpPr>
            <p:cNvPr id="62" name="Straight Arrow Connector 61"/>
            <p:cNvCxnSpPr>
              <a:stCxn id="49" idx="4"/>
            </p:cNvCxnSpPr>
            <p:nvPr/>
          </p:nvCxnSpPr>
          <p:spPr>
            <a:xfrm>
              <a:off x="3296537" y="4906873"/>
              <a:ext cx="0" cy="5280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2554313" y="5434885"/>
              <a:ext cx="1785867" cy="9272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3M files</a:t>
              </a:r>
            </a:p>
            <a:p>
              <a:pPr algn="ctr"/>
              <a:r>
                <a:rPr lang="en-US" sz="2400" dirty="0" smtClean="0"/>
                <a:t>of 1K each</a:t>
              </a:r>
              <a:endParaRPr lang="en-US" sz="2400" dirty="0"/>
            </a:p>
          </p:txBody>
        </p:sp>
      </p:grpSp>
      <p:sp>
        <p:nvSpPr>
          <p:cNvPr id="64" name="Oval 63"/>
          <p:cNvSpPr/>
          <p:nvPr/>
        </p:nvSpPr>
        <p:spPr>
          <a:xfrm>
            <a:off x="2450816" y="3153180"/>
            <a:ext cx="785619" cy="746951"/>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128 GB</a:t>
            </a:r>
            <a:endParaRPr lang="en-US" sz="1600" b="1" dirty="0"/>
          </a:p>
        </p:txBody>
      </p:sp>
      <p:pic>
        <p:nvPicPr>
          <p:cNvPr id="48130" name="Picture 2" descr="http://www.free-desktop-backgrounds.net/free-desktop-wallpapers-backgrounds/free-hd-desktop-wallpapers-backgrounds/788439915.jpg">
            <a:hlinkClick r:id="rId4"/>
          </p:cNvPr>
          <p:cNvPicPr>
            <a:picLocks noChangeAspect="1" noChangeArrowheads="1"/>
          </p:cNvPicPr>
          <p:nvPr/>
        </p:nvPicPr>
        <p:blipFill>
          <a:blip r:embed="rId5"/>
          <a:srcRect l="25963" t="375" r="20254"/>
          <a:stretch>
            <a:fillRect/>
          </a:stretch>
        </p:blipFill>
        <p:spPr bwMode="auto">
          <a:xfrm>
            <a:off x="5595884" y="1996224"/>
            <a:ext cx="2974764" cy="3438661"/>
          </a:xfrm>
          <a:prstGeom prst="rect">
            <a:avLst/>
          </a:prstGeom>
          <a:noFill/>
        </p:spPr>
      </p:pic>
      <p:sp>
        <p:nvSpPr>
          <p:cNvPr id="29" name="TextBox 28"/>
          <p:cNvSpPr txBox="1"/>
          <p:nvPr/>
        </p:nvSpPr>
        <p:spPr>
          <a:xfrm>
            <a:off x="4009313" y="1855202"/>
            <a:ext cx="1090042" cy="646331"/>
          </a:xfrm>
          <a:prstGeom prst="rect">
            <a:avLst/>
          </a:prstGeom>
          <a:noFill/>
        </p:spPr>
        <p:txBody>
          <a:bodyPr wrap="none" rtlCol="0">
            <a:spAutoFit/>
          </a:bodyPr>
          <a:lstStyle/>
          <a:p>
            <a:r>
              <a:rPr lang="en-US" dirty="0" smtClean="0"/>
              <a:t>Resource</a:t>
            </a:r>
          </a:p>
          <a:p>
            <a:r>
              <a:rPr lang="en-US" dirty="0" smtClean="0"/>
              <a:t>Manager:</a:t>
            </a:r>
            <a:endParaRPr lang="en-US" dirty="0"/>
          </a:p>
        </p:txBody>
      </p:sp>
      <p:sp>
        <p:nvSpPr>
          <p:cNvPr id="30" name="TextBox 29"/>
          <p:cNvSpPr txBox="1"/>
          <p:nvPr/>
        </p:nvSpPr>
        <p:spPr>
          <a:xfrm>
            <a:off x="1333393" y="1635369"/>
            <a:ext cx="1521570" cy="523220"/>
          </a:xfrm>
          <a:prstGeom prst="rect">
            <a:avLst/>
          </a:prstGeom>
          <a:noFill/>
        </p:spPr>
        <p:txBody>
          <a:bodyPr wrap="none" rtlCol="0">
            <a:spAutoFit/>
          </a:bodyPr>
          <a:lstStyle/>
          <a:p>
            <a:r>
              <a:rPr lang="en-US" sz="2800" dirty="0" smtClean="0"/>
              <a:t>10,000 x:</a:t>
            </a:r>
            <a:endParaRPr lang="en-US" sz="2800" dirty="0"/>
          </a:p>
        </p:txBody>
      </p:sp>
      <p:sp>
        <p:nvSpPr>
          <p:cNvPr id="31" name="TextBox 30"/>
          <p:cNvSpPr txBox="1"/>
          <p:nvPr/>
        </p:nvSpPr>
        <p:spPr>
          <a:xfrm>
            <a:off x="6277409" y="1406777"/>
            <a:ext cx="1775166" cy="523220"/>
          </a:xfrm>
          <a:prstGeom prst="rect">
            <a:avLst/>
          </a:prstGeom>
          <a:noFill/>
        </p:spPr>
        <p:txBody>
          <a:bodyPr wrap="none" rtlCol="0">
            <a:spAutoFit/>
          </a:bodyPr>
          <a:lstStyle/>
          <a:p>
            <a:r>
              <a:rPr lang="en-US" sz="2800" dirty="0" smtClean="0"/>
              <a:t>2000 cores</a:t>
            </a:r>
            <a:endParaRPr lang="en-US" sz="2800" dirty="0"/>
          </a:p>
        </p:txBody>
      </p:sp>
      <p:sp>
        <p:nvSpPr>
          <p:cNvPr id="32" name="Oval 31"/>
          <p:cNvSpPr/>
          <p:nvPr/>
        </p:nvSpPr>
        <p:spPr>
          <a:xfrm>
            <a:off x="940583" y="4237164"/>
            <a:ext cx="785619" cy="746951"/>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16 </a:t>
            </a:r>
            <a:r>
              <a:rPr lang="en-US" sz="1200" b="1" dirty="0" smtClean="0"/>
              <a:t>cores</a:t>
            </a:r>
            <a:endParaRPr lang="en-US" sz="1200" b="1" dirty="0"/>
          </a:p>
        </p:txBody>
      </p:sp>
      <p:sp>
        <p:nvSpPr>
          <p:cNvPr id="33" name="Right Arrow 32"/>
          <p:cNvSpPr/>
          <p:nvPr/>
        </p:nvSpPr>
        <p:spPr>
          <a:xfrm>
            <a:off x="3701692" y="2594463"/>
            <a:ext cx="1770061" cy="169460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1000</a:t>
            </a:r>
            <a:br>
              <a:rPr lang="en-US" dirty="0" smtClean="0"/>
            </a:br>
            <a:r>
              <a:rPr lang="en-US" dirty="0" smtClean="0"/>
              <a:t>2-core tasks at a time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dissolve">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dissolve">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8130"/>
                                        </p:tgtEl>
                                        <p:attrNameLst>
                                          <p:attrName>style.visibility</p:attrName>
                                        </p:attrNameLst>
                                      </p:cBhvr>
                                      <p:to>
                                        <p:strVal val="visible"/>
                                      </p:to>
                                    </p:set>
                                    <p:animEffect transition="in" filter="dissolve">
                                      <p:cBhvr>
                                        <p:cTn id="3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4"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reasonable questions:</a:t>
            </a:r>
            <a:endParaRPr lang="en-US" dirty="0"/>
          </a:p>
        </p:txBody>
      </p:sp>
      <p:sp>
        <p:nvSpPr>
          <p:cNvPr id="3" name="Content Placeholder 2"/>
          <p:cNvSpPr>
            <a:spLocks noGrp="1"/>
          </p:cNvSpPr>
          <p:nvPr>
            <p:ph idx="1"/>
          </p:nvPr>
        </p:nvSpPr>
        <p:spPr/>
        <p:txBody>
          <a:bodyPr>
            <a:normAutofit/>
          </a:bodyPr>
          <a:lstStyle/>
          <a:p>
            <a:r>
              <a:rPr lang="en-US" dirty="0" smtClean="0"/>
              <a:t>Will this workload </a:t>
            </a:r>
            <a:r>
              <a:rPr lang="en-US" b="1" dirty="0" smtClean="0"/>
              <a:t>at all</a:t>
            </a:r>
            <a:r>
              <a:rPr lang="en-US" dirty="0" smtClean="0"/>
              <a:t> on machine X?</a:t>
            </a:r>
          </a:p>
          <a:p>
            <a:r>
              <a:rPr lang="en-US" dirty="0" smtClean="0"/>
              <a:t>How many workloads can I run simultaneously without running out of storage space?</a:t>
            </a:r>
          </a:p>
          <a:p>
            <a:r>
              <a:rPr lang="en-US" dirty="0" smtClean="0"/>
              <a:t>Did this workload actually behave as expected when run on a new machine?</a:t>
            </a:r>
          </a:p>
          <a:p>
            <a:r>
              <a:rPr lang="en-US" dirty="0" smtClean="0"/>
              <a:t>How is run X different from run Y?</a:t>
            </a:r>
          </a:p>
          <a:p>
            <a:r>
              <a:rPr lang="en-US" dirty="0" smtClean="0"/>
              <a:t>If my workload wasn’t able to run on this machine, where can I run it?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351" y="711535"/>
            <a:ext cx="8229600" cy="1143000"/>
          </a:xfrm>
        </p:spPr>
        <p:txBody>
          <a:bodyPr>
            <a:normAutofit fontScale="90000"/>
          </a:bodyPr>
          <a:lstStyle/>
          <a:p>
            <a:r>
              <a:rPr lang="en-US" dirty="0" smtClean="0"/>
              <a:t>End users have </a:t>
            </a:r>
            <a:r>
              <a:rPr lang="en-US" b="1" dirty="0" smtClean="0"/>
              <a:t>no idea </a:t>
            </a:r>
            <a:r>
              <a:rPr lang="en-US" dirty="0" smtClean="0"/>
              <a:t>what resources their applications actually need.</a:t>
            </a:r>
            <a:endParaRPr lang="en-US" dirty="0"/>
          </a:p>
        </p:txBody>
      </p:sp>
      <p:sp>
        <p:nvSpPr>
          <p:cNvPr id="7" name="Title 1"/>
          <p:cNvSpPr txBox="1">
            <a:spLocks/>
          </p:cNvSpPr>
          <p:nvPr/>
        </p:nvSpPr>
        <p:spPr>
          <a:xfrm>
            <a:off x="596719" y="1945771"/>
            <a:ext cx="8229600" cy="1143000"/>
          </a:xfrm>
          <a:prstGeom prst="rect">
            <a:avLst/>
          </a:prstGeom>
        </p:spPr>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a:t>
            </a:r>
            <a:r>
              <a:rPr kumimoji="0" lang="en-US" sz="4400" b="0" i="0" u="none" strike="noStrike" kern="1200" cap="none" spc="0" normalizeH="0" baseline="0" noProof="0" dirty="0" err="1" smtClean="0">
                <a:ln>
                  <a:noFill/>
                </a:ln>
                <a:effectLst/>
                <a:uLnTx/>
                <a:uFillTx/>
                <a:latin typeface="+mj-lt"/>
                <a:ea typeface="+mj-ea"/>
                <a:cs typeface="+mj-cs"/>
              </a:rPr>
              <a:t>nd</a:t>
            </a:r>
            <a:r>
              <a:rPr kumimoji="0" lang="en-US" sz="4400" b="0" i="0" u="none" strike="noStrike" kern="1200" cap="none" spc="0" normalizeH="0" baseline="0" noProof="0" dirty="0" smtClean="0">
                <a:ln>
                  <a:noFill/>
                </a:ln>
                <a:effectLst/>
                <a:uLnTx/>
                <a:uFillTx/>
                <a:latin typeface="+mj-lt"/>
                <a:ea typeface="+mj-ea"/>
                <a:cs typeface="+mj-cs"/>
              </a:rPr>
              <a:t>…</a:t>
            </a:r>
            <a:endParaRPr kumimoji="0" lang="en-US" sz="4400" b="0" i="0" u="none" strike="noStrike" kern="1200" cap="none" spc="0" normalizeH="0" baseline="0" noProof="0" dirty="0">
              <a:ln>
                <a:noFill/>
              </a:ln>
              <a:effectLst/>
              <a:uLnTx/>
              <a:uFillTx/>
              <a:latin typeface="+mj-lt"/>
              <a:ea typeface="+mj-ea"/>
              <a:cs typeface="+mj-cs"/>
            </a:endParaRPr>
          </a:p>
        </p:txBody>
      </p:sp>
      <p:sp>
        <p:nvSpPr>
          <p:cNvPr id="8" name="Title 1"/>
          <p:cNvSpPr txBox="1">
            <a:spLocks/>
          </p:cNvSpPr>
          <p:nvPr/>
        </p:nvSpPr>
        <p:spPr>
          <a:xfrm>
            <a:off x="581692" y="3089854"/>
            <a:ext cx="8229600" cy="1143000"/>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Computer systems are </a:t>
            </a:r>
            <a:r>
              <a:rPr lang="en-US" sz="4400" b="1" dirty="0" smtClean="0">
                <a:latin typeface="+mj-lt"/>
                <a:ea typeface="+mj-ea"/>
                <a:cs typeface="+mj-cs"/>
              </a:rPr>
              <a:t>terrible</a:t>
            </a:r>
            <a:r>
              <a:rPr lang="en-US" sz="4400" dirty="0" smtClean="0">
                <a:latin typeface="+mj-lt"/>
                <a:ea typeface="+mj-ea"/>
                <a:cs typeface="+mj-cs"/>
              </a:rPr>
              <a:t> at describing their capabilities and limits.</a:t>
            </a:r>
            <a:endParaRPr kumimoji="0" lang="en-US" sz="4400" b="0" i="0" u="none" strike="noStrike" kern="1200" cap="none" spc="0" normalizeH="0" baseline="0" noProof="0" dirty="0">
              <a:ln>
                <a:noFill/>
              </a:ln>
              <a:effectLst/>
              <a:uLnTx/>
              <a:uFillTx/>
              <a:latin typeface="+mj-lt"/>
              <a:ea typeface="+mj-ea"/>
              <a:cs typeface="+mj-cs"/>
            </a:endParaRPr>
          </a:p>
        </p:txBody>
      </p:sp>
      <p:sp>
        <p:nvSpPr>
          <p:cNvPr id="9" name="Title 1"/>
          <p:cNvSpPr txBox="1">
            <a:spLocks/>
          </p:cNvSpPr>
          <p:nvPr/>
        </p:nvSpPr>
        <p:spPr>
          <a:xfrm>
            <a:off x="607450" y="4171690"/>
            <a:ext cx="8229600" cy="1143000"/>
          </a:xfrm>
          <a:prstGeom prst="rect">
            <a:avLst/>
          </a:prstGeom>
        </p:spPr>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a:t>
            </a:r>
            <a:r>
              <a:rPr kumimoji="0" lang="en-US" sz="4400" b="0" i="0" u="none" strike="noStrike" kern="1200" cap="none" spc="0" normalizeH="0" baseline="0" noProof="0" dirty="0" err="1" smtClean="0">
                <a:ln>
                  <a:noFill/>
                </a:ln>
                <a:effectLst/>
                <a:uLnTx/>
                <a:uFillTx/>
                <a:latin typeface="+mj-lt"/>
                <a:ea typeface="+mj-ea"/>
                <a:cs typeface="+mj-cs"/>
              </a:rPr>
              <a:t>nd</a:t>
            </a:r>
            <a:r>
              <a:rPr kumimoji="0" lang="en-US" sz="4400" b="0" i="0" u="none" strike="noStrike" kern="1200" cap="none" spc="0" normalizeH="0" baseline="0" noProof="0" dirty="0" smtClean="0">
                <a:ln>
                  <a:noFill/>
                </a:ln>
                <a:effectLst/>
                <a:uLnTx/>
                <a:uFillTx/>
                <a:latin typeface="+mj-lt"/>
                <a:ea typeface="+mj-ea"/>
                <a:cs typeface="+mj-cs"/>
              </a:rPr>
              <a:t>…</a:t>
            </a:r>
            <a:endParaRPr kumimoji="0" lang="en-US" sz="4400" b="0" i="0" u="none" strike="noStrike" kern="1200" cap="none" spc="0" normalizeH="0" baseline="0" noProof="0" dirty="0">
              <a:ln>
                <a:noFill/>
              </a:ln>
              <a:effectLst/>
              <a:uLnTx/>
              <a:uFillTx/>
              <a:latin typeface="+mj-lt"/>
              <a:ea typeface="+mj-ea"/>
              <a:cs typeface="+mj-cs"/>
            </a:endParaRPr>
          </a:p>
        </p:txBody>
      </p:sp>
      <p:sp>
        <p:nvSpPr>
          <p:cNvPr id="10" name="Title 1"/>
          <p:cNvSpPr txBox="1">
            <a:spLocks/>
          </p:cNvSpPr>
          <p:nvPr/>
        </p:nvSpPr>
        <p:spPr>
          <a:xfrm>
            <a:off x="553786" y="5354410"/>
            <a:ext cx="8229600" cy="1143000"/>
          </a:xfrm>
          <a:prstGeom prst="rect">
            <a:avLst/>
          </a:prstGeom>
        </p:spPr>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Nobody likes to </a:t>
            </a:r>
            <a:r>
              <a:rPr lang="en-US" sz="4400" noProof="0" dirty="0" smtClean="0">
                <a:latin typeface="+mj-lt"/>
                <a:ea typeface="+mj-ea"/>
                <a:cs typeface="+mj-cs"/>
              </a:rPr>
              <a:t>say </a:t>
            </a:r>
            <a:r>
              <a:rPr lang="en-US" sz="4400" b="1" noProof="0" dirty="0" smtClean="0">
                <a:latin typeface="+mj-lt"/>
                <a:ea typeface="+mj-ea"/>
                <a:cs typeface="+mj-cs"/>
              </a:rPr>
              <a:t>NO</a:t>
            </a:r>
            <a:r>
              <a:rPr lang="en-US" sz="4400" noProof="0" dirty="0" smtClean="0">
                <a:latin typeface="+mj-lt"/>
                <a:ea typeface="+mj-ea"/>
                <a:cs typeface="+mj-cs"/>
              </a:rPr>
              <a:t>.</a:t>
            </a:r>
            <a:endParaRPr kumimoji="0" lang="en-US" sz="4400" b="0" i="0" u="none" strike="noStrike" kern="1200" cap="none" spc="0" normalizeH="0" baseline="0" noProof="0" dirty="0">
              <a:ln>
                <a:noFill/>
              </a:ln>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Stages of Resource Management</a:t>
            </a:r>
            <a:endParaRPr lang="en-US" dirty="0"/>
          </a:p>
        </p:txBody>
      </p:sp>
      <p:sp>
        <p:nvSpPr>
          <p:cNvPr id="3" name="Content Placeholder 2"/>
          <p:cNvSpPr>
            <a:spLocks noGrp="1"/>
          </p:cNvSpPr>
          <p:nvPr>
            <p:ph idx="1"/>
          </p:nvPr>
        </p:nvSpPr>
        <p:spPr>
          <a:xfrm>
            <a:off x="457199" y="1491912"/>
            <a:ext cx="8537331" cy="4839906"/>
          </a:xfrm>
        </p:spPr>
        <p:txBody>
          <a:bodyPr>
            <a:normAutofit/>
          </a:bodyPr>
          <a:lstStyle/>
          <a:p>
            <a:r>
              <a:rPr lang="en-US" b="1" dirty="0" smtClean="0">
                <a:solidFill>
                  <a:schemeClr val="tx2">
                    <a:lumMod val="50000"/>
                  </a:schemeClr>
                </a:solidFill>
              </a:rPr>
              <a:t>Estimate</a:t>
            </a:r>
            <a:r>
              <a:rPr lang="en-US" b="1" dirty="0" smtClean="0">
                <a:solidFill>
                  <a:srgbClr val="2E642F"/>
                </a:solidFill>
              </a:rPr>
              <a:t> </a:t>
            </a:r>
            <a:r>
              <a:rPr lang="en-US" dirty="0" smtClean="0"/>
              <a:t>the application resource needs</a:t>
            </a:r>
          </a:p>
          <a:p>
            <a:r>
              <a:rPr lang="en-US" b="1" dirty="0" smtClean="0">
                <a:solidFill>
                  <a:schemeClr val="tx2">
                    <a:lumMod val="50000"/>
                  </a:schemeClr>
                </a:solidFill>
              </a:rPr>
              <a:t>Find</a:t>
            </a:r>
            <a:r>
              <a:rPr lang="en-US" b="1" dirty="0" smtClean="0"/>
              <a:t> </a:t>
            </a:r>
            <a:r>
              <a:rPr lang="en-US" dirty="0"/>
              <a:t>the</a:t>
            </a:r>
            <a:r>
              <a:rPr lang="en-US" b="1" dirty="0"/>
              <a:t> </a:t>
            </a:r>
            <a:r>
              <a:rPr lang="en-US" dirty="0"/>
              <a:t>appropriate computing </a:t>
            </a:r>
            <a:r>
              <a:rPr lang="en-US" dirty="0" smtClean="0"/>
              <a:t>resources</a:t>
            </a:r>
          </a:p>
          <a:p>
            <a:r>
              <a:rPr lang="en-US" b="1" dirty="0" smtClean="0">
                <a:solidFill>
                  <a:schemeClr val="tx2">
                    <a:lumMod val="50000"/>
                  </a:schemeClr>
                </a:solidFill>
              </a:rPr>
              <a:t>Acquire</a:t>
            </a:r>
            <a:r>
              <a:rPr lang="en-US" dirty="0" smtClean="0"/>
              <a:t> </a:t>
            </a:r>
            <a:r>
              <a:rPr lang="en-US" dirty="0"/>
              <a:t>those </a:t>
            </a:r>
            <a:r>
              <a:rPr lang="en-US" dirty="0" smtClean="0"/>
              <a:t>resources</a:t>
            </a:r>
            <a:endParaRPr lang="en-US" dirty="0"/>
          </a:p>
          <a:p>
            <a:r>
              <a:rPr lang="en-US" b="1" dirty="0" smtClean="0">
                <a:solidFill>
                  <a:schemeClr val="tx2">
                    <a:lumMod val="50000"/>
                  </a:schemeClr>
                </a:solidFill>
              </a:rPr>
              <a:t>Deploy</a:t>
            </a:r>
            <a:r>
              <a:rPr lang="en-US" dirty="0" smtClean="0"/>
              <a:t> applications </a:t>
            </a:r>
            <a:r>
              <a:rPr lang="en-US" dirty="0"/>
              <a:t>and data on the </a:t>
            </a:r>
            <a:r>
              <a:rPr lang="en-US" dirty="0" smtClean="0"/>
              <a:t>resources</a:t>
            </a:r>
            <a:endParaRPr lang="en-US" dirty="0"/>
          </a:p>
          <a:p>
            <a:r>
              <a:rPr lang="en-US" b="1" dirty="0" smtClean="0">
                <a:solidFill>
                  <a:schemeClr val="tx2">
                    <a:lumMod val="50000"/>
                  </a:schemeClr>
                </a:solidFill>
              </a:rPr>
              <a:t>Manage</a:t>
            </a:r>
            <a:r>
              <a:rPr lang="en-US" dirty="0" smtClean="0"/>
              <a:t> applications and resources during run.</a:t>
            </a:r>
          </a:p>
          <a:p>
            <a:endParaRPr lang="en-US" dirty="0"/>
          </a:p>
          <a:p>
            <a:r>
              <a:rPr lang="en-US" dirty="0" smtClean="0"/>
              <a:t>Can we do it for </a:t>
            </a:r>
            <a:r>
              <a:rPr lang="en-US" b="1" dirty="0" smtClean="0">
                <a:solidFill>
                  <a:schemeClr val="tx2">
                    <a:lumMod val="50000"/>
                  </a:schemeClr>
                </a:solidFill>
              </a:rPr>
              <a:t>one task</a:t>
            </a:r>
            <a:r>
              <a:rPr lang="en-US" dirty="0" smtClean="0"/>
              <a:t>?</a:t>
            </a:r>
          </a:p>
          <a:p>
            <a:r>
              <a:rPr lang="en-US" dirty="0" smtClean="0"/>
              <a:t>How about an app composed of </a:t>
            </a:r>
            <a:r>
              <a:rPr lang="en-US" b="1" dirty="0" smtClean="0">
                <a:solidFill>
                  <a:schemeClr val="tx2">
                    <a:lumMod val="50000"/>
                  </a:schemeClr>
                </a:solidFill>
              </a:rPr>
              <a:t>many tasks</a:t>
            </a:r>
            <a:r>
              <a:rPr lang="en-US" dirty="0" smtClean="0"/>
              <a:t>?</a:t>
            </a:r>
          </a:p>
        </p:txBody>
      </p:sp>
    </p:spTree>
    <p:extLst>
      <p:ext uri="{BB962C8B-B14F-4D97-AF65-F5344CB8AC3E}">
        <p14:creationId xmlns:p14="http://schemas.microsoft.com/office/powerpoint/2010/main" val="25044937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28" name="Rectangle 124"/>
          <p:cNvSpPr>
            <a:spLocks noChangeArrowheads="1"/>
          </p:cNvSpPr>
          <p:nvPr/>
        </p:nvSpPr>
        <p:spPr bwMode="auto">
          <a:xfrm>
            <a:off x="963386" y="4079033"/>
            <a:ext cx="618671" cy="623777"/>
          </a:xfrm>
          <a:prstGeom prst="rect">
            <a:avLst/>
          </a:prstGeom>
          <a:noFill/>
          <a:ln w="9525">
            <a:solidFill>
              <a:schemeClr val="tx1"/>
            </a:solidFill>
            <a:miter lim="800000"/>
            <a:headEnd/>
            <a:tailEnd/>
          </a:ln>
          <a:effectLst/>
        </p:spPr>
        <p:txBody>
          <a:bodyPr wrap="none" anchor="ctr"/>
          <a:lstStyle/>
          <a:p>
            <a:endParaRPr lang="en-US">
              <a:solidFill>
                <a:schemeClr val="bg1"/>
              </a:solidFill>
            </a:endParaRPr>
          </a:p>
        </p:txBody>
      </p:sp>
      <p:sp>
        <p:nvSpPr>
          <p:cNvPr id="124011" name="Rectangle 107"/>
          <p:cNvSpPr>
            <a:spLocks noChangeArrowheads="1"/>
          </p:cNvSpPr>
          <p:nvPr/>
        </p:nvSpPr>
        <p:spPr bwMode="auto">
          <a:xfrm>
            <a:off x="457200" y="4192447"/>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a:solidFill>
                  <a:schemeClr val="bg1"/>
                </a:solidFill>
              </a:rPr>
              <a:t>B1</a:t>
            </a:r>
          </a:p>
        </p:txBody>
      </p:sp>
      <p:sp>
        <p:nvSpPr>
          <p:cNvPr id="124012" name="Rectangle 108"/>
          <p:cNvSpPr>
            <a:spLocks noChangeArrowheads="1"/>
          </p:cNvSpPr>
          <p:nvPr/>
        </p:nvSpPr>
        <p:spPr bwMode="auto">
          <a:xfrm>
            <a:off x="457200" y="4816223"/>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a:solidFill>
                  <a:schemeClr val="bg1"/>
                </a:solidFill>
              </a:rPr>
              <a:t>B2</a:t>
            </a:r>
          </a:p>
        </p:txBody>
      </p:sp>
      <p:sp>
        <p:nvSpPr>
          <p:cNvPr id="124013" name="Rectangle 109"/>
          <p:cNvSpPr>
            <a:spLocks noChangeArrowheads="1"/>
          </p:cNvSpPr>
          <p:nvPr/>
        </p:nvSpPr>
        <p:spPr bwMode="auto">
          <a:xfrm>
            <a:off x="457200" y="5440000"/>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a:solidFill>
                  <a:schemeClr val="bg1"/>
                </a:solidFill>
              </a:rPr>
              <a:t>B3</a:t>
            </a:r>
          </a:p>
        </p:txBody>
      </p:sp>
      <p:sp>
        <p:nvSpPr>
          <p:cNvPr id="124014" name="Rectangle 110"/>
          <p:cNvSpPr>
            <a:spLocks noChangeArrowheads="1"/>
          </p:cNvSpPr>
          <p:nvPr/>
        </p:nvSpPr>
        <p:spPr bwMode="auto">
          <a:xfrm>
            <a:off x="1075871" y="3511963"/>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a:solidFill>
                  <a:schemeClr val="bg1"/>
                </a:solidFill>
              </a:rPr>
              <a:t>A1</a:t>
            </a:r>
          </a:p>
        </p:txBody>
      </p:sp>
      <p:sp>
        <p:nvSpPr>
          <p:cNvPr id="124015" name="Rectangle 111"/>
          <p:cNvSpPr>
            <a:spLocks noChangeArrowheads="1"/>
          </p:cNvSpPr>
          <p:nvPr/>
        </p:nvSpPr>
        <p:spPr bwMode="auto">
          <a:xfrm>
            <a:off x="1694543" y="3511963"/>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a:solidFill>
                  <a:schemeClr val="bg1"/>
                </a:solidFill>
              </a:rPr>
              <a:t>A2</a:t>
            </a:r>
          </a:p>
        </p:txBody>
      </p:sp>
      <p:sp>
        <p:nvSpPr>
          <p:cNvPr id="124016" name="Rectangle 112"/>
          <p:cNvSpPr>
            <a:spLocks noChangeArrowheads="1"/>
          </p:cNvSpPr>
          <p:nvPr/>
        </p:nvSpPr>
        <p:spPr bwMode="auto">
          <a:xfrm>
            <a:off x="2313214" y="3511963"/>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a:solidFill>
                  <a:schemeClr val="bg1"/>
                </a:solidFill>
              </a:rPr>
              <a:t>A3</a:t>
            </a:r>
          </a:p>
        </p:txBody>
      </p:sp>
      <p:cxnSp>
        <p:nvCxnSpPr>
          <p:cNvPr id="124018" name="AutoShape 114"/>
          <p:cNvCxnSpPr>
            <a:cxnSpLocks noChangeShapeType="1"/>
            <a:stCxn id="124011" idx="3"/>
            <a:endCxn id="124017" idx="2"/>
          </p:cNvCxnSpPr>
          <p:nvPr/>
        </p:nvCxnSpPr>
        <p:spPr bwMode="auto">
          <a:xfrm>
            <a:off x="850900" y="4390921"/>
            <a:ext cx="224971" cy="0"/>
          </a:xfrm>
          <a:prstGeom prst="straightConnector1">
            <a:avLst/>
          </a:prstGeom>
          <a:noFill/>
          <a:ln w="9525">
            <a:solidFill>
              <a:schemeClr val="tx1"/>
            </a:solidFill>
            <a:round/>
            <a:headEnd/>
            <a:tailEnd type="triangle" w="med" len="med"/>
          </a:ln>
          <a:effectLst/>
        </p:spPr>
      </p:cxnSp>
      <p:cxnSp>
        <p:nvCxnSpPr>
          <p:cNvPr id="124019" name="AutoShape 115"/>
          <p:cNvCxnSpPr>
            <a:cxnSpLocks noChangeShapeType="1"/>
            <a:stCxn id="124014" idx="2"/>
            <a:endCxn id="124017" idx="0"/>
          </p:cNvCxnSpPr>
          <p:nvPr/>
        </p:nvCxnSpPr>
        <p:spPr bwMode="auto">
          <a:xfrm>
            <a:off x="1272721" y="3908912"/>
            <a:ext cx="0" cy="283535"/>
          </a:xfrm>
          <a:prstGeom prst="straightConnector1">
            <a:avLst/>
          </a:prstGeom>
          <a:noFill/>
          <a:ln w="9525">
            <a:solidFill>
              <a:schemeClr val="tx1"/>
            </a:solidFill>
            <a:round/>
            <a:headEnd/>
            <a:tailEnd type="triangle" w="med" len="med"/>
          </a:ln>
          <a:effectLst/>
        </p:spPr>
      </p:cxnSp>
      <p:sp>
        <p:nvSpPr>
          <p:cNvPr id="124020" name="Rectangle 116"/>
          <p:cNvSpPr>
            <a:spLocks noChangeArrowheads="1"/>
          </p:cNvSpPr>
          <p:nvPr/>
        </p:nvSpPr>
        <p:spPr bwMode="auto">
          <a:xfrm>
            <a:off x="1582057" y="4079033"/>
            <a:ext cx="618671" cy="623777"/>
          </a:xfrm>
          <a:prstGeom prst="rect">
            <a:avLst/>
          </a:prstGeom>
          <a:noFill/>
          <a:ln w="9525">
            <a:solidFill>
              <a:schemeClr val="tx1"/>
            </a:solidFill>
            <a:miter lim="800000"/>
            <a:headEnd/>
            <a:tailEnd/>
          </a:ln>
          <a:effectLst/>
        </p:spPr>
        <p:txBody>
          <a:bodyPr wrap="none" anchor="ctr"/>
          <a:lstStyle/>
          <a:p>
            <a:endParaRPr lang="en-US">
              <a:solidFill>
                <a:schemeClr val="bg1"/>
              </a:solidFill>
            </a:endParaRPr>
          </a:p>
        </p:txBody>
      </p:sp>
      <p:sp>
        <p:nvSpPr>
          <p:cNvPr id="124021" name="Rectangle 117"/>
          <p:cNvSpPr>
            <a:spLocks noChangeArrowheads="1"/>
          </p:cNvSpPr>
          <p:nvPr/>
        </p:nvSpPr>
        <p:spPr bwMode="auto">
          <a:xfrm>
            <a:off x="2200729" y="4079033"/>
            <a:ext cx="618671" cy="623777"/>
          </a:xfrm>
          <a:prstGeom prst="rect">
            <a:avLst/>
          </a:prstGeom>
          <a:noFill/>
          <a:ln w="9525">
            <a:solidFill>
              <a:schemeClr val="tx1"/>
            </a:solidFill>
            <a:miter lim="800000"/>
            <a:headEnd/>
            <a:tailEnd/>
          </a:ln>
          <a:effectLst/>
        </p:spPr>
        <p:txBody>
          <a:bodyPr wrap="none" anchor="ctr"/>
          <a:lstStyle/>
          <a:p>
            <a:endParaRPr lang="en-US">
              <a:solidFill>
                <a:schemeClr val="bg1"/>
              </a:solidFill>
            </a:endParaRPr>
          </a:p>
        </p:txBody>
      </p:sp>
      <p:sp>
        <p:nvSpPr>
          <p:cNvPr id="124022" name="Rectangle 118"/>
          <p:cNvSpPr>
            <a:spLocks noChangeArrowheads="1"/>
          </p:cNvSpPr>
          <p:nvPr/>
        </p:nvSpPr>
        <p:spPr bwMode="auto">
          <a:xfrm>
            <a:off x="2200729" y="4702810"/>
            <a:ext cx="618671" cy="623777"/>
          </a:xfrm>
          <a:prstGeom prst="rect">
            <a:avLst/>
          </a:prstGeom>
          <a:noFill/>
          <a:ln w="9525">
            <a:solidFill>
              <a:schemeClr val="tx1"/>
            </a:solidFill>
            <a:miter lim="800000"/>
            <a:headEnd/>
            <a:tailEnd/>
          </a:ln>
          <a:effectLst/>
        </p:spPr>
        <p:txBody>
          <a:bodyPr wrap="none" anchor="ctr"/>
          <a:lstStyle/>
          <a:p>
            <a:endParaRPr lang="en-US">
              <a:solidFill>
                <a:schemeClr val="bg1"/>
              </a:solidFill>
            </a:endParaRPr>
          </a:p>
        </p:txBody>
      </p:sp>
      <p:sp>
        <p:nvSpPr>
          <p:cNvPr id="124023" name="Rectangle 119"/>
          <p:cNvSpPr>
            <a:spLocks noChangeArrowheads="1"/>
          </p:cNvSpPr>
          <p:nvPr/>
        </p:nvSpPr>
        <p:spPr bwMode="auto">
          <a:xfrm>
            <a:off x="2200729" y="5326586"/>
            <a:ext cx="618671" cy="623777"/>
          </a:xfrm>
          <a:prstGeom prst="rect">
            <a:avLst/>
          </a:prstGeom>
          <a:noFill/>
          <a:ln w="9525">
            <a:solidFill>
              <a:schemeClr val="tx1"/>
            </a:solidFill>
            <a:miter lim="800000"/>
            <a:headEnd/>
            <a:tailEnd/>
          </a:ln>
          <a:effectLst/>
        </p:spPr>
        <p:txBody>
          <a:bodyPr wrap="none" anchor="ctr"/>
          <a:lstStyle/>
          <a:p>
            <a:endParaRPr lang="en-US">
              <a:solidFill>
                <a:schemeClr val="bg1"/>
              </a:solidFill>
            </a:endParaRPr>
          </a:p>
        </p:txBody>
      </p:sp>
      <p:sp>
        <p:nvSpPr>
          <p:cNvPr id="124024" name="Rectangle 120"/>
          <p:cNvSpPr>
            <a:spLocks noChangeArrowheads="1"/>
          </p:cNvSpPr>
          <p:nvPr/>
        </p:nvSpPr>
        <p:spPr bwMode="auto">
          <a:xfrm>
            <a:off x="1582057" y="4702810"/>
            <a:ext cx="618671" cy="623777"/>
          </a:xfrm>
          <a:prstGeom prst="rect">
            <a:avLst/>
          </a:prstGeom>
          <a:noFill/>
          <a:ln w="9525">
            <a:solidFill>
              <a:schemeClr val="tx1"/>
            </a:solidFill>
            <a:miter lim="800000"/>
            <a:headEnd/>
            <a:tailEnd/>
          </a:ln>
          <a:effectLst/>
        </p:spPr>
        <p:txBody>
          <a:bodyPr wrap="none" anchor="ctr"/>
          <a:lstStyle/>
          <a:p>
            <a:endParaRPr lang="en-US">
              <a:solidFill>
                <a:schemeClr val="bg1"/>
              </a:solidFill>
            </a:endParaRPr>
          </a:p>
        </p:txBody>
      </p:sp>
      <p:sp>
        <p:nvSpPr>
          <p:cNvPr id="124025" name="Rectangle 121"/>
          <p:cNvSpPr>
            <a:spLocks noChangeArrowheads="1"/>
          </p:cNvSpPr>
          <p:nvPr/>
        </p:nvSpPr>
        <p:spPr bwMode="auto">
          <a:xfrm>
            <a:off x="1582057" y="5326586"/>
            <a:ext cx="618671" cy="623777"/>
          </a:xfrm>
          <a:prstGeom prst="rect">
            <a:avLst/>
          </a:prstGeom>
          <a:noFill/>
          <a:ln w="9525">
            <a:solidFill>
              <a:schemeClr val="tx1"/>
            </a:solidFill>
            <a:miter lim="800000"/>
            <a:headEnd/>
            <a:tailEnd/>
          </a:ln>
          <a:effectLst/>
        </p:spPr>
        <p:txBody>
          <a:bodyPr wrap="none" anchor="ctr"/>
          <a:lstStyle/>
          <a:p>
            <a:endParaRPr lang="en-US">
              <a:solidFill>
                <a:schemeClr val="bg1"/>
              </a:solidFill>
            </a:endParaRPr>
          </a:p>
        </p:txBody>
      </p:sp>
      <p:sp>
        <p:nvSpPr>
          <p:cNvPr id="124026" name="Rectangle 122"/>
          <p:cNvSpPr>
            <a:spLocks noChangeArrowheads="1"/>
          </p:cNvSpPr>
          <p:nvPr/>
        </p:nvSpPr>
        <p:spPr bwMode="auto">
          <a:xfrm>
            <a:off x="963386" y="5326586"/>
            <a:ext cx="618671" cy="623777"/>
          </a:xfrm>
          <a:prstGeom prst="rect">
            <a:avLst/>
          </a:prstGeom>
          <a:noFill/>
          <a:ln w="9525">
            <a:solidFill>
              <a:schemeClr val="tx1"/>
            </a:solidFill>
            <a:miter lim="800000"/>
            <a:headEnd/>
            <a:tailEnd/>
          </a:ln>
          <a:effectLst/>
        </p:spPr>
        <p:txBody>
          <a:bodyPr wrap="none" anchor="ctr"/>
          <a:lstStyle/>
          <a:p>
            <a:endParaRPr lang="en-US">
              <a:solidFill>
                <a:schemeClr val="bg1"/>
              </a:solidFill>
            </a:endParaRPr>
          </a:p>
        </p:txBody>
      </p:sp>
      <p:sp>
        <p:nvSpPr>
          <p:cNvPr id="124027" name="Rectangle 123"/>
          <p:cNvSpPr>
            <a:spLocks noChangeArrowheads="1"/>
          </p:cNvSpPr>
          <p:nvPr/>
        </p:nvSpPr>
        <p:spPr bwMode="auto">
          <a:xfrm>
            <a:off x="963386" y="4702810"/>
            <a:ext cx="618671" cy="623777"/>
          </a:xfrm>
          <a:prstGeom prst="rect">
            <a:avLst/>
          </a:prstGeom>
          <a:noFill/>
          <a:ln w="9525">
            <a:solidFill>
              <a:schemeClr val="tx1"/>
            </a:solidFill>
            <a:miter lim="800000"/>
            <a:headEnd/>
            <a:tailEnd/>
          </a:ln>
          <a:effectLst/>
        </p:spPr>
        <p:txBody>
          <a:bodyPr wrap="none" anchor="ctr"/>
          <a:lstStyle/>
          <a:p>
            <a:endParaRPr lang="en-US">
              <a:solidFill>
                <a:schemeClr val="bg1"/>
              </a:solidFill>
            </a:endParaRPr>
          </a:p>
        </p:txBody>
      </p:sp>
      <p:cxnSp>
        <p:nvCxnSpPr>
          <p:cNvPr id="124029" name="AutoShape 125"/>
          <p:cNvCxnSpPr>
            <a:cxnSpLocks noChangeShapeType="1"/>
            <a:stCxn id="124016" idx="2"/>
            <a:endCxn id="124031" idx="0"/>
          </p:cNvCxnSpPr>
          <p:nvPr/>
        </p:nvCxnSpPr>
        <p:spPr bwMode="auto">
          <a:xfrm>
            <a:off x="2510064" y="3908912"/>
            <a:ext cx="0" cy="283535"/>
          </a:xfrm>
          <a:prstGeom prst="straightConnector1">
            <a:avLst/>
          </a:prstGeom>
          <a:noFill/>
          <a:ln w="9525">
            <a:solidFill>
              <a:schemeClr val="tx1"/>
            </a:solidFill>
            <a:round/>
            <a:headEnd/>
            <a:tailEnd type="triangle" w="med" len="med"/>
          </a:ln>
          <a:effectLst/>
        </p:spPr>
      </p:cxnSp>
      <p:cxnSp>
        <p:nvCxnSpPr>
          <p:cNvPr id="124032" name="AutoShape 128"/>
          <p:cNvCxnSpPr>
            <a:cxnSpLocks noChangeShapeType="1"/>
            <a:stCxn id="124015" idx="2"/>
            <a:endCxn id="124030" idx="0"/>
          </p:cNvCxnSpPr>
          <p:nvPr/>
        </p:nvCxnSpPr>
        <p:spPr bwMode="auto">
          <a:xfrm>
            <a:off x="1891393" y="3908912"/>
            <a:ext cx="0" cy="283535"/>
          </a:xfrm>
          <a:prstGeom prst="straightConnector1">
            <a:avLst/>
          </a:prstGeom>
          <a:noFill/>
          <a:ln w="9525">
            <a:solidFill>
              <a:schemeClr val="tx1"/>
            </a:solidFill>
            <a:round/>
            <a:headEnd/>
            <a:tailEnd type="triangle" w="med" len="med"/>
          </a:ln>
          <a:effectLst/>
        </p:spPr>
      </p:cxnSp>
      <p:sp>
        <p:nvSpPr>
          <p:cNvPr id="124038" name="Oval 134"/>
          <p:cNvSpPr>
            <a:spLocks noChangeArrowheads="1"/>
          </p:cNvSpPr>
          <p:nvPr/>
        </p:nvSpPr>
        <p:spPr bwMode="auto">
          <a:xfrm>
            <a:off x="2313214" y="5440000"/>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a:solidFill>
                  <a:schemeClr val="bg1"/>
                </a:solidFill>
              </a:rPr>
              <a:t>F</a:t>
            </a:r>
          </a:p>
        </p:txBody>
      </p:sp>
      <p:cxnSp>
        <p:nvCxnSpPr>
          <p:cNvPr id="124039" name="AutoShape 135"/>
          <p:cNvCxnSpPr>
            <a:cxnSpLocks noChangeShapeType="1"/>
            <a:stCxn id="124014" idx="2"/>
            <a:endCxn id="124033" idx="0"/>
          </p:cNvCxnSpPr>
          <p:nvPr/>
        </p:nvCxnSpPr>
        <p:spPr bwMode="auto">
          <a:xfrm>
            <a:off x="1272721" y="3908912"/>
            <a:ext cx="0" cy="907312"/>
          </a:xfrm>
          <a:prstGeom prst="straightConnector1">
            <a:avLst/>
          </a:prstGeom>
          <a:noFill/>
          <a:ln w="9525">
            <a:solidFill>
              <a:schemeClr val="tx1"/>
            </a:solidFill>
            <a:round/>
            <a:headEnd/>
            <a:tailEnd type="triangle" w="med" len="med"/>
          </a:ln>
          <a:effectLst/>
        </p:spPr>
      </p:cxnSp>
      <p:cxnSp>
        <p:nvCxnSpPr>
          <p:cNvPr id="124040" name="AutoShape 136"/>
          <p:cNvCxnSpPr>
            <a:cxnSpLocks noChangeShapeType="1"/>
            <a:stCxn id="124014" idx="2"/>
            <a:endCxn id="124034" idx="0"/>
          </p:cNvCxnSpPr>
          <p:nvPr/>
        </p:nvCxnSpPr>
        <p:spPr bwMode="auto">
          <a:xfrm>
            <a:off x="1272721" y="3908912"/>
            <a:ext cx="0" cy="1531088"/>
          </a:xfrm>
          <a:prstGeom prst="straightConnector1">
            <a:avLst/>
          </a:prstGeom>
          <a:noFill/>
          <a:ln w="9525">
            <a:solidFill>
              <a:schemeClr val="tx1"/>
            </a:solidFill>
            <a:round/>
            <a:headEnd/>
            <a:tailEnd type="triangle" w="med" len="med"/>
          </a:ln>
          <a:effectLst/>
        </p:spPr>
      </p:cxnSp>
      <p:cxnSp>
        <p:nvCxnSpPr>
          <p:cNvPr id="124041" name="AutoShape 137"/>
          <p:cNvCxnSpPr>
            <a:cxnSpLocks noChangeShapeType="1"/>
            <a:stCxn id="124015" idx="2"/>
            <a:endCxn id="124036" idx="0"/>
          </p:cNvCxnSpPr>
          <p:nvPr/>
        </p:nvCxnSpPr>
        <p:spPr bwMode="auto">
          <a:xfrm>
            <a:off x="1891393" y="3908912"/>
            <a:ext cx="0" cy="907312"/>
          </a:xfrm>
          <a:prstGeom prst="straightConnector1">
            <a:avLst/>
          </a:prstGeom>
          <a:noFill/>
          <a:ln w="9525">
            <a:solidFill>
              <a:schemeClr val="tx1"/>
            </a:solidFill>
            <a:round/>
            <a:headEnd/>
            <a:tailEnd type="triangle" w="med" len="med"/>
          </a:ln>
          <a:effectLst/>
        </p:spPr>
      </p:cxnSp>
      <p:cxnSp>
        <p:nvCxnSpPr>
          <p:cNvPr id="124042" name="AutoShape 138"/>
          <p:cNvCxnSpPr>
            <a:cxnSpLocks noChangeShapeType="1"/>
            <a:stCxn id="124015" idx="2"/>
            <a:endCxn id="124035" idx="0"/>
          </p:cNvCxnSpPr>
          <p:nvPr/>
        </p:nvCxnSpPr>
        <p:spPr bwMode="auto">
          <a:xfrm>
            <a:off x="1891393" y="3908912"/>
            <a:ext cx="0" cy="1531088"/>
          </a:xfrm>
          <a:prstGeom prst="straightConnector1">
            <a:avLst/>
          </a:prstGeom>
          <a:noFill/>
          <a:ln w="9525">
            <a:solidFill>
              <a:schemeClr val="tx1"/>
            </a:solidFill>
            <a:round/>
            <a:headEnd/>
            <a:tailEnd type="triangle" w="med" len="med"/>
          </a:ln>
          <a:effectLst/>
        </p:spPr>
      </p:cxnSp>
      <p:cxnSp>
        <p:nvCxnSpPr>
          <p:cNvPr id="124043" name="AutoShape 139"/>
          <p:cNvCxnSpPr>
            <a:cxnSpLocks noChangeShapeType="1"/>
            <a:stCxn id="124016" idx="2"/>
            <a:endCxn id="124037" idx="0"/>
          </p:cNvCxnSpPr>
          <p:nvPr/>
        </p:nvCxnSpPr>
        <p:spPr bwMode="auto">
          <a:xfrm>
            <a:off x="2510064" y="3908912"/>
            <a:ext cx="0" cy="907312"/>
          </a:xfrm>
          <a:prstGeom prst="straightConnector1">
            <a:avLst/>
          </a:prstGeom>
          <a:noFill/>
          <a:ln w="9525">
            <a:solidFill>
              <a:schemeClr val="tx1"/>
            </a:solidFill>
            <a:round/>
            <a:headEnd/>
            <a:tailEnd type="triangle" w="med" len="med"/>
          </a:ln>
          <a:effectLst/>
        </p:spPr>
      </p:cxnSp>
      <p:cxnSp>
        <p:nvCxnSpPr>
          <p:cNvPr id="124044" name="AutoShape 140"/>
          <p:cNvCxnSpPr>
            <a:cxnSpLocks noChangeShapeType="1"/>
            <a:stCxn id="124016" idx="2"/>
            <a:endCxn id="124038" idx="0"/>
          </p:cNvCxnSpPr>
          <p:nvPr/>
        </p:nvCxnSpPr>
        <p:spPr bwMode="auto">
          <a:xfrm>
            <a:off x="2510064" y="3908912"/>
            <a:ext cx="0" cy="1531088"/>
          </a:xfrm>
          <a:prstGeom prst="straightConnector1">
            <a:avLst/>
          </a:prstGeom>
          <a:noFill/>
          <a:ln w="9525">
            <a:solidFill>
              <a:schemeClr val="tx1"/>
            </a:solidFill>
            <a:round/>
            <a:headEnd/>
            <a:tailEnd type="triangle" w="med" len="med"/>
          </a:ln>
          <a:effectLst/>
        </p:spPr>
      </p:cxnSp>
      <p:cxnSp>
        <p:nvCxnSpPr>
          <p:cNvPr id="124045" name="AutoShape 141"/>
          <p:cNvCxnSpPr>
            <a:cxnSpLocks noChangeShapeType="1"/>
            <a:stCxn id="124011" idx="3"/>
            <a:endCxn id="124030" idx="2"/>
          </p:cNvCxnSpPr>
          <p:nvPr/>
        </p:nvCxnSpPr>
        <p:spPr bwMode="auto">
          <a:xfrm>
            <a:off x="850900" y="4390921"/>
            <a:ext cx="843643" cy="0"/>
          </a:xfrm>
          <a:prstGeom prst="straightConnector1">
            <a:avLst/>
          </a:prstGeom>
          <a:noFill/>
          <a:ln w="9525">
            <a:solidFill>
              <a:schemeClr val="tx1"/>
            </a:solidFill>
            <a:round/>
            <a:headEnd/>
            <a:tailEnd type="triangle" w="med" len="med"/>
          </a:ln>
          <a:effectLst/>
        </p:spPr>
      </p:cxnSp>
      <p:cxnSp>
        <p:nvCxnSpPr>
          <p:cNvPr id="124046" name="AutoShape 142"/>
          <p:cNvCxnSpPr>
            <a:cxnSpLocks noChangeShapeType="1"/>
            <a:stCxn id="124011" idx="3"/>
            <a:endCxn id="124031" idx="2"/>
          </p:cNvCxnSpPr>
          <p:nvPr/>
        </p:nvCxnSpPr>
        <p:spPr bwMode="auto">
          <a:xfrm>
            <a:off x="850900" y="4390921"/>
            <a:ext cx="1462314" cy="0"/>
          </a:xfrm>
          <a:prstGeom prst="straightConnector1">
            <a:avLst/>
          </a:prstGeom>
          <a:noFill/>
          <a:ln w="9525">
            <a:solidFill>
              <a:schemeClr val="tx1"/>
            </a:solidFill>
            <a:round/>
            <a:headEnd/>
            <a:tailEnd type="triangle" w="med" len="med"/>
          </a:ln>
          <a:effectLst/>
        </p:spPr>
      </p:cxnSp>
      <p:cxnSp>
        <p:nvCxnSpPr>
          <p:cNvPr id="124047" name="AutoShape 143"/>
          <p:cNvCxnSpPr>
            <a:cxnSpLocks noChangeShapeType="1"/>
            <a:stCxn id="124012" idx="3"/>
            <a:endCxn id="124033" idx="2"/>
          </p:cNvCxnSpPr>
          <p:nvPr/>
        </p:nvCxnSpPr>
        <p:spPr bwMode="auto">
          <a:xfrm>
            <a:off x="850900" y="5014698"/>
            <a:ext cx="224971" cy="0"/>
          </a:xfrm>
          <a:prstGeom prst="straightConnector1">
            <a:avLst/>
          </a:prstGeom>
          <a:noFill/>
          <a:ln w="9525">
            <a:solidFill>
              <a:schemeClr val="tx1"/>
            </a:solidFill>
            <a:round/>
            <a:headEnd/>
            <a:tailEnd type="triangle" w="med" len="med"/>
          </a:ln>
          <a:effectLst/>
        </p:spPr>
      </p:cxnSp>
      <p:cxnSp>
        <p:nvCxnSpPr>
          <p:cNvPr id="124048" name="AutoShape 144"/>
          <p:cNvCxnSpPr>
            <a:cxnSpLocks noChangeShapeType="1"/>
            <a:stCxn id="124012" idx="3"/>
            <a:endCxn id="124037" idx="2"/>
          </p:cNvCxnSpPr>
          <p:nvPr/>
        </p:nvCxnSpPr>
        <p:spPr bwMode="auto">
          <a:xfrm>
            <a:off x="850900" y="5014698"/>
            <a:ext cx="1462314" cy="0"/>
          </a:xfrm>
          <a:prstGeom prst="straightConnector1">
            <a:avLst/>
          </a:prstGeom>
          <a:noFill/>
          <a:ln w="9525">
            <a:solidFill>
              <a:schemeClr val="tx1"/>
            </a:solidFill>
            <a:round/>
            <a:headEnd/>
            <a:tailEnd type="triangle" w="med" len="med"/>
          </a:ln>
          <a:effectLst/>
        </p:spPr>
      </p:cxnSp>
      <p:cxnSp>
        <p:nvCxnSpPr>
          <p:cNvPr id="124049" name="AutoShape 145"/>
          <p:cNvCxnSpPr>
            <a:cxnSpLocks noChangeShapeType="1"/>
            <a:stCxn id="124012" idx="3"/>
            <a:endCxn id="124036" idx="2"/>
          </p:cNvCxnSpPr>
          <p:nvPr/>
        </p:nvCxnSpPr>
        <p:spPr bwMode="auto">
          <a:xfrm>
            <a:off x="850900" y="5014698"/>
            <a:ext cx="843643" cy="0"/>
          </a:xfrm>
          <a:prstGeom prst="straightConnector1">
            <a:avLst/>
          </a:prstGeom>
          <a:noFill/>
          <a:ln w="9525">
            <a:solidFill>
              <a:schemeClr val="tx1"/>
            </a:solidFill>
            <a:round/>
            <a:headEnd/>
            <a:tailEnd type="triangle" w="med" len="med"/>
          </a:ln>
          <a:effectLst/>
        </p:spPr>
      </p:cxnSp>
      <p:cxnSp>
        <p:nvCxnSpPr>
          <p:cNvPr id="124050" name="AutoShape 146"/>
          <p:cNvCxnSpPr>
            <a:cxnSpLocks noChangeShapeType="1"/>
            <a:stCxn id="124013" idx="3"/>
            <a:endCxn id="124034" idx="2"/>
          </p:cNvCxnSpPr>
          <p:nvPr/>
        </p:nvCxnSpPr>
        <p:spPr bwMode="auto">
          <a:xfrm>
            <a:off x="850900" y="5638475"/>
            <a:ext cx="224971" cy="0"/>
          </a:xfrm>
          <a:prstGeom prst="straightConnector1">
            <a:avLst/>
          </a:prstGeom>
          <a:noFill/>
          <a:ln w="9525">
            <a:solidFill>
              <a:schemeClr val="tx1"/>
            </a:solidFill>
            <a:round/>
            <a:headEnd/>
            <a:tailEnd type="triangle" w="med" len="med"/>
          </a:ln>
          <a:effectLst/>
        </p:spPr>
      </p:cxnSp>
      <p:cxnSp>
        <p:nvCxnSpPr>
          <p:cNvPr id="124051" name="AutoShape 147"/>
          <p:cNvCxnSpPr>
            <a:cxnSpLocks noChangeShapeType="1"/>
            <a:stCxn id="124013" idx="3"/>
            <a:endCxn id="124035" idx="2"/>
          </p:cNvCxnSpPr>
          <p:nvPr/>
        </p:nvCxnSpPr>
        <p:spPr bwMode="auto">
          <a:xfrm>
            <a:off x="850900" y="5638475"/>
            <a:ext cx="843643" cy="0"/>
          </a:xfrm>
          <a:prstGeom prst="straightConnector1">
            <a:avLst/>
          </a:prstGeom>
          <a:noFill/>
          <a:ln w="9525">
            <a:solidFill>
              <a:schemeClr val="tx1"/>
            </a:solidFill>
            <a:round/>
            <a:headEnd/>
            <a:tailEnd type="triangle" w="med" len="med"/>
          </a:ln>
          <a:effectLst/>
        </p:spPr>
      </p:cxnSp>
      <p:cxnSp>
        <p:nvCxnSpPr>
          <p:cNvPr id="124052" name="AutoShape 148"/>
          <p:cNvCxnSpPr>
            <a:cxnSpLocks noChangeShapeType="1"/>
            <a:stCxn id="124013" idx="3"/>
            <a:endCxn id="124038" idx="2"/>
          </p:cNvCxnSpPr>
          <p:nvPr/>
        </p:nvCxnSpPr>
        <p:spPr bwMode="auto">
          <a:xfrm>
            <a:off x="850900" y="5638475"/>
            <a:ext cx="1462314" cy="0"/>
          </a:xfrm>
          <a:prstGeom prst="straightConnector1">
            <a:avLst/>
          </a:prstGeom>
          <a:noFill/>
          <a:ln w="9525">
            <a:solidFill>
              <a:schemeClr val="tx1"/>
            </a:solidFill>
            <a:round/>
            <a:headEnd/>
            <a:tailEnd type="triangle" w="med" len="med"/>
          </a:ln>
          <a:effectLst/>
        </p:spPr>
      </p:cxnSp>
      <p:sp>
        <p:nvSpPr>
          <p:cNvPr id="124088" name="Text Box 184"/>
          <p:cNvSpPr txBox="1">
            <a:spLocks noChangeArrowheads="1"/>
          </p:cNvSpPr>
          <p:nvPr/>
        </p:nvSpPr>
        <p:spPr bwMode="auto">
          <a:xfrm>
            <a:off x="822246" y="2749963"/>
            <a:ext cx="2086982" cy="461665"/>
          </a:xfrm>
          <a:prstGeom prst="rect">
            <a:avLst/>
          </a:prstGeom>
          <a:noFill/>
          <a:ln w="9525">
            <a:noFill/>
            <a:miter lim="800000"/>
            <a:headEnd/>
            <a:tailEnd/>
          </a:ln>
          <a:effectLst/>
        </p:spPr>
        <p:txBody>
          <a:bodyPr wrap="none">
            <a:spAutoFit/>
          </a:bodyPr>
          <a:lstStyle/>
          <a:p>
            <a:pPr algn="ctr"/>
            <a:r>
              <a:rPr lang="en-US" sz="2400" dirty="0" smtClean="0"/>
              <a:t>Regular Graphs</a:t>
            </a:r>
          </a:p>
        </p:txBody>
      </p:sp>
      <p:sp>
        <p:nvSpPr>
          <p:cNvPr id="186" name="Text Box 186"/>
          <p:cNvSpPr txBox="1">
            <a:spLocks noChangeArrowheads="1"/>
          </p:cNvSpPr>
          <p:nvPr/>
        </p:nvSpPr>
        <p:spPr bwMode="auto">
          <a:xfrm>
            <a:off x="3361826" y="2745498"/>
            <a:ext cx="2427268" cy="461665"/>
          </a:xfrm>
          <a:prstGeom prst="rect">
            <a:avLst/>
          </a:prstGeom>
          <a:noFill/>
          <a:ln w="9525">
            <a:noFill/>
            <a:miter lim="800000"/>
            <a:headEnd/>
            <a:tailEnd/>
          </a:ln>
          <a:effectLst/>
        </p:spPr>
        <p:txBody>
          <a:bodyPr wrap="none">
            <a:spAutoFit/>
          </a:bodyPr>
          <a:lstStyle/>
          <a:p>
            <a:pPr algn="ctr"/>
            <a:r>
              <a:rPr lang="en-US" sz="2400" dirty="0" smtClean="0"/>
              <a:t>Irregular Graphs</a:t>
            </a:r>
          </a:p>
        </p:txBody>
      </p:sp>
      <p:sp>
        <p:nvSpPr>
          <p:cNvPr id="257" name="Oval 127"/>
          <p:cNvSpPr>
            <a:spLocks noChangeArrowheads="1"/>
          </p:cNvSpPr>
          <p:nvPr/>
        </p:nvSpPr>
        <p:spPr bwMode="auto">
          <a:xfrm>
            <a:off x="3886200" y="3877014"/>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dirty="0">
                <a:solidFill>
                  <a:schemeClr val="bg1"/>
                </a:solidFill>
              </a:rPr>
              <a:t>A</a:t>
            </a:r>
          </a:p>
        </p:txBody>
      </p:sp>
      <p:sp>
        <p:nvSpPr>
          <p:cNvPr id="258" name="Rectangle 112"/>
          <p:cNvSpPr>
            <a:spLocks noChangeArrowheads="1"/>
          </p:cNvSpPr>
          <p:nvPr/>
        </p:nvSpPr>
        <p:spPr bwMode="auto">
          <a:xfrm>
            <a:off x="3886200" y="3327665"/>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dirty="0" smtClean="0">
                <a:solidFill>
                  <a:schemeClr val="bg1"/>
                </a:solidFill>
              </a:rPr>
              <a:t>1</a:t>
            </a:r>
            <a:endParaRPr lang="en-US" dirty="0">
              <a:solidFill>
                <a:schemeClr val="bg1"/>
              </a:solidFill>
            </a:endParaRPr>
          </a:p>
        </p:txBody>
      </p:sp>
      <p:sp>
        <p:nvSpPr>
          <p:cNvPr id="259" name="Oval 127"/>
          <p:cNvSpPr>
            <a:spLocks noChangeArrowheads="1"/>
          </p:cNvSpPr>
          <p:nvPr/>
        </p:nvSpPr>
        <p:spPr bwMode="auto">
          <a:xfrm>
            <a:off x="4864100" y="3877014"/>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dirty="0">
                <a:solidFill>
                  <a:schemeClr val="bg1"/>
                </a:solidFill>
              </a:rPr>
              <a:t>B</a:t>
            </a:r>
          </a:p>
        </p:txBody>
      </p:sp>
      <p:sp>
        <p:nvSpPr>
          <p:cNvPr id="260" name="Rectangle 112"/>
          <p:cNvSpPr>
            <a:spLocks noChangeArrowheads="1"/>
          </p:cNvSpPr>
          <p:nvPr/>
        </p:nvSpPr>
        <p:spPr bwMode="auto">
          <a:xfrm>
            <a:off x="4559300" y="3327665"/>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dirty="0" smtClean="0">
                <a:solidFill>
                  <a:schemeClr val="bg1"/>
                </a:solidFill>
              </a:rPr>
              <a:t>2</a:t>
            </a:r>
            <a:endParaRPr lang="en-US" dirty="0">
              <a:solidFill>
                <a:schemeClr val="bg1"/>
              </a:solidFill>
            </a:endParaRPr>
          </a:p>
        </p:txBody>
      </p:sp>
      <p:sp>
        <p:nvSpPr>
          <p:cNvPr id="261" name="Rectangle 112"/>
          <p:cNvSpPr>
            <a:spLocks noChangeArrowheads="1"/>
          </p:cNvSpPr>
          <p:nvPr/>
        </p:nvSpPr>
        <p:spPr bwMode="auto">
          <a:xfrm>
            <a:off x="5105400" y="3327665"/>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dirty="0" smtClean="0">
                <a:solidFill>
                  <a:schemeClr val="bg1"/>
                </a:solidFill>
              </a:rPr>
              <a:t>3</a:t>
            </a:r>
            <a:endParaRPr lang="en-US" dirty="0">
              <a:solidFill>
                <a:schemeClr val="bg1"/>
              </a:solidFill>
            </a:endParaRPr>
          </a:p>
        </p:txBody>
      </p:sp>
      <p:sp>
        <p:nvSpPr>
          <p:cNvPr id="262" name="Rectangle 112"/>
          <p:cNvSpPr>
            <a:spLocks noChangeArrowheads="1"/>
          </p:cNvSpPr>
          <p:nvPr/>
        </p:nvSpPr>
        <p:spPr bwMode="auto">
          <a:xfrm>
            <a:off x="4876800" y="4410414"/>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dirty="0" smtClean="0">
                <a:solidFill>
                  <a:schemeClr val="bg1"/>
                </a:solidFill>
              </a:rPr>
              <a:t>7</a:t>
            </a:r>
            <a:endParaRPr lang="en-US" dirty="0">
              <a:solidFill>
                <a:schemeClr val="bg1"/>
              </a:solidFill>
            </a:endParaRPr>
          </a:p>
        </p:txBody>
      </p:sp>
      <p:sp>
        <p:nvSpPr>
          <p:cNvPr id="263" name="Rectangle 112"/>
          <p:cNvSpPr>
            <a:spLocks noChangeArrowheads="1"/>
          </p:cNvSpPr>
          <p:nvPr/>
        </p:nvSpPr>
        <p:spPr bwMode="auto">
          <a:xfrm>
            <a:off x="3886200" y="4410414"/>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dirty="0" smtClean="0">
                <a:solidFill>
                  <a:schemeClr val="bg1"/>
                </a:solidFill>
              </a:rPr>
              <a:t>5</a:t>
            </a:r>
            <a:endParaRPr lang="en-US" dirty="0">
              <a:solidFill>
                <a:schemeClr val="bg1"/>
              </a:solidFill>
            </a:endParaRPr>
          </a:p>
        </p:txBody>
      </p:sp>
      <p:sp>
        <p:nvSpPr>
          <p:cNvPr id="264" name="Rectangle 112"/>
          <p:cNvSpPr>
            <a:spLocks noChangeArrowheads="1"/>
          </p:cNvSpPr>
          <p:nvPr/>
        </p:nvSpPr>
        <p:spPr bwMode="auto">
          <a:xfrm>
            <a:off x="4343400" y="4410414"/>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dirty="0" smtClean="0">
                <a:solidFill>
                  <a:schemeClr val="bg1"/>
                </a:solidFill>
              </a:rPr>
              <a:t>6</a:t>
            </a:r>
            <a:endParaRPr lang="en-US" dirty="0">
              <a:solidFill>
                <a:schemeClr val="bg1"/>
              </a:solidFill>
            </a:endParaRPr>
          </a:p>
        </p:txBody>
      </p:sp>
      <p:sp>
        <p:nvSpPr>
          <p:cNvPr id="265" name="Rectangle 112"/>
          <p:cNvSpPr>
            <a:spLocks noChangeArrowheads="1"/>
          </p:cNvSpPr>
          <p:nvPr/>
        </p:nvSpPr>
        <p:spPr bwMode="auto">
          <a:xfrm>
            <a:off x="3429000" y="4410414"/>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dirty="0" smtClean="0">
                <a:solidFill>
                  <a:schemeClr val="bg1"/>
                </a:solidFill>
              </a:rPr>
              <a:t>4</a:t>
            </a:r>
            <a:endParaRPr lang="en-US" dirty="0">
              <a:solidFill>
                <a:schemeClr val="bg1"/>
              </a:solidFill>
            </a:endParaRPr>
          </a:p>
        </p:txBody>
      </p:sp>
      <p:sp>
        <p:nvSpPr>
          <p:cNvPr id="266" name="Oval 127"/>
          <p:cNvSpPr>
            <a:spLocks noChangeArrowheads="1"/>
          </p:cNvSpPr>
          <p:nvPr/>
        </p:nvSpPr>
        <p:spPr bwMode="auto">
          <a:xfrm>
            <a:off x="3429000" y="5020014"/>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dirty="0" smtClean="0">
                <a:solidFill>
                  <a:schemeClr val="bg1"/>
                </a:solidFill>
              </a:rPr>
              <a:t>C</a:t>
            </a:r>
            <a:endParaRPr lang="en-US" dirty="0">
              <a:solidFill>
                <a:schemeClr val="bg1"/>
              </a:solidFill>
            </a:endParaRPr>
          </a:p>
        </p:txBody>
      </p:sp>
      <p:sp>
        <p:nvSpPr>
          <p:cNvPr id="267" name="Oval 127"/>
          <p:cNvSpPr>
            <a:spLocks noChangeArrowheads="1"/>
          </p:cNvSpPr>
          <p:nvPr/>
        </p:nvSpPr>
        <p:spPr bwMode="auto">
          <a:xfrm>
            <a:off x="3886200" y="5035963"/>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dirty="0">
                <a:solidFill>
                  <a:schemeClr val="bg1"/>
                </a:solidFill>
              </a:rPr>
              <a:t>D</a:t>
            </a:r>
          </a:p>
        </p:txBody>
      </p:sp>
      <p:sp>
        <p:nvSpPr>
          <p:cNvPr id="268" name="Oval 127"/>
          <p:cNvSpPr>
            <a:spLocks noChangeArrowheads="1"/>
          </p:cNvSpPr>
          <p:nvPr/>
        </p:nvSpPr>
        <p:spPr bwMode="auto">
          <a:xfrm>
            <a:off x="4343400" y="5020014"/>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dirty="0">
                <a:solidFill>
                  <a:schemeClr val="bg1"/>
                </a:solidFill>
              </a:rPr>
              <a:t>E</a:t>
            </a:r>
          </a:p>
        </p:txBody>
      </p:sp>
      <p:cxnSp>
        <p:nvCxnSpPr>
          <p:cNvPr id="270" name="Straight Arrow Connector 269"/>
          <p:cNvCxnSpPr>
            <a:stCxn id="258" idx="2"/>
            <a:endCxn id="257" idx="0"/>
          </p:cNvCxnSpPr>
          <p:nvPr/>
        </p:nvCxnSpPr>
        <p:spPr>
          <a:xfrm>
            <a:off x="4083050" y="3724614"/>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2" name="Straight Arrow Connector 271"/>
          <p:cNvCxnSpPr>
            <a:stCxn id="260" idx="2"/>
            <a:endCxn id="259" idx="1"/>
          </p:cNvCxnSpPr>
          <p:nvPr/>
        </p:nvCxnSpPr>
        <p:spPr>
          <a:xfrm>
            <a:off x="4756150" y="3724614"/>
            <a:ext cx="165606" cy="210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261" idx="2"/>
            <a:endCxn id="259" idx="7"/>
          </p:cNvCxnSpPr>
          <p:nvPr/>
        </p:nvCxnSpPr>
        <p:spPr>
          <a:xfrm flipH="1">
            <a:off x="5200144" y="3724614"/>
            <a:ext cx="102106" cy="210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257" idx="4"/>
            <a:endCxn id="263" idx="0"/>
          </p:cNvCxnSpPr>
          <p:nvPr/>
        </p:nvCxnSpPr>
        <p:spPr>
          <a:xfrm>
            <a:off x="4083050" y="4273963"/>
            <a:ext cx="0" cy="1364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57" idx="5"/>
            <a:endCxn id="264" idx="0"/>
          </p:cNvCxnSpPr>
          <p:nvPr/>
        </p:nvCxnSpPr>
        <p:spPr>
          <a:xfrm>
            <a:off x="4222244" y="4215831"/>
            <a:ext cx="318006" cy="194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57" idx="3"/>
            <a:endCxn id="265" idx="0"/>
          </p:cNvCxnSpPr>
          <p:nvPr/>
        </p:nvCxnSpPr>
        <p:spPr>
          <a:xfrm flipH="1">
            <a:off x="3625850" y="4215831"/>
            <a:ext cx="318006" cy="194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a:stCxn id="259" idx="4"/>
            <a:endCxn id="262" idx="0"/>
          </p:cNvCxnSpPr>
          <p:nvPr/>
        </p:nvCxnSpPr>
        <p:spPr>
          <a:xfrm>
            <a:off x="5060950" y="4273963"/>
            <a:ext cx="12700" cy="1364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63" idx="2"/>
            <a:endCxn id="267" idx="0"/>
          </p:cNvCxnSpPr>
          <p:nvPr/>
        </p:nvCxnSpPr>
        <p:spPr>
          <a:xfrm>
            <a:off x="4083050" y="4807363"/>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265" idx="2"/>
            <a:endCxn id="266" idx="0"/>
          </p:cNvCxnSpPr>
          <p:nvPr/>
        </p:nvCxnSpPr>
        <p:spPr>
          <a:xfrm>
            <a:off x="3625850" y="4807363"/>
            <a:ext cx="0" cy="212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264" idx="2"/>
            <a:endCxn id="268" idx="0"/>
          </p:cNvCxnSpPr>
          <p:nvPr/>
        </p:nvCxnSpPr>
        <p:spPr>
          <a:xfrm>
            <a:off x="4540250" y="4807363"/>
            <a:ext cx="0" cy="212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7" name="Rectangle 112"/>
          <p:cNvSpPr>
            <a:spLocks noChangeArrowheads="1"/>
          </p:cNvSpPr>
          <p:nvPr/>
        </p:nvSpPr>
        <p:spPr bwMode="auto">
          <a:xfrm>
            <a:off x="3429000" y="5629614"/>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dirty="0">
                <a:solidFill>
                  <a:schemeClr val="bg1"/>
                </a:solidFill>
              </a:rPr>
              <a:t>8</a:t>
            </a:r>
          </a:p>
        </p:txBody>
      </p:sp>
      <p:sp>
        <p:nvSpPr>
          <p:cNvPr id="308" name="Rectangle 112"/>
          <p:cNvSpPr>
            <a:spLocks noChangeArrowheads="1"/>
          </p:cNvSpPr>
          <p:nvPr/>
        </p:nvSpPr>
        <p:spPr bwMode="auto">
          <a:xfrm>
            <a:off x="3886200" y="5629614"/>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dirty="0">
                <a:solidFill>
                  <a:schemeClr val="bg1"/>
                </a:solidFill>
              </a:rPr>
              <a:t>9</a:t>
            </a:r>
          </a:p>
        </p:txBody>
      </p:sp>
      <p:sp>
        <p:nvSpPr>
          <p:cNvPr id="309" name="Rectangle 112"/>
          <p:cNvSpPr>
            <a:spLocks noChangeArrowheads="1"/>
          </p:cNvSpPr>
          <p:nvPr/>
        </p:nvSpPr>
        <p:spPr bwMode="auto">
          <a:xfrm>
            <a:off x="4343400" y="5629614"/>
            <a:ext cx="393700" cy="396949"/>
          </a:xfrm>
          <a:prstGeom prst="rect">
            <a:avLst/>
          </a:prstGeom>
          <a:solidFill>
            <a:srgbClr val="2E642F"/>
          </a:solidFill>
          <a:ln w="9525">
            <a:solidFill>
              <a:schemeClr val="tx1"/>
            </a:solidFill>
            <a:miter lim="800000"/>
            <a:headEnd/>
            <a:tailEnd/>
          </a:ln>
          <a:effectLst/>
        </p:spPr>
        <p:txBody>
          <a:bodyPr wrap="none" anchor="ctr"/>
          <a:lstStyle/>
          <a:p>
            <a:pPr algn="ctr"/>
            <a:r>
              <a:rPr lang="en-US" dirty="0" smtClean="0">
                <a:solidFill>
                  <a:schemeClr val="bg1"/>
                </a:solidFill>
              </a:rPr>
              <a:t>10</a:t>
            </a:r>
            <a:endParaRPr lang="en-US" dirty="0">
              <a:solidFill>
                <a:schemeClr val="bg1"/>
              </a:solidFill>
            </a:endParaRPr>
          </a:p>
        </p:txBody>
      </p:sp>
      <p:sp>
        <p:nvSpPr>
          <p:cNvPr id="314" name="Oval 127"/>
          <p:cNvSpPr>
            <a:spLocks noChangeArrowheads="1"/>
          </p:cNvSpPr>
          <p:nvPr/>
        </p:nvSpPr>
        <p:spPr bwMode="auto">
          <a:xfrm>
            <a:off x="3644900" y="6315414"/>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dirty="0">
                <a:solidFill>
                  <a:schemeClr val="bg1"/>
                </a:solidFill>
              </a:rPr>
              <a:t>A</a:t>
            </a:r>
          </a:p>
        </p:txBody>
      </p:sp>
      <p:cxnSp>
        <p:nvCxnSpPr>
          <p:cNvPr id="317" name="Shape 316"/>
          <p:cNvCxnSpPr>
            <a:stCxn id="262" idx="2"/>
            <a:endCxn id="314" idx="6"/>
          </p:cNvCxnSpPr>
          <p:nvPr/>
        </p:nvCxnSpPr>
        <p:spPr>
          <a:xfrm rot="5400000">
            <a:off x="3702862" y="5143101"/>
            <a:ext cx="1706526" cy="10350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a:stCxn id="308" idx="2"/>
            <a:endCxn id="314" idx="0"/>
          </p:cNvCxnSpPr>
          <p:nvPr/>
        </p:nvCxnSpPr>
        <p:spPr>
          <a:xfrm flipH="1">
            <a:off x="3841750" y="6026563"/>
            <a:ext cx="241300" cy="288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a:stCxn id="307" idx="2"/>
            <a:endCxn id="314" idx="0"/>
          </p:cNvCxnSpPr>
          <p:nvPr/>
        </p:nvCxnSpPr>
        <p:spPr>
          <a:xfrm>
            <a:off x="3625850" y="6026563"/>
            <a:ext cx="215900" cy="288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a:stCxn id="268" idx="4"/>
            <a:endCxn id="309" idx="0"/>
          </p:cNvCxnSpPr>
          <p:nvPr/>
        </p:nvCxnSpPr>
        <p:spPr>
          <a:xfrm>
            <a:off x="4540250" y="5416963"/>
            <a:ext cx="0" cy="212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a:stCxn id="267" idx="4"/>
            <a:endCxn id="308" idx="0"/>
          </p:cNvCxnSpPr>
          <p:nvPr/>
        </p:nvCxnSpPr>
        <p:spPr>
          <a:xfrm>
            <a:off x="4083050" y="5432912"/>
            <a:ext cx="0" cy="1967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a:stCxn id="266" idx="4"/>
            <a:endCxn id="307" idx="0"/>
          </p:cNvCxnSpPr>
          <p:nvPr/>
        </p:nvCxnSpPr>
        <p:spPr>
          <a:xfrm>
            <a:off x="3625850" y="5416963"/>
            <a:ext cx="0" cy="212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5" name="Text Box 186"/>
          <p:cNvSpPr txBox="1">
            <a:spLocks noChangeArrowheads="1"/>
          </p:cNvSpPr>
          <p:nvPr/>
        </p:nvSpPr>
        <p:spPr bwMode="auto">
          <a:xfrm>
            <a:off x="5977151" y="1759363"/>
            <a:ext cx="2669192" cy="461665"/>
          </a:xfrm>
          <a:prstGeom prst="rect">
            <a:avLst/>
          </a:prstGeom>
          <a:noFill/>
          <a:ln w="9525">
            <a:noFill/>
            <a:miter lim="800000"/>
            <a:headEnd/>
            <a:tailEnd/>
          </a:ln>
          <a:effectLst/>
        </p:spPr>
        <p:txBody>
          <a:bodyPr wrap="none">
            <a:spAutoFit/>
          </a:bodyPr>
          <a:lstStyle/>
          <a:p>
            <a:pPr algn="ctr"/>
            <a:r>
              <a:rPr lang="en-US" sz="2400" dirty="0" smtClean="0"/>
              <a:t>Dynamic Workloads</a:t>
            </a:r>
          </a:p>
        </p:txBody>
      </p:sp>
      <p:sp>
        <p:nvSpPr>
          <p:cNvPr id="336" name="TextBox 335"/>
          <p:cNvSpPr txBox="1"/>
          <p:nvPr/>
        </p:nvSpPr>
        <p:spPr>
          <a:xfrm>
            <a:off x="6096000" y="3151476"/>
            <a:ext cx="2438400" cy="2862322"/>
          </a:xfrm>
          <a:prstGeom prst="rect">
            <a:avLst/>
          </a:prstGeom>
          <a:noFill/>
          <a:ln w="28575">
            <a:solidFill>
              <a:schemeClr val="tx1"/>
            </a:solidFill>
          </a:ln>
        </p:spPr>
        <p:txBody>
          <a:bodyPr wrap="square" rtlCol="0">
            <a:spAutoFit/>
          </a:bodyPr>
          <a:lstStyle/>
          <a:p>
            <a:r>
              <a:rPr lang="en-US" dirty="0" smtClean="0"/>
              <a:t>while( more work to do) {</a:t>
            </a:r>
          </a:p>
          <a:p>
            <a:r>
              <a:rPr lang="en-US" dirty="0" smtClean="0"/>
              <a:t>     </a:t>
            </a:r>
            <a:r>
              <a:rPr lang="en-US" dirty="0" err="1" smtClean="0"/>
              <a:t>foreach</a:t>
            </a:r>
            <a:r>
              <a:rPr lang="en-US" dirty="0" smtClean="0"/>
              <a:t> work unit {</a:t>
            </a:r>
          </a:p>
          <a:p>
            <a:r>
              <a:rPr lang="en-US" dirty="0" smtClean="0"/>
              <a:t>        t = </a:t>
            </a:r>
            <a:r>
              <a:rPr lang="en-US" dirty="0" err="1" smtClean="0"/>
              <a:t>create_task</a:t>
            </a:r>
            <a:r>
              <a:rPr lang="en-US" dirty="0" smtClean="0"/>
              <a:t>();</a:t>
            </a:r>
          </a:p>
          <a:p>
            <a:r>
              <a:rPr lang="en-US" dirty="0" smtClean="0"/>
              <a:t>        </a:t>
            </a:r>
            <a:r>
              <a:rPr lang="en-US" dirty="0" err="1" smtClean="0"/>
              <a:t>submit_task</a:t>
            </a:r>
            <a:r>
              <a:rPr lang="en-US" dirty="0" smtClean="0"/>
              <a:t>(t);</a:t>
            </a:r>
          </a:p>
          <a:p>
            <a:r>
              <a:rPr lang="en-US" dirty="0" smtClean="0"/>
              <a:t>     }</a:t>
            </a:r>
          </a:p>
          <a:p>
            <a:endParaRPr lang="en-US" dirty="0"/>
          </a:p>
          <a:p>
            <a:r>
              <a:rPr lang="en-US" dirty="0" smtClean="0"/>
              <a:t>     t = </a:t>
            </a:r>
            <a:r>
              <a:rPr lang="en-US" dirty="0" err="1" smtClean="0"/>
              <a:t>wait_for</a:t>
            </a:r>
            <a:r>
              <a:rPr lang="en-US" dirty="0" err="1"/>
              <a:t>_</a:t>
            </a:r>
            <a:r>
              <a:rPr lang="en-US" dirty="0" err="1" smtClean="0"/>
              <a:t>task</a:t>
            </a:r>
            <a:r>
              <a:rPr lang="en-US" dirty="0" smtClean="0"/>
              <a:t>();</a:t>
            </a:r>
          </a:p>
          <a:p>
            <a:r>
              <a:rPr lang="en-US" dirty="0"/>
              <a:t> </a:t>
            </a:r>
            <a:r>
              <a:rPr lang="en-US" dirty="0" smtClean="0"/>
              <a:t>    </a:t>
            </a:r>
            <a:r>
              <a:rPr lang="en-US" dirty="0" err="1" smtClean="0"/>
              <a:t>process_result</a:t>
            </a:r>
            <a:r>
              <a:rPr lang="en-US" dirty="0" smtClean="0"/>
              <a:t>(t);</a:t>
            </a:r>
          </a:p>
          <a:p>
            <a:r>
              <a:rPr lang="en-US" dirty="0" smtClean="0"/>
              <a:t>}</a:t>
            </a:r>
          </a:p>
        </p:txBody>
      </p:sp>
      <p:sp>
        <p:nvSpPr>
          <p:cNvPr id="80" name="Text Box 184"/>
          <p:cNvSpPr txBox="1">
            <a:spLocks noChangeArrowheads="1"/>
          </p:cNvSpPr>
          <p:nvPr/>
        </p:nvSpPr>
        <p:spPr bwMode="auto">
          <a:xfrm>
            <a:off x="2057400" y="1754898"/>
            <a:ext cx="2272995" cy="461665"/>
          </a:xfrm>
          <a:prstGeom prst="rect">
            <a:avLst/>
          </a:prstGeom>
          <a:noFill/>
          <a:ln w="9525">
            <a:noFill/>
            <a:miter lim="800000"/>
            <a:headEnd/>
            <a:tailEnd/>
          </a:ln>
          <a:effectLst/>
        </p:spPr>
        <p:txBody>
          <a:bodyPr wrap="none">
            <a:spAutoFit/>
          </a:bodyPr>
          <a:lstStyle/>
          <a:p>
            <a:pPr algn="ctr"/>
            <a:r>
              <a:rPr lang="en-US" sz="2400" dirty="0" smtClean="0"/>
              <a:t>Static Workloads</a:t>
            </a:r>
          </a:p>
        </p:txBody>
      </p:sp>
      <p:sp>
        <p:nvSpPr>
          <p:cNvPr id="81" name="TextBox 80"/>
          <p:cNvSpPr txBox="1"/>
          <p:nvPr/>
        </p:nvSpPr>
        <p:spPr>
          <a:xfrm>
            <a:off x="3733800" y="768763"/>
            <a:ext cx="2990883" cy="461665"/>
          </a:xfrm>
          <a:prstGeom prst="rect">
            <a:avLst/>
          </a:prstGeom>
          <a:noFill/>
        </p:spPr>
        <p:txBody>
          <a:bodyPr wrap="none" rtlCol="0">
            <a:spAutoFit/>
          </a:bodyPr>
          <a:lstStyle/>
          <a:p>
            <a:r>
              <a:rPr lang="en-US" sz="2400" dirty="0" smtClean="0"/>
              <a:t>Concurrent Workloads</a:t>
            </a:r>
            <a:endParaRPr lang="en-US" sz="2400" dirty="0"/>
          </a:p>
        </p:txBody>
      </p:sp>
      <p:cxnSp>
        <p:nvCxnSpPr>
          <p:cNvPr id="83" name="Straight Arrow Connector 82"/>
          <p:cNvCxnSpPr>
            <a:endCxn id="80" idx="0"/>
          </p:cNvCxnSpPr>
          <p:nvPr/>
        </p:nvCxnSpPr>
        <p:spPr>
          <a:xfrm flipH="1">
            <a:off x="3193898" y="1378363"/>
            <a:ext cx="2035344" cy="3765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335" idx="0"/>
          </p:cNvCxnSpPr>
          <p:nvPr/>
        </p:nvCxnSpPr>
        <p:spPr>
          <a:xfrm>
            <a:off x="5257800" y="1378363"/>
            <a:ext cx="205394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0" idx="2"/>
            <a:endCxn id="124088" idx="0"/>
          </p:cNvCxnSpPr>
          <p:nvPr/>
        </p:nvCxnSpPr>
        <p:spPr>
          <a:xfrm flipH="1">
            <a:off x="1865737" y="2216563"/>
            <a:ext cx="1328161"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0" idx="2"/>
            <a:endCxn id="186" idx="0"/>
          </p:cNvCxnSpPr>
          <p:nvPr/>
        </p:nvCxnSpPr>
        <p:spPr>
          <a:xfrm>
            <a:off x="3193898" y="2216563"/>
            <a:ext cx="1381562" cy="5289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35" idx="2"/>
            <a:endCxn id="336" idx="0"/>
          </p:cNvCxnSpPr>
          <p:nvPr/>
        </p:nvCxnSpPr>
        <p:spPr>
          <a:xfrm>
            <a:off x="7311747" y="2221028"/>
            <a:ext cx="3453" cy="9304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8302" y="234765"/>
            <a:ext cx="4063292" cy="523220"/>
          </a:xfrm>
          <a:prstGeom prst="rect">
            <a:avLst/>
          </a:prstGeom>
          <a:noFill/>
        </p:spPr>
        <p:txBody>
          <a:bodyPr wrap="none" rtlCol="0">
            <a:spAutoFit/>
          </a:bodyPr>
          <a:lstStyle/>
          <a:p>
            <a:r>
              <a:rPr lang="en-US" sz="2800" b="1" dirty="0" smtClean="0">
                <a:solidFill>
                  <a:srgbClr val="2E642F"/>
                </a:solidFill>
              </a:rPr>
              <a:t>Categories of Applications</a:t>
            </a:r>
            <a:endParaRPr lang="en-US" sz="2800" b="1" dirty="0">
              <a:solidFill>
                <a:srgbClr val="2E642F"/>
              </a:solidFill>
            </a:endParaRPr>
          </a:p>
        </p:txBody>
      </p:sp>
      <p:sp>
        <p:nvSpPr>
          <p:cNvPr id="124017" name="Oval 113"/>
          <p:cNvSpPr>
            <a:spLocks noChangeArrowheads="1"/>
          </p:cNvSpPr>
          <p:nvPr/>
        </p:nvSpPr>
        <p:spPr bwMode="auto">
          <a:xfrm>
            <a:off x="1075871" y="4192447"/>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a:solidFill>
                  <a:schemeClr val="bg1"/>
                </a:solidFill>
              </a:rPr>
              <a:t>F</a:t>
            </a:r>
          </a:p>
        </p:txBody>
      </p:sp>
      <p:sp>
        <p:nvSpPr>
          <p:cNvPr id="124030" name="Oval 126"/>
          <p:cNvSpPr>
            <a:spLocks noChangeArrowheads="1"/>
          </p:cNvSpPr>
          <p:nvPr/>
        </p:nvSpPr>
        <p:spPr bwMode="auto">
          <a:xfrm>
            <a:off x="1694543" y="4192447"/>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a:solidFill>
                  <a:schemeClr val="bg1"/>
                </a:solidFill>
              </a:rPr>
              <a:t>F</a:t>
            </a:r>
          </a:p>
        </p:txBody>
      </p:sp>
      <p:sp>
        <p:nvSpPr>
          <p:cNvPr id="124031" name="Oval 127"/>
          <p:cNvSpPr>
            <a:spLocks noChangeArrowheads="1"/>
          </p:cNvSpPr>
          <p:nvPr/>
        </p:nvSpPr>
        <p:spPr bwMode="auto">
          <a:xfrm>
            <a:off x="2313214" y="4192447"/>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dirty="0">
                <a:solidFill>
                  <a:schemeClr val="bg1"/>
                </a:solidFill>
              </a:rPr>
              <a:t>F</a:t>
            </a:r>
          </a:p>
        </p:txBody>
      </p:sp>
      <p:sp>
        <p:nvSpPr>
          <p:cNvPr id="124033" name="Oval 129"/>
          <p:cNvSpPr>
            <a:spLocks noChangeArrowheads="1"/>
          </p:cNvSpPr>
          <p:nvPr/>
        </p:nvSpPr>
        <p:spPr bwMode="auto">
          <a:xfrm>
            <a:off x="1075871" y="4816223"/>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a:solidFill>
                  <a:schemeClr val="bg1"/>
                </a:solidFill>
              </a:rPr>
              <a:t>F</a:t>
            </a:r>
          </a:p>
        </p:txBody>
      </p:sp>
      <p:sp>
        <p:nvSpPr>
          <p:cNvPr id="124034" name="Oval 130"/>
          <p:cNvSpPr>
            <a:spLocks noChangeArrowheads="1"/>
          </p:cNvSpPr>
          <p:nvPr/>
        </p:nvSpPr>
        <p:spPr bwMode="auto">
          <a:xfrm>
            <a:off x="1075871" y="5440000"/>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a:solidFill>
                  <a:schemeClr val="bg1"/>
                </a:solidFill>
              </a:rPr>
              <a:t>F</a:t>
            </a:r>
          </a:p>
        </p:txBody>
      </p:sp>
      <p:sp>
        <p:nvSpPr>
          <p:cNvPr id="124035" name="Oval 131"/>
          <p:cNvSpPr>
            <a:spLocks noChangeArrowheads="1"/>
          </p:cNvSpPr>
          <p:nvPr/>
        </p:nvSpPr>
        <p:spPr bwMode="auto">
          <a:xfrm>
            <a:off x="1694543" y="5440000"/>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a:solidFill>
                  <a:schemeClr val="bg1"/>
                </a:solidFill>
              </a:rPr>
              <a:t>F</a:t>
            </a:r>
          </a:p>
        </p:txBody>
      </p:sp>
      <p:sp>
        <p:nvSpPr>
          <p:cNvPr id="124036" name="Oval 132"/>
          <p:cNvSpPr>
            <a:spLocks noChangeArrowheads="1"/>
          </p:cNvSpPr>
          <p:nvPr/>
        </p:nvSpPr>
        <p:spPr bwMode="auto">
          <a:xfrm>
            <a:off x="1694543" y="4816223"/>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a:solidFill>
                  <a:schemeClr val="bg1"/>
                </a:solidFill>
              </a:rPr>
              <a:t>F</a:t>
            </a:r>
          </a:p>
        </p:txBody>
      </p:sp>
      <p:sp>
        <p:nvSpPr>
          <p:cNvPr id="124037" name="Oval 133"/>
          <p:cNvSpPr>
            <a:spLocks noChangeArrowheads="1"/>
          </p:cNvSpPr>
          <p:nvPr/>
        </p:nvSpPr>
        <p:spPr bwMode="auto">
          <a:xfrm>
            <a:off x="2313214" y="4816223"/>
            <a:ext cx="393700" cy="396949"/>
          </a:xfrm>
          <a:prstGeom prst="ellipse">
            <a:avLst/>
          </a:prstGeom>
          <a:solidFill>
            <a:srgbClr val="2E642F"/>
          </a:solidFill>
          <a:ln w="9525">
            <a:solidFill>
              <a:schemeClr val="tx1"/>
            </a:solidFill>
            <a:round/>
            <a:headEnd/>
            <a:tailEnd/>
          </a:ln>
          <a:effectLst/>
        </p:spPr>
        <p:txBody>
          <a:bodyPr wrap="none" anchor="ctr"/>
          <a:lstStyle/>
          <a:p>
            <a:pPr algn="ctr"/>
            <a:r>
              <a:rPr lang="en-US">
                <a:solidFill>
                  <a:schemeClr val="bg1"/>
                </a:solidFill>
              </a:rPr>
              <a:t>F</a:t>
            </a:r>
          </a:p>
        </p:txBody>
      </p:sp>
    </p:spTree>
    <p:extLst>
      <p:ext uri="{BB962C8B-B14F-4D97-AF65-F5344CB8AC3E}">
        <p14:creationId xmlns:p14="http://schemas.microsoft.com/office/powerpoint/2010/main" val="1830994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5361764" y="735813"/>
            <a:ext cx="37822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err="1">
                <a:solidFill>
                  <a:schemeClr val="tx2"/>
                </a:solidFill>
              </a:rPr>
              <a:t>CyberShake</a:t>
            </a:r>
            <a:r>
              <a:rPr lang="en-US" sz="2400" b="1" dirty="0">
                <a:solidFill>
                  <a:schemeClr val="tx2"/>
                </a:solidFill>
              </a:rPr>
              <a:t> PSHA Workflow</a:t>
            </a:r>
          </a:p>
        </p:txBody>
      </p:sp>
      <p:sp>
        <p:nvSpPr>
          <p:cNvPr id="13" name="Content Placeholder 12"/>
          <p:cNvSpPr>
            <a:spLocks noGrp="1"/>
          </p:cNvSpPr>
          <p:nvPr>
            <p:ph idx="1"/>
          </p:nvPr>
        </p:nvSpPr>
        <p:spPr>
          <a:xfrm>
            <a:off x="81762" y="3311245"/>
            <a:ext cx="3586163" cy="2306637"/>
          </a:xfrm>
        </p:spPr>
        <p:txBody>
          <a:bodyPr/>
          <a:lstStyle/>
          <a:p>
            <a:pPr marL="0" indent="0">
              <a:buFont typeface="Wingdings" charset="0"/>
              <a:buNone/>
              <a:defRPr/>
            </a:pPr>
            <a:r>
              <a:rPr lang="en-US" sz="1600" b="1" dirty="0" smtClean="0"/>
              <a:t>239 Workflows</a:t>
            </a:r>
          </a:p>
          <a:p>
            <a:pPr>
              <a:defRPr/>
            </a:pPr>
            <a:r>
              <a:rPr lang="en-US" sz="1600" dirty="0" smtClean="0"/>
              <a:t>Each site in the input map corresponds to one workflow</a:t>
            </a:r>
          </a:p>
          <a:p>
            <a:pPr>
              <a:defRPr/>
            </a:pPr>
            <a:r>
              <a:rPr lang="en-US" sz="1600" dirty="0" smtClean="0"/>
              <a:t>Each workflow has:</a:t>
            </a:r>
          </a:p>
          <a:p>
            <a:pPr marL="347472" indent="-347472">
              <a:buFont typeface="Wingdings" charset="2"/>
              <a:buChar char="²"/>
              <a:defRPr/>
            </a:pPr>
            <a:r>
              <a:rPr lang="en-US" sz="1600" b="1" dirty="0" smtClean="0"/>
              <a:t>820,000 tasks</a:t>
            </a:r>
            <a:endParaRPr lang="en-US" sz="1600" dirty="0" smtClean="0"/>
          </a:p>
          <a:p>
            <a:pPr>
              <a:defRPr/>
            </a:pPr>
            <a:endParaRPr lang="en-US" sz="1600" b="1" dirty="0"/>
          </a:p>
        </p:txBody>
      </p:sp>
      <p:sp>
        <p:nvSpPr>
          <p:cNvPr id="22534" name="Content Placeholder 12"/>
          <p:cNvSpPr txBox="1">
            <a:spLocks/>
          </p:cNvSpPr>
          <p:nvPr/>
        </p:nvSpPr>
        <p:spPr bwMode="auto">
          <a:xfrm>
            <a:off x="3575050" y="1160128"/>
            <a:ext cx="549275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algn="l">
              <a:spcBef>
                <a:spcPct val="20000"/>
              </a:spcBef>
              <a:buFont typeface="Wingdings" charset="0"/>
              <a:buChar char="v"/>
            </a:pPr>
            <a:r>
              <a:rPr lang="en-US" sz="1600" b="1" dirty="0"/>
              <a:t>Description</a:t>
            </a:r>
          </a:p>
          <a:p>
            <a:pPr lvl="1" algn="l">
              <a:spcBef>
                <a:spcPct val="20000"/>
              </a:spcBef>
              <a:buFont typeface="Wingdings" charset="0"/>
              <a:buChar char=""/>
            </a:pPr>
            <a:r>
              <a:rPr lang="en-US" sz="1600" dirty="0"/>
              <a:t>Builders ask seismologists: </a:t>
            </a:r>
            <a:r>
              <a:rPr lang="ja-JP" altLang="en-US" sz="1600" dirty="0"/>
              <a:t>“</a:t>
            </a:r>
            <a:r>
              <a:rPr lang="en-US" altLang="ja-JP" sz="1600" dirty="0"/>
              <a:t>What will the peak ground motion be at my new building in the next 50 years?</a:t>
            </a:r>
            <a:r>
              <a:rPr lang="ja-JP" altLang="en-US" sz="1600" dirty="0"/>
              <a:t>”</a:t>
            </a:r>
            <a:r>
              <a:rPr lang="en-US" altLang="ja-JP" sz="1600" dirty="0"/>
              <a:t> </a:t>
            </a:r>
          </a:p>
          <a:p>
            <a:pPr lvl="1" algn="l">
              <a:spcBef>
                <a:spcPct val="20000"/>
              </a:spcBef>
              <a:buFont typeface="Wingdings" charset="0"/>
              <a:buChar char=""/>
            </a:pPr>
            <a:r>
              <a:rPr lang="en-US" sz="1600" dirty="0"/>
              <a:t>Seismologists answer this question using Probabilistic Seismic Hazard Analysis (PSHA)</a:t>
            </a:r>
          </a:p>
          <a:p>
            <a:pPr lvl="1" algn="l">
              <a:spcBef>
                <a:spcPct val="20000"/>
              </a:spcBef>
              <a:buFont typeface="Wingdings" charset="0"/>
              <a:buChar char=""/>
            </a:pPr>
            <a:endParaRPr lang="en-US" sz="1600" dirty="0"/>
          </a:p>
          <a:p>
            <a:pPr lvl="1" algn="l">
              <a:spcBef>
                <a:spcPct val="20000"/>
              </a:spcBef>
              <a:buFont typeface="Wingdings" charset="0"/>
              <a:buChar char=""/>
            </a:pPr>
            <a:endParaRPr lang="en-US" sz="1200" b="1" dirty="0"/>
          </a:p>
        </p:txBody>
      </p:sp>
      <p:cxnSp>
        <p:nvCxnSpPr>
          <p:cNvPr id="22537" name="Straight Arrow Connector 3"/>
          <p:cNvCxnSpPr>
            <a:cxnSpLocks noChangeShapeType="1"/>
          </p:cNvCxnSpPr>
          <p:nvPr/>
        </p:nvCxnSpPr>
        <p:spPr bwMode="auto">
          <a:xfrm flipH="1">
            <a:off x="3352800" y="4267200"/>
            <a:ext cx="762000" cy="762000"/>
          </a:xfrm>
          <a:prstGeom prst="straightConnector1">
            <a:avLst/>
          </a:prstGeom>
          <a:noFill/>
          <a:ln w="38100">
            <a:solidFill>
              <a:schemeClr val="tx1"/>
            </a:solidFill>
            <a:round/>
            <a:headEnd/>
            <a:tailEnd type="arrow" w="med" len="med"/>
          </a:ln>
        </p:spPr>
      </p:cxnSp>
      <p:cxnSp>
        <p:nvCxnSpPr>
          <p:cNvPr id="22538" name="Straight Arrow Connector 17"/>
          <p:cNvCxnSpPr>
            <a:cxnSpLocks noChangeShapeType="1"/>
          </p:cNvCxnSpPr>
          <p:nvPr/>
        </p:nvCxnSpPr>
        <p:spPr bwMode="auto">
          <a:xfrm>
            <a:off x="3276600" y="2057400"/>
            <a:ext cx="762000" cy="609600"/>
          </a:xfrm>
          <a:prstGeom prst="straightConnector1">
            <a:avLst/>
          </a:prstGeom>
          <a:noFill/>
          <a:ln w="38100">
            <a:solidFill>
              <a:schemeClr val="tx1"/>
            </a:solidFill>
            <a:round/>
            <a:headEnd/>
            <a:tailEnd type="arrow" w="med" len="med"/>
          </a:ln>
        </p:spPr>
      </p:cxnSp>
      <p:pic>
        <p:nvPicPr>
          <p:cNvPr id="14" name="Picture 40" descr="Recursive-SCEC.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a:xfrm>
            <a:off x="4114800" y="2805920"/>
            <a:ext cx="4819283" cy="3395077"/>
          </a:xfrm>
          <a:prstGeom prst="rect">
            <a:avLst/>
          </a:prstGeom>
        </p:spPr>
      </p:pic>
      <p:sp>
        <p:nvSpPr>
          <p:cNvPr id="2" name="TextBox 1"/>
          <p:cNvSpPr txBox="1"/>
          <p:nvPr/>
        </p:nvSpPr>
        <p:spPr bwMode="auto">
          <a:xfrm>
            <a:off x="285572" y="151037"/>
            <a:ext cx="8337146" cy="58477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457200" rtl="0" eaLnBrk="0" fontAlgn="base" latinLnBrk="0" hangingPunct="0">
              <a:lnSpc>
                <a:spcPct val="100000"/>
              </a:lnSpc>
              <a:spcBef>
                <a:spcPct val="0"/>
              </a:spcBef>
              <a:spcAft>
                <a:spcPct val="0"/>
              </a:spcAft>
              <a:buClrTx/>
              <a:buSzTx/>
              <a:buFontTx/>
              <a:buNone/>
              <a:tabLst/>
            </a:pPr>
            <a:r>
              <a:rPr kumimoji="0" lang="en-US" sz="3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Southern California Earthquake Center</a:t>
            </a:r>
          </a:p>
        </p:txBody>
      </p:sp>
      <p:sp>
        <p:nvSpPr>
          <p:cNvPr id="3" name="Rectangle 2"/>
          <p:cNvSpPr/>
          <p:nvPr/>
        </p:nvSpPr>
        <p:spPr>
          <a:xfrm>
            <a:off x="81762" y="4888080"/>
            <a:ext cx="4572000" cy="923330"/>
          </a:xfrm>
          <a:prstGeom prst="rect">
            <a:avLst/>
          </a:prstGeom>
        </p:spPr>
        <p:txBody>
          <a:bodyPr>
            <a:spAutoFit/>
          </a:bodyPr>
          <a:lstStyle/>
          <a:p>
            <a:r>
              <a:rPr lang="en-US" b="1" dirty="0" smtClean="0">
                <a:solidFill>
                  <a:schemeClr val="tx1"/>
                </a:solidFill>
              </a:rPr>
              <a:t>MPI codes ~ 12,000 CPU hours,   </a:t>
            </a:r>
          </a:p>
          <a:p>
            <a:r>
              <a:rPr lang="en-US" b="1" dirty="0" smtClean="0">
                <a:solidFill>
                  <a:schemeClr val="tx1"/>
                </a:solidFill>
              </a:rPr>
              <a:t>Post Processing 2,000 CPU hours</a:t>
            </a:r>
          </a:p>
          <a:p>
            <a:r>
              <a:rPr lang="en-US" b="1" dirty="0" smtClean="0">
                <a:solidFill>
                  <a:schemeClr val="tx1"/>
                </a:solidFill>
              </a:rPr>
              <a:t>Data footprint ~ 800GB</a:t>
            </a:r>
            <a:endParaRPr lang="en-US" b="1" dirty="0">
              <a:solidFill>
                <a:schemeClr val="tx1"/>
              </a:solidFill>
            </a:endParaRPr>
          </a:p>
        </p:txBody>
      </p:sp>
      <p:pic>
        <p:nvPicPr>
          <p:cNvPr id="18" name="Table Placeholder 8" descr="loadp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1762" y="608515"/>
            <a:ext cx="3108917" cy="2897770"/>
          </a:xfrm>
          <a:prstGeom prst="rect">
            <a:avLst/>
          </a:prstGeom>
        </p:spPr>
      </p:pic>
      <p:sp>
        <p:nvSpPr>
          <p:cNvPr id="4" name="TextBox 3"/>
          <p:cNvSpPr txBox="1"/>
          <p:nvPr/>
        </p:nvSpPr>
        <p:spPr bwMode="auto">
          <a:xfrm>
            <a:off x="33390" y="6150114"/>
            <a:ext cx="5609232"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457200" rtl="0" eaLnBrk="0" fontAlgn="base" latinLnBrk="0" hangingPunct="0">
              <a:lnSpc>
                <a:spcPct val="100000"/>
              </a:lnSpc>
              <a:spcBef>
                <a:spcPct val="0"/>
              </a:spcBef>
              <a:spcAft>
                <a:spcPct val="0"/>
              </a:spcAft>
              <a:buClrTx/>
              <a:buSzTx/>
              <a:buFontTx/>
              <a:buNone/>
              <a:tabLst/>
            </a:pPr>
            <a:r>
              <a:rPr lang="en-US" sz="2000" b="1" dirty="0" smtClean="0">
                <a:solidFill>
                  <a:srgbClr val="2E642F"/>
                </a:solidFill>
                <a:latin typeface="Arial" pitchFamily="34" charset="0"/>
                <a:ea typeface="+mj-ea"/>
                <a:cs typeface="Arial" pitchFamily="34" charset="0"/>
              </a:rPr>
              <a:t>Pegasus managed workflows</a:t>
            </a:r>
            <a:endParaRPr kumimoji="0" lang="en-US" sz="2000" b="1" i="0" u="none" strike="noStrike" kern="1200" cap="none" spc="0" normalizeH="0" baseline="0" noProof="0" dirty="0" smtClean="0">
              <a:ln>
                <a:noFill/>
              </a:ln>
              <a:solidFill>
                <a:srgbClr val="2E642F"/>
              </a:solidFill>
              <a:effectLst/>
              <a:uLnTx/>
              <a:uFillTx/>
              <a:latin typeface="Arial" pitchFamily="34" charset="0"/>
              <a:ea typeface="+mj-ea"/>
              <a:cs typeface="Arial" pitchFamily="34" charset="0"/>
            </a:endParaRPr>
          </a:p>
          <a:p>
            <a:pPr marL="0" marR="0" indent="0" algn="l" defTabSz="457200" rtl="0" eaLnBrk="0" fontAlgn="base" latinLnBrk="0" hangingPunct="0">
              <a:lnSpc>
                <a:spcPct val="100000"/>
              </a:lnSpc>
              <a:spcBef>
                <a:spcPct val="0"/>
              </a:spcBef>
              <a:spcAft>
                <a:spcPct val="0"/>
              </a:spcAft>
              <a:buClrTx/>
              <a:buSzTx/>
              <a:buFontTx/>
              <a:buNone/>
              <a:tabLst/>
            </a:pPr>
            <a:endParaRPr kumimoji="0" lang="en-US" sz="2000" b="1" i="0" u="none" strike="noStrike" kern="1200" cap="none" spc="0" normalizeH="0" baseline="0" noProof="0" dirty="0" smtClean="0">
              <a:ln>
                <a:noFill/>
              </a:ln>
              <a:solidFill>
                <a:srgbClr val="2E642F"/>
              </a:solidFill>
              <a:effectLst/>
              <a:uLnTx/>
              <a:uFillTx/>
              <a:latin typeface="Arial" pitchFamily="34" charset="0"/>
              <a:ea typeface="+mj-ea"/>
              <a:cs typeface="Arial" pitchFamily="34" charset="0"/>
            </a:endParaRPr>
          </a:p>
        </p:txBody>
      </p:sp>
      <p:sp>
        <p:nvSpPr>
          <p:cNvPr id="5" name="TextBox 4"/>
          <p:cNvSpPr txBox="1"/>
          <p:nvPr/>
        </p:nvSpPr>
        <p:spPr>
          <a:xfrm>
            <a:off x="5642622" y="6239006"/>
            <a:ext cx="3332688" cy="523220"/>
          </a:xfrm>
          <a:prstGeom prst="rect">
            <a:avLst/>
          </a:prstGeom>
          <a:noFill/>
        </p:spPr>
        <p:txBody>
          <a:bodyPr wrap="none" rtlCol="0">
            <a:spAutoFit/>
          </a:bodyPr>
          <a:lstStyle/>
          <a:p>
            <a:r>
              <a:rPr lang="en-US" sz="2800" b="1" dirty="0" smtClean="0">
                <a:solidFill>
                  <a:srgbClr val="2E642F"/>
                </a:solidFill>
              </a:rPr>
              <a:t>Workflow Ensembles</a:t>
            </a:r>
            <a:endParaRPr lang="en-US" sz="2800" b="1" dirty="0">
              <a:solidFill>
                <a:srgbClr val="2E642F"/>
              </a:solidFill>
            </a:endParaRPr>
          </a:p>
        </p:txBody>
      </p:sp>
    </p:spTree>
    <p:extLst>
      <p:ext uri="{BB962C8B-B14F-4D97-AF65-F5344CB8AC3E}">
        <p14:creationId xmlns:p14="http://schemas.microsoft.com/office/powerpoint/2010/main" val="27952135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16186</TotalTime>
  <Words>1598</Words>
  <Application>Microsoft Macintosh PowerPoint</Application>
  <PresentationFormat>On-screen Show (4:3)</PresentationFormat>
  <Paragraphs>338</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dV/dt : Accelerating the Rate of Progress Towards Extreme Scale Collaborative Science  Miron Livny (UW), Ewa Deelman (USC/ISI), Douglas Thain (ND), Frank Wuerthwein (UCSD), Bill Allcock (ANL)</vt:lpstr>
      <vt:lpstr>An (slightly) different definition of High Throughput Computing:</vt:lpstr>
      <vt:lpstr>The Ideal Picture</vt:lpstr>
      <vt:lpstr>What actually happens:</vt:lpstr>
      <vt:lpstr>Some reasonable questions:</vt:lpstr>
      <vt:lpstr>End users have no idea what resources their applications actually need.</vt:lpstr>
      <vt:lpstr>Stages of Resource Management</vt:lpstr>
      <vt:lpstr>PowerPoint Presentation</vt:lpstr>
      <vt:lpstr>PowerPoint Presentation</vt:lpstr>
      <vt:lpstr>Bioinformatics Portal Generates Workflows for Makeflow</vt:lpstr>
      <vt:lpstr>Example: Adaptive Weighted Ensemble</vt:lpstr>
      <vt:lpstr>Task Characterization/Execution</vt:lpstr>
      <vt:lpstr>Data Collection and Modeling</vt:lpstr>
      <vt:lpstr>Resource Monitor</vt:lpstr>
      <vt:lpstr>Monitoring Strategies</vt:lpstr>
      <vt:lpstr>Portable Resource Management</vt:lpstr>
      <vt:lpstr>Resource Visualization of SHRiMP</vt:lpstr>
      <vt:lpstr>Outliers Happen: BWA Example</vt:lpstr>
      <vt:lpstr>Completing the Cycle</vt:lpstr>
      <vt:lpstr>dVdT Online Archive</vt:lpstr>
      <vt:lpstr>Complete Workload Characterization</vt:lpstr>
      <vt:lpstr>Deliverables Relevant to OSG</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dv/dT</dc:title>
  <dc:creator>Ewa Deelman</dc:creator>
  <cp:lastModifiedBy>Ruth Pordes</cp:lastModifiedBy>
  <cp:revision>199</cp:revision>
  <dcterms:created xsi:type="dcterms:W3CDTF">2013-03-04T20:06:32Z</dcterms:created>
  <dcterms:modified xsi:type="dcterms:W3CDTF">2013-10-02T21:52:51Z</dcterms:modified>
</cp:coreProperties>
</file>