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1" r:id="rId1"/>
  </p:sldMasterIdLst>
  <p:notesMasterIdLst>
    <p:notesMasterId r:id="rId14"/>
  </p:notesMasterIdLst>
  <p:sldIdLst>
    <p:sldId id="303" r:id="rId2"/>
    <p:sldId id="393" r:id="rId3"/>
    <p:sldId id="395" r:id="rId4"/>
    <p:sldId id="396" r:id="rId5"/>
    <p:sldId id="358" r:id="rId6"/>
    <p:sldId id="380" r:id="rId7"/>
    <p:sldId id="391" r:id="rId8"/>
    <p:sldId id="392" r:id="rId9"/>
    <p:sldId id="398" r:id="rId10"/>
    <p:sldId id="383" r:id="rId11"/>
    <p:sldId id="397" r:id="rId12"/>
    <p:sldId id="37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0066"/>
    <a:srgbClr val="FF6600"/>
    <a:srgbClr val="006600"/>
    <a:srgbClr val="000000"/>
    <a:srgbClr val="00FFFF"/>
    <a:srgbClr val="969696"/>
    <a:srgbClr val="FFFF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594" autoAdjust="0"/>
    <p:restoredTop sz="94703" autoAdjust="0"/>
  </p:normalViewPr>
  <p:slideViewPr>
    <p:cSldViewPr>
      <p:cViewPr varScale="1">
        <p:scale>
          <a:sx n="104" d="100"/>
          <a:sy n="104" d="100"/>
        </p:scale>
        <p:origin x="-17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E7412-0C1F-454B-884F-6924A9415728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0EFF3-4EA9-0848-B3CB-35035E8F70CF}">
      <dgm:prSet phldrT="[Text]"/>
      <dgm:spPr>
        <a:solidFill>
          <a:srgbClr val="A8FF9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Grid</a:t>
          </a:r>
          <a:endParaRPr lang="en-US" dirty="0">
            <a:solidFill>
              <a:schemeClr val="tx1"/>
            </a:solidFill>
          </a:endParaRPr>
        </a:p>
      </dgm:t>
    </dgm:pt>
    <dgm:pt modelId="{F0CEB362-4F07-4C43-B52C-12E02C1A2F0D}" type="parTrans" cxnId="{368DF96D-ABFB-E041-8879-A9790C4B715C}">
      <dgm:prSet/>
      <dgm:spPr/>
      <dgm:t>
        <a:bodyPr/>
        <a:lstStyle/>
        <a:p>
          <a:endParaRPr lang="en-US"/>
        </a:p>
      </dgm:t>
    </dgm:pt>
    <dgm:pt modelId="{7FE61259-3731-FF4A-A9B9-6EE6270364E1}" type="sibTrans" cxnId="{368DF96D-ABFB-E041-8879-A9790C4B715C}">
      <dgm:prSet/>
      <dgm:spPr/>
      <dgm:t>
        <a:bodyPr/>
        <a:lstStyle/>
        <a:p>
          <a:endParaRPr lang="en-US"/>
        </a:p>
      </dgm:t>
    </dgm:pt>
    <dgm:pt modelId="{2593F1C3-5C02-A140-A240-DAEE91218006}">
      <dgm:prSet phldrT="[Text]"/>
      <dgm:spPr>
        <a:solidFill>
          <a:srgbClr val="F9585B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Campus</a:t>
          </a:r>
          <a:endParaRPr lang="en-US" dirty="0">
            <a:solidFill>
              <a:srgbClr val="000000"/>
            </a:solidFill>
          </a:endParaRPr>
        </a:p>
      </dgm:t>
    </dgm:pt>
    <dgm:pt modelId="{DACD4A96-6D8E-4242-AD89-A9702B2499D4}" type="parTrans" cxnId="{920D73B7-38D7-3A48-9699-8D0266A60446}">
      <dgm:prSet/>
      <dgm:spPr/>
      <dgm:t>
        <a:bodyPr/>
        <a:lstStyle/>
        <a:p>
          <a:endParaRPr lang="en-US"/>
        </a:p>
      </dgm:t>
    </dgm:pt>
    <dgm:pt modelId="{C6C7FB65-47DF-2744-8B43-A63DEF1118F6}" type="sibTrans" cxnId="{920D73B7-38D7-3A48-9699-8D0266A60446}">
      <dgm:prSet/>
      <dgm:spPr/>
      <dgm:t>
        <a:bodyPr/>
        <a:lstStyle/>
        <a:p>
          <a:endParaRPr lang="en-US"/>
        </a:p>
      </dgm:t>
    </dgm:pt>
    <dgm:pt modelId="{CE8C0080-CE87-B547-BEEA-8A5A1174DD34}">
      <dgm:prSet phldrT="[Text]"/>
      <dgm:spPr>
        <a:solidFill>
          <a:srgbClr val="FFF98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Local</a:t>
          </a:r>
          <a:endParaRPr lang="en-US" dirty="0">
            <a:solidFill>
              <a:srgbClr val="000000"/>
            </a:solidFill>
          </a:endParaRPr>
        </a:p>
      </dgm:t>
    </dgm:pt>
    <dgm:pt modelId="{884913C3-EB1E-244D-ABE2-3BE025AB4136}" type="parTrans" cxnId="{000EC8C3-DA00-E74A-AE8D-2CFC382D0682}">
      <dgm:prSet/>
      <dgm:spPr/>
      <dgm:t>
        <a:bodyPr/>
        <a:lstStyle/>
        <a:p>
          <a:endParaRPr lang="en-US"/>
        </a:p>
      </dgm:t>
    </dgm:pt>
    <dgm:pt modelId="{EDE68EBE-EAA8-8142-814B-7270E57FAC05}" type="sibTrans" cxnId="{000EC8C3-DA00-E74A-AE8D-2CFC382D0682}">
      <dgm:prSet/>
      <dgm:spPr/>
      <dgm:t>
        <a:bodyPr/>
        <a:lstStyle/>
        <a:p>
          <a:endParaRPr lang="en-US"/>
        </a:p>
      </dgm:t>
    </dgm:pt>
    <dgm:pt modelId="{0E0CC626-BB08-EF4E-B044-410D8E16FB8B}" type="pres">
      <dgm:prSet presAssocID="{529E7412-0C1F-454B-884F-6924A941572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6CC4FC-5E2F-EC40-96EC-12CEA3BB2737}" type="pres">
      <dgm:prSet presAssocID="{529E7412-0C1F-454B-884F-6924A9415728}" presName="comp1" presStyleCnt="0"/>
      <dgm:spPr/>
    </dgm:pt>
    <dgm:pt modelId="{8C1CB108-B5E4-2D41-A67C-416E32F6E92D}" type="pres">
      <dgm:prSet presAssocID="{529E7412-0C1F-454B-884F-6924A9415728}" presName="circle1" presStyleLbl="node1" presStyleIdx="0" presStyleCnt="3"/>
      <dgm:spPr/>
      <dgm:t>
        <a:bodyPr/>
        <a:lstStyle/>
        <a:p>
          <a:endParaRPr lang="en-US"/>
        </a:p>
      </dgm:t>
    </dgm:pt>
    <dgm:pt modelId="{B9DD127B-94D1-E94A-8B80-F273E98841BC}" type="pres">
      <dgm:prSet presAssocID="{529E7412-0C1F-454B-884F-6924A9415728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D9FA-8D6D-6141-B811-19CD7D52151F}" type="pres">
      <dgm:prSet presAssocID="{529E7412-0C1F-454B-884F-6924A9415728}" presName="comp2" presStyleCnt="0"/>
      <dgm:spPr/>
    </dgm:pt>
    <dgm:pt modelId="{8C63003A-9A61-654E-BC6E-926D3980DF81}" type="pres">
      <dgm:prSet presAssocID="{529E7412-0C1F-454B-884F-6924A9415728}" presName="circle2" presStyleLbl="node1" presStyleIdx="1" presStyleCnt="3"/>
      <dgm:spPr/>
      <dgm:t>
        <a:bodyPr/>
        <a:lstStyle/>
        <a:p>
          <a:endParaRPr lang="en-US"/>
        </a:p>
      </dgm:t>
    </dgm:pt>
    <dgm:pt modelId="{E99C8269-59EF-194E-804A-DA617A94F785}" type="pres">
      <dgm:prSet presAssocID="{529E7412-0C1F-454B-884F-6924A9415728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9EDC5-6EBC-2448-B5F6-540A1E530BAF}" type="pres">
      <dgm:prSet presAssocID="{529E7412-0C1F-454B-884F-6924A9415728}" presName="comp3" presStyleCnt="0"/>
      <dgm:spPr/>
    </dgm:pt>
    <dgm:pt modelId="{A83314B3-C2FC-E94E-81BD-2124CEC1E084}" type="pres">
      <dgm:prSet presAssocID="{529E7412-0C1F-454B-884F-6924A9415728}" presName="circle3" presStyleLbl="node1" presStyleIdx="2" presStyleCnt="3"/>
      <dgm:spPr/>
      <dgm:t>
        <a:bodyPr/>
        <a:lstStyle/>
        <a:p>
          <a:endParaRPr lang="en-US"/>
        </a:p>
      </dgm:t>
    </dgm:pt>
    <dgm:pt modelId="{96909628-B86E-6A42-AD1A-ABDA316D1D09}" type="pres">
      <dgm:prSet presAssocID="{529E7412-0C1F-454B-884F-6924A9415728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D8942-202E-1F46-86DA-172D49FAE56F}" type="presOf" srcId="{7930EFF3-4EA9-0848-B3CB-35035E8F70CF}" destId="{8C1CB108-B5E4-2D41-A67C-416E32F6E92D}" srcOrd="0" destOrd="0" presId="urn:microsoft.com/office/officeart/2005/8/layout/venn2"/>
    <dgm:cxn modelId="{000EC8C3-DA00-E74A-AE8D-2CFC382D0682}" srcId="{529E7412-0C1F-454B-884F-6924A9415728}" destId="{CE8C0080-CE87-B547-BEEA-8A5A1174DD34}" srcOrd="2" destOrd="0" parTransId="{884913C3-EB1E-244D-ABE2-3BE025AB4136}" sibTransId="{EDE68EBE-EAA8-8142-814B-7270E57FAC05}"/>
    <dgm:cxn modelId="{D215DB6D-6048-0244-9832-15F86F0DA3F9}" type="presOf" srcId="{CE8C0080-CE87-B547-BEEA-8A5A1174DD34}" destId="{A83314B3-C2FC-E94E-81BD-2124CEC1E084}" srcOrd="0" destOrd="0" presId="urn:microsoft.com/office/officeart/2005/8/layout/venn2"/>
    <dgm:cxn modelId="{6F3EF849-1096-E54A-82C5-22F87DF3A41E}" type="presOf" srcId="{529E7412-0C1F-454B-884F-6924A9415728}" destId="{0E0CC626-BB08-EF4E-B044-410D8E16FB8B}" srcOrd="0" destOrd="0" presId="urn:microsoft.com/office/officeart/2005/8/layout/venn2"/>
    <dgm:cxn modelId="{71682C49-E46C-DA4F-9DEE-37A206856524}" type="presOf" srcId="{7930EFF3-4EA9-0848-B3CB-35035E8F70CF}" destId="{B9DD127B-94D1-E94A-8B80-F273E98841BC}" srcOrd="1" destOrd="0" presId="urn:microsoft.com/office/officeart/2005/8/layout/venn2"/>
    <dgm:cxn modelId="{920D73B7-38D7-3A48-9699-8D0266A60446}" srcId="{529E7412-0C1F-454B-884F-6924A9415728}" destId="{2593F1C3-5C02-A140-A240-DAEE91218006}" srcOrd="1" destOrd="0" parTransId="{DACD4A96-6D8E-4242-AD89-A9702B2499D4}" sibTransId="{C6C7FB65-47DF-2744-8B43-A63DEF1118F6}"/>
    <dgm:cxn modelId="{3A5BE923-5C91-9347-8E0B-E4A6C1D7A9B2}" type="presOf" srcId="{2593F1C3-5C02-A140-A240-DAEE91218006}" destId="{E99C8269-59EF-194E-804A-DA617A94F785}" srcOrd="1" destOrd="0" presId="urn:microsoft.com/office/officeart/2005/8/layout/venn2"/>
    <dgm:cxn modelId="{9499A357-F9BD-3F49-BE8F-6D907174D781}" type="presOf" srcId="{2593F1C3-5C02-A140-A240-DAEE91218006}" destId="{8C63003A-9A61-654E-BC6E-926D3980DF81}" srcOrd="0" destOrd="0" presId="urn:microsoft.com/office/officeart/2005/8/layout/venn2"/>
    <dgm:cxn modelId="{444E8C01-B8C4-8049-80DB-04731B51E100}" type="presOf" srcId="{CE8C0080-CE87-B547-BEEA-8A5A1174DD34}" destId="{96909628-B86E-6A42-AD1A-ABDA316D1D09}" srcOrd="1" destOrd="0" presId="urn:microsoft.com/office/officeart/2005/8/layout/venn2"/>
    <dgm:cxn modelId="{368DF96D-ABFB-E041-8879-A9790C4B715C}" srcId="{529E7412-0C1F-454B-884F-6924A9415728}" destId="{7930EFF3-4EA9-0848-B3CB-35035E8F70CF}" srcOrd="0" destOrd="0" parTransId="{F0CEB362-4F07-4C43-B52C-12E02C1A2F0D}" sibTransId="{7FE61259-3731-FF4A-A9B9-6EE6270364E1}"/>
    <dgm:cxn modelId="{DC3E5520-5B9D-AB4A-9D20-01C31FB9F820}" type="presParOf" srcId="{0E0CC626-BB08-EF4E-B044-410D8E16FB8B}" destId="{736CC4FC-5E2F-EC40-96EC-12CEA3BB2737}" srcOrd="0" destOrd="0" presId="urn:microsoft.com/office/officeart/2005/8/layout/venn2"/>
    <dgm:cxn modelId="{6150E2DC-F1CD-7A45-95D9-8AF103939EF1}" type="presParOf" srcId="{736CC4FC-5E2F-EC40-96EC-12CEA3BB2737}" destId="{8C1CB108-B5E4-2D41-A67C-416E32F6E92D}" srcOrd="0" destOrd="0" presId="urn:microsoft.com/office/officeart/2005/8/layout/venn2"/>
    <dgm:cxn modelId="{7E41B384-8936-4447-AA79-3A21910A4963}" type="presParOf" srcId="{736CC4FC-5E2F-EC40-96EC-12CEA3BB2737}" destId="{B9DD127B-94D1-E94A-8B80-F273E98841BC}" srcOrd="1" destOrd="0" presId="urn:microsoft.com/office/officeart/2005/8/layout/venn2"/>
    <dgm:cxn modelId="{28C9146C-F01A-E649-A330-F841188BA7EF}" type="presParOf" srcId="{0E0CC626-BB08-EF4E-B044-410D8E16FB8B}" destId="{AB59D9FA-8D6D-6141-B811-19CD7D52151F}" srcOrd="1" destOrd="0" presId="urn:microsoft.com/office/officeart/2005/8/layout/venn2"/>
    <dgm:cxn modelId="{D150EB98-6943-0144-BAEC-2F145BD92DD4}" type="presParOf" srcId="{AB59D9FA-8D6D-6141-B811-19CD7D52151F}" destId="{8C63003A-9A61-654E-BC6E-926D3980DF81}" srcOrd="0" destOrd="0" presId="urn:microsoft.com/office/officeart/2005/8/layout/venn2"/>
    <dgm:cxn modelId="{D25BC03C-7297-914D-B770-6DD1BD7AE2AB}" type="presParOf" srcId="{AB59D9FA-8D6D-6141-B811-19CD7D52151F}" destId="{E99C8269-59EF-194E-804A-DA617A94F785}" srcOrd="1" destOrd="0" presId="urn:microsoft.com/office/officeart/2005/8/layout/venn2"/>
    <dgm:cxn modelId="{B3D6EE4C-3187-E941-A1E4-6BD4C2AED381}" type="presParOf" srcId="{0E0CC626-BB08-EF4E-B044-410D8E16FB8B}" destId="{ED09EDC5-6EBC-2448-B5F6-540A1E530BAF}" srcOrd="2" destOrd="0" presId="urn:microsoft.com/office/officeart/2005/8/layout/venn2"/>
    <dgm:cxn modelId="{78928857-F4E1-BF4E-9B5E-D54D86224B4F}" type="presParOf" srcId="{ED09EDC5-6EBC-2448-B5F6-540A1E530BAF}" destId="{A83314B3-C2FC-E94E-81BD-2124CEC1E084}" srcOrd="0" destOrd="0" presId="urn:microsoft.com/office/officeart/2005/8/layout/venn2"/>
    <dgm:cxn modelId="{7A2EFE3C-C8B5-0643-A837-78C18D59C156}" type="presParOf" srcId="{ED09EDC5-6EBC-2448-B5F6-540A1E530BAF}" destId="{96909628-B86E-6A42-AD1A-ABDA316D1D09}" srcOrd="1" destOrd="0" presId="urn:microsoft.com/office/officeart/2005/8/layout/ven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5AA3A144-3D39-824B-9A1A-AD72F6FA665B}" type="datetime1">
              <a:rPr lang="en-US"/>
              <a:pPr>
                <a:defRPr/>
              </a:pPr>
              <a:t>11/7/12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42660370-F410-074D-8772-9E7AFE5AB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93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</p:grpSp>
      <p:sp>
        <p:nvSpPr>
          <p:cNvPr id="790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0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3C977-0A09-1147-9BF6-1FE54C769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3E714-34AE-7F4F-B7D1-12B67CBA9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AAB3B-437F-E148-9C68-9408A8CF9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A3D7E-86F4-EC4C-8C55-9BEA579FD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180F3-D0DB-DC46-98F2-5A310B977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909D1-30CA-6342-AAEA-BF3F943D5F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33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70A7D-C5E7-7743-99A5-90E1CE42F9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AC57C-D01A-CB46-8CF4-E260708B45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489A8-1512-0643-9844-D9206BC16C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017E-1030-094A-87DD-B48B46279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A9CE-38DF-FF49-AC88-C510DEF3B3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5EDCE-8BEA-BA4F-ABDB-1DFFAF2E0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87DF7-78BE-3740-B7B3-408BC382B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DC5F3-29E7-C84F-AF70-3EBC02084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00715-24E8-D34D-94AD-3AF11F52DE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7782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2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2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4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4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</p:grpSp>
      <p:sp>
        <p:nvSpPr>
          <p:cNvPr id="7804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defRPr>
            </a:lvl1pPr>
          </a:lstStyle>
          <a:p>
            <a:pPr>
              <a:defRPr/>
            </a:pPr>
            <a:fld id="{0C0A1D1B-364B-C74B-8F30-9552950A83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804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04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04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04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286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23" name="Picture 20" descr="osg_logo"/>
          <p:cNvPicPr>
            <a:picLocks noChangeAspect="1" noChangeArrowheads="1"/>
          </p:cNvPicPr>
          <p:nvPr userDrawn="1"/>
        </p:nvPicPr>
        <p:blipFill>
          <a:blip r:embed="rId17"/>
          <a:srcRect r="20331" b="24454"/>
          <a:stretch>
            <a:fillRect/>
          </a:stretch>
        </p:blipFill>
        <p:spPr bwMode="auto">
          <a:xfrm>
            <a:off x="228600" y="533400"/>
            <a:ext cx="1498600" cy="719099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26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8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8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  <a:cs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08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08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08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08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sco.opensciencegrid.org" TargetMode="External"/><Relationship Id="rId3" Type="http://schemas.openxmlformats.org/officeDocument/2006/relationships/hyperlink" Target="http://display.opensciencegrid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13716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OSG Campus Infrastructures</a:t>
            </a:r>
            <a:b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endParaRPr lang="en-US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ubtitle 5"/>
          <p:cNvSpPr txBox="1">
            <a:spLocks/>
          </p:cNvSpPr>
          <p:nvPr/>
        </p:nvSpPr>
        <p:spPr bwMode="auto">
          <a:xfrm>
            <a:off x="838200" y="35814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Presentation to the OSG Council 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Nov 1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2012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" name="Picture 6" descr="DOE 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95659"/>
            <a:ext cx="12192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888" y="5395634"/>
            <a:ext cx="1535112" cy="1414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Campus </a:t>
            </a:r>
            <a:r>
              <a:rPr lang="en-US" sz="3600" dirty="0" smtClean="0"/>
              <a:t>Infrastructure</a:t>
            </a:r>
            <a:r>
              <a:rPr lang="en-US" sz="3600" dirty="0" smtClean="0"/>
              <a:t> Community (</a:t>
            </a:r>
            <a:r>
              <a:rPr lang="en-US" sz="3600" dirty="0" smtClean="0"/>
              <a:t>Rob G.)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3900"/>
          </a:xfrm>
        </p:spPr>
        <p:txBody>
          <a:bodyPr/>
          <a:lstStyle/>
          <a:p>
            <a:r>
              <a:rPr lang="en-US" dirty="0" smtClean="0"/>
              <a:t>Community Building </a:t>
            </a:r>
            <a:r>
              <a:rPr lang="en-US" dirty="0" smtClean="0"/>
              <a:t>(plan started in ~July)</a:t>
            </a:r>
          </a:p>
          <a:p>
            <a:pPr lvl="1"/>
            <a:r>
              <a:rPr lang="en-US" dirty="0" smtClean="0"/>
              <a:t>How-to center for community expertise</a:t>
            </a:r>
          </a:p>
          <a:p>
            <a:pPr lvl="2"/>
            <a:r>
              <a:rPr lang="en-US" dirty="0" smtClean="0"/>
              <a:t>How to </a:t>
            </a:r>
            <a:r>
              <a:rPr lang="en-US" dirty="0" smtClean="0"/>
              <a:t>support application </a:t>
            </a:r>
            <a:r>
              <a:rPr lang="en-US" dirty="0" smtClean="0"/>
              <a:t>environments</a:t>
            </a:r>
          </a:p>
          <a:p>
            <a:pPr lvl="3"/>
            <a:r>
              <a:rPr lang="en-US" dirty="0" err="1" smtClean="0"/>
              <a:t>Matlab</a:t>
            </a:r>
            <a:r>
              <a:rPr lang="en-US" dirty="0" smtClean="0"/>
              <a:t>, “R”, Amber,</a:t>
            </a:r>
            <a:r>
              <a:rPr lang="en-US" dirty="0" smtClean="0"/>
              <a:t> Pegasus, …</a:t>
            </a:r>
            <a:endParaRPr lang="en-US" dirty="0" smtClean="0"/>
          </a:p>
          <a:p>
            <a:pPr lvl="1"/>
            <a:r>
              <a:rPr lang="en-US" dirty="0" smtClean="0"/>
              <a:t>Share DHTC Best Practices</a:t>
            </a:r>
          </a:p>
          <a:p>
            <a:pPr lvl="4"/>
            <a:r>
              <a:rPr lang="en-US" dirty="0" smtClean="0"/>
              <a:t>Distributed High Throughput Computing </a:t>
            </a:r>
          </a:p>
          <a:p>
            <a:pPr lvl="2"/>
            <a:r>
              <a:rPr lang="en-US" dirty="0" smtClean="0"/>
              <a:t>Set up a campus infrastructure</a:t>
            </a:r>
          </a:p>
          <a:p>
            <a:pPr lvl="2"/>
            <a:r>
              <a:rPr lang="en-US" dirty="0" smtClean="0"/>
              <a:t>Utilize HTTP caching (Squid)</a:t>
            </a:r>
          </a:p>
          <a:p>
            <a:pPr lvl="2"/>
            <a:r>
              <a:rPr lang="en-US" dirty="0" smtClean="0"/>
              <a:t>Enable</a:t>
            </a:r>
            <a:r>
              <a:rPr lang="en-US" dirty="0" smtClean="0"/>
              <a:t> researchers to </a:t>
            </a:r>
            <a:r>
              <a:rPr lang="en-US" dirty="0" smtClean="0"/>
              <a:t>access DHTC (</a:t>
            </a:r>
            <a:r>
              <a:rPr lang="en-US" dirty="0" err="1" smtClean="0">
                <a:solidFill>
                  <a:srgbClr val="FFFF00"/>
                </a:solidFill>
              </a:rPr>
              <a:t>Bosco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smtClean="0"/>
              <a:t>for campus infrastructure builders</a:t>
            </a:r>
          </a:p>
          <a:p>
            <a:pPr lvl="2"/>
            <a:r>
              <a:rPr lang="en-US" dirty="0" smtClean="0"/>
              <a:t>Email </a:t>
            </a:r>
            <a:r>
              <a:rPr lang="en-US" dirty="0" smtClean="0"/>
              <a:t>support, </a:t>
            </a:r>
            <a:r>
              <a:rPr lang="en-US" dirty="0" err="1" smtClean="0"/>
              <a:t>blogs</a:t>
            </a:r>
            <a:r>
              <a:rPr lang="en-US" dirty="0" smtClean="0"/>
              <a:t>, online </a:t>
            </a:r>
            <a:r>
              <a:rPr lang="en-US" dirty="0" smtClean="0"/>
              <a:t>training, …</a:t>
            </a:r>
          </a:p>
          <a:p>
            <a:pPr lvl="2"/>
            <a:r>
              <a:rPr lang="en-US" sz="2000" dirty="0" smtClean="0"/>
              <a:t>http:/</a:t>
            </a:r>
            <a:r>
              <a:rPr lang="en-US" sz="2000" dirty="0" smtClean="0"/>
              <a:t>/</a:t>
            </a:r>
            <a:r>
              <a:rPr lang="en-US" sz="2000" dirty="0" err="1" smtClean="0"/>
              <a:t>twiki.grid.iu.edu/bin/view/CampusGrids/WebHome</a:t>
            </a:r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Infrastructure Community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</a:t>
            </a:r>
            <a:r>
              <a:rPr lang="en-US" dirty="0" err="1" smtClean="0"/>
              <a:t>webinars</a:t>
            </a:r>
            <a:endParaRPr lang="en-US" dirty="0" smtClean="0"/>
          </a:p>
          <a:p>
            <a:pPr lvl="1"/>
            <a:r>
              <a:rPr lang="en-US" dirty="0" smtClean="0"/>
              <a:t>Focus on how to replicate best practices</a:t>
            </a:r>
          </a:p>
          <a:p>
            <a:pPr lvl="1"/>
            <a:r>
              <a:rPr lang="en-US" dirty="0" smtClean="0"/>
              <a:t>Have not had a monthly meeting yet</a:t>
            </a:r>
          </a:p>
          <a:p>
            <a:r>
              <a:rPr lang="en-US" dirty="0" smtClean="0"/>
              <a:t>Occasional face-2-face meetings</a:t>
            </a:r>
          </a:p>
          <a:p>
            <a:pPr lvl="1"/>
            <a:r>
              <a:rPr lang="en-US" dirty="0" smtClean="0"/>
              <a:t>First one in Santa Cruz (Nov 14, tomorrow)</a:t>
            </a:r>
          </a:p>
          <a:p>
            <a:r>
              <a:rPr lang="en-US" dirty="0" smtClean="0"/>
              <a:t>Community focus website (TBD)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Campus Infrastructure Direction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934200" cy="4533900"/>
          </a:xfrm>
        </p:spPr>
        <p:txBody>
          <a:bodyPr/>
          <a:lstStyle/>
          <a:p>
            <a:r>
              <a:rPr lang="en-US" sz="2800" dirty="0" smtClean="0"/>
              <a:t>Help the researcher use local resources</a:t>
            </a:r>
          </a:p>
          <a:p>
            <a:pPr lvl="1"/>
            <a:r>
              <a:rPr lang="en-US" sz="2400" dirty="0" smtClean="0"/>
              <a:t>Run on a local campus cluster</a:t>
            </a:r>
          </a:p>
          <a:p>
            <a:pPr lvl="1"/>
            <a:r>
              <a:rPr lang="en-US" sz="2400" dirty="0" smtClean="0"/>
              <a:t>Run on several local clusters</a:t>
            </a:r>
          </a:p>
          <a:p>
            <a:pPr lvl="2"/>
            <a:r>
              <a:rPr lang="en-US" sz="2000" dirty="0" smtClean="0"/>
              <a:t>Use local authentication credentials</a:t>
            </a:r>
          </a:p>
          <a:p>
            <a:r>
              <a:rPr lang="en-US" sz="2800" dirty="0" smtClean="0"/>
              <a:t>Use/share resources with a</a:t>
            </a:r>
            <a:br>
              <a:rPr lang="en-US" sz="2800" dirty="0" smtClean="0"/>
            </a:br>
            <a:r>
              <a:rPr lang="en-US" sz="2800" dirty="0" smtClean="0"/>
              <a:t>collaborator on another campus</a:t>
            </a:r>
          </a:p>
          <a:p>
            <a:r>
              <a:rPr lang="en-US" sz="2800" dirty="0" smtClean="0"/>
              <a:t>Access to the national </a:t>
            </a:r>
            <a:r>
              <a:rPr lang="en-US" sz="2800" dirty="0" err="1" smtClean="0"/>
              <a:t>cyberinfrastructure</a:t>
            </a:r>
            <a:endParaRPr lang="en-US" sz="2800" dirty="0" smtClean="0"/>
          </a:p>
          <a:p>
            <a:pPr lvl="1"/>
            <a:r>
              <a:rPr lang="en-US" sz="2400" dirty="0" smtClean="0"/>
              <a:t>OSG (and also XSEDE)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5867400"/>
            <a:ext cx="483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00"/>
                </a:solidFill>
              </a:rPr>
              <a:t>Submit Locally, Run Globally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5410200" y="1981200"/>
          <a:ext cx="4031648" cy="268776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Where Campuses Meet OSG</a:t>
            </a:r>
            <a:endParaRPr lang="en-US" sz="36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65313" cy="838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 rot="5400000">
            <a:off x="2782094" y="3771900"/>
            <a:ext cx="4342606" cy="79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loud 8"/>
          <p:cNvSpPr/>
          <p:nvPr/>
        </p:nvSpPr>
        <p:spPr bwMode="auto">
          <a:xfrm>
            <a:off x="5257800" y="1600200"/>
            <a:ext cx="3124200" cy="4191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dirty="0" smtClean="0"/>
              <a:t>OSG </a:t>
            </a:r>
            <a:r>
              <a:rPr lang="en-US" dirty="0"/>
              <a:t>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6096000"/>
            <a:ext cx="400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0000FF"/>
                </a:solidFill>
              </a:rPr>
              <a:t>Gateway Organizations</a:t>
            </a:r>
            <a:endParaRPr lang="en-US" sz="2800" i="1" dirty="0" smtClean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38862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OSG/Engage VO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46482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GLOW</a:t>
            </a:r>
            <a:endParaRPr lang="en-US" dirty="0"/>
          </a:p>
        </p:txBody>
      </p:sp>
      <p:cxnSp>
        <p:nvCxnSpPr>
          <p:cNvPr id="28" name="Straight Arrow Connector 11"/>
          <p:cNvCxnSpPr>
            <a:cxnSpLocks noChangeShapeType="1"/>
          </p:cNvCxnSpPr>
          <p:nvPr/>
        </p:nvCxnSpPr>
        <p:spPr bwMode="auto">
          <a:xfrm>
            <a:off x="1828800" y="2133600"/>
            <a:ext cx="1143000" cy="533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4" name="TextBox 33"/>
          <p:cNvSpPr txBox="1"/>
          <p:nvPr/>
        </p:nvSpPr>
        <p:spPr>
          <a:xfrm>
            <a:off x="2209800" y="1676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Where Campuses Meet OSG</a:t>
            </a:r>
            <a:endParaRPr lang="en-US" sz="36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65313" cy="838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 rot="5400000">
            <a:off x="2782094" y="3771900"/>
            <a:ext cx="4342606" cy="79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loud 8"/>
          <p:cNvSpPr/>
          <p:nvPr/>
        </p:nvSpPr>
        <p:spPr bwMode="auto">
          <a:xfrm>
            <a:off x="5257800" y="1600200"/>
            <a:ext cx="3124200" cy="4191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dirty="0" smtClean="0"/>
              <a:t>OSG </a:t>
            </a:r>
            <a:r>
              <a:rPr lang="en-US" dirty="0"/>
              <a:t>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6096000"/>
            <a:ext cx="400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0000FF"/>
                </a:solidFill>
              </a:rPr>
              <a:t>Gateway Organizations</a:t>
            </a:r>
            <a:endParaRPr lang="en-US" sz="2800" i="1" dirty="0" smtClean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0" y="32004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SBGRID VO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38862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OSG/Engage VO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46482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25146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Nebraska</a:t>
            </a:r>
            <a:endParaRPr lang="en-US" dirty="0"/>
          </a:p>
        </p:txBody>
      </p:sp>
      <p:sp>
        <p:nvSpPr>
          <p:cNvPr id="19" name="Explosion 1 6"/>
          <p:cNvSpPr>
            <a:spLocks noChangeArrowheads="1"/>
          </p:cNvSpPr>
          <p:nvPr/>
        </p:nvSpPr>
        <p:spPr bwMode="auto">
          <a:xfrm>
            <a:off x="685800" y="4876800"/>
            <a:ext cx="1905000" cy="11430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143000" y="5105400"/>
            <a:ext cx="1044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Campus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Cluster</a:t>
            </a:r>
            <a:endParaRPr lang="en-US" dirty="0"/>
          </a:p>
        </p:txBody>
      </p:sp>
      <p:cxnSp>
        <p:nvCxnSpPr>
          <p:cNvPr id="28" name="Straight Arrow Connector 11"/>
          <p:cNvCxnSpPr>
            <a:cxnSpLocks noChangeShapeType="1"/>
          </p:cNvCxnSpPr>
          <p:nvPr/>
        </p:nvCxnSpPr>
        <p:spPr bwMode="auto">
          <a:xfrm>
            <a:off x="1828800" y="2133600"/>
            <a:ext cx="1143000" cy="533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0" name="Straight Arrow Connector 11"/>
          <p:cNvCxnSpPr>
            <a:cxnSpLocks noChangeShapeType="1"/>
          </p:cNvCxnSpPr>
          <p:nvPr/>
        </p:nvCxnSpPr>
        <p:spPr bwMode="auto">
          <a:xfrm flipV="1">
            <a:off x="2286000" y="4648200"/>
            <a:ext cx="914400" cy="6858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" name="TextBox 32"/>
          <p:cNvSpPr txBox="1"/>
          <p:nvPr/>
        </p:nvSpPr>
        <p:spPr>
          <a:xfrm>
            <a:off x="2590800" y="510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Flocking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09800" y="1676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Where Campuses Meet OSG</a:t>
            </a:r>
            <a:endParaRPr lang="en-US" sz="36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65313" cy="838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 bwMode="auto">
          <a:xfrm rot="5400000">
            <a:off x="2782094" y="3771900"/>
            <a:ext cx="4342606" cy="79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loud 8"/>
          <p:cNvSpPr/>
          <p:nvPr/>
        </p:nvSpPr>
        <p:spPr bwMode="auto">
          <a:xfrm>
            <a:off x="5257800" y="1600200"/>
            <a:ext cx="3124200" cy="4191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dirty="0" smtClean="0"/>
              <a:t>OSG </a:t>
            </a:r>
            <a:r>
              <a:rPr lang="en-US" dirty="0"/>
              <a:t>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6096000"/>
            <a:ext cx="400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0000FF"/>
                </a:solidFill>
              </a:rPr>
              <a:t>Gateway Organizations</a:t>
            </a:r>
            <a:endParaRPr lang="en-US" sz="2800" i="1" dirty="0" smtClean="0">
              <a:solidFill>
                <a:srgbClr val="0000FF"/>
              </a:solidFill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3962400" y="5334000"/>
            <a:ext cx="2057400" cy="36933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UC3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2004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SBGRID VO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38862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OSG VO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46482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25146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Nebraska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1828800"/>
            <a:ext cx="20574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Explosion 1 6"/>
          <p:cNvSpPr>
            <a:spLocks noChangeArrowheads="1"/>
          </p:cNvSpPr>
          <p:nvPr/>
        </p:nvSpPr>
        <p:spPr bwMode="auto">
          <a:xfrm>
            <a:off x="685800" y="4876800"/>
            <a:ext cx="1905000" cy="11430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143000" y="5105400"/>
            <a:ext cx="1044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Campus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21" name="Frame 20"/>
          <p:cNvSpPr/>
          <p:nvPr/>
        </p:nvSpPr>
        <p:spPr bwMode="auto">
          <a:xfrm>
            <a:off x="990600" y="3124200"/>
            <a:ext cx="1066800" cy="1143000"/>
          </a:xfrm>
          <a:prstGeom prst="fram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</a:endParaRPr>
          </a:p>
        </p:txBody>
      </p:sp>
      <p:pic>
        <p:nvPicPr>
          <p:cNvPr id="22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76600"/>
            <a:ext cx="765313" cy="838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11"/>
          <p:cNvCxnSpPr>
            <a:cxnSpLocks noChangeShapeType="1"/>
          </p:cNvCxnSpPr>
          <p:nvPr/>
        </p:nvCxnSpPr>
        <p:spPr bwMode="auto">
          <a:xfrm flipV="1">
            <a:off x="1981200" y="3505200"/>
            <a:ext cx="990600" cy="22860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" name="Straight Arrow Connector 11"/>
          <p:cNvCxnSpPr>
            <a:cxnSpLocks noChangeShapeType="1"/>
          </p:cNvCxnSpPr>
          <p:nvPr/>
        </p:nvCxnSpPr>
        <p:spPr bwMode="auto">
          <a:xfrm>
            <a:off x="1828800" y="2133600"/>
            <a:ext cx="1143000" cy="533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0" name="Straight Arrow Connector 11"/>
          <p:cNvCxnSpPr>
            <a:cxnSpLocks noChangeShapeType="1"/>
          </p:cNvCxnSpPr>
          <p:nvPr/>
        </p:nvCxnSpPr>
        <p:spPr bwMode="auto">
          <a:xfrm flipV="1">
            <a:off x="2286000" y="4648200"/>
            <a:ext cx="914400" cy="6858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TextBox 31"/>
          <p:cNvSpPr txBox="1"/>
          <p:nvPr/>
        </p:nvSpPr>
        <p:spPr>
          <a:xfrm>
            <a:off x="2362200" y="373380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0800" y="510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Flocking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09800" y="1676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Login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3000" y="4267200"/>
            <a:ext cx="82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Bosco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OSG Campus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Focus on the Researcher (…or Artist)</a:t>
            </a:r>
          </a:p>
          <a:p>
            <a:pPr lvl="1">
              <a:defRPr/>
            </a:pPr>
            <a:r>
              <a:rPr lang="en-US" sz="2400" dirty="0" smtClean="0"/>
              <a:t>What can we do to increase the throughput of your computing</a:t>
            </a:r>
            <a:r>
              <a:rPr lang="en-US" sz="2400" dirty="0" smtClean="0"/>
              <a:t>?</a:t>
            </a:r>
          </a:p>
          <a:p>
            <a:pPr>
              <a:defRPr/>
            </a:pPr>
            <a:r>
              <a:rPr lang="en-US" sz="2800" dirty="0" err="1" smtClean="0"/>
              <a:t>Bosco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2"/>
              </a:rPr>
              <a:t>http://bosco.opensciencegrid.org</a:t>
            </a:r>
            <a:r>
              <a:rPr lang="en-US" sz="2800" dirty="0" smtClean="0"/>
              <a:t> )</a:t>
            </a:r>
          </a:p>
          <a:p>
            <a:pPr lvl="1">
              <a:defRPr/>
            </a:pPr>
            <a:r>
              <a:rPr lang="en-US" sz="2400" dirty="0" smtClean="0"/>
              <a:t>Help ease the motivated researcher into a distributed environment</a:t>
            </a:r>
          </a:p>
          <a:p>
            <a:pPr lvl="2">
              <a:defRPr/>
            </a:pPr>
            <a:r>
              <a:rPr lang="en-US" sz="2000" dirty="0" smtClean="0"/>
              <a:t>Distributed systems are not trivial</a:t>
            </a:r>
          </a:p>
          <a:p>
            <a:pPr lvl="2">
              <a:defRPr/>
            </a:pPr>
            <a:r>
              <a:rPr lang="en-US" sz="2000" dirty="0" smtClean="0"/>
              <a:t>Support campus grids via flocking</a:t>
            </a:r>
          </a:p>
          <a:p>
            <a:pPr lvl="2">
              <a:defRPr/>
            </a:pPr>
            <a:r>
              <a:rPr lang="en-US" sz="2000" dirty="0" smtClean="0">
                <a:hlinkClick r:id="rId3"/>
              </a:rPr>
              <a:t>http://display.opensciencegrid.org</a:t>
            </a:r>
            <a:r>
              <a:rPr lang="en-US" sz="2000" dirty="0" smtClean="0"/>
              <a:t> </a:t>
            </a:r>
          </a:p>
          <a:p>
            <a:pPr>
              <a:defRPr/>
            </a:pPr>
            <a:r>
              <a:rPr lang="en-US" sz="2800" dirty="0" smtClean="0"/>
              <a:t>Campus Infrastructure Community</a:t>
            </a:r>
          </a:p>
          <a:p>
            <a:pPr lvl="1">
              <a:defRPr/>
            </a:pPr>
            <a:r>
              <a:rPr lang="en-US" sz="2400" dirty="0" smtClean="0"/>
              <a:t>Community building focal point</a:t>
            </a:r>
          </a:p>
          <a:p>
            <a:pPr lvl="2">
              <a:defRPr/>
            </a:pPr>
            <a:r>
              <a:rPr lang="en-US" sz="2000" dirty="0" smtClean="0"/>
              <a:t>Rob Gardner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err="1" smtClean="0"/>
              <a:t>Bosco</a:t>
            </a:r>
            <a:r>
              <a:rPr lang="en-US" sz="3600" dirty="0" smtClean="0"/>
              <a:t> Extends the Researcher’s Reach</a:t>
            </a:r>
            <a:endParaRPr lang="en-US" sz="3600" dirty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609600" y="1524000"/>
            <a:ext cx="4038600" cy="403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mtClean="0"/>
              <a:t>A Campus</a:t>
            </a:r>
            <a:endParaRPr lang="en-US" dirty="0"/>
          </a:p>
        </p:txBody>
      </p:sp>
      <p:sp>
        <p:nvSpPr>
          <p:cNvPr id="28678" name="Explosion 1 6"/>
          <p:cNvSpPr>
            <a:spLocks noChangeArrowheads="1"/>
          </p:cNvSpPr>
          <p:nvPr/>
        </p:nvSpPr>
        <p:spPr bwMode="auto">
          <a:xfrm>
            <a:off x="1524000" y="1981200"/>
            <a:ext cx="1600200" cy="1371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680" name="Straight Arrow Connector 20"/>
          <p:cNvCxnSpPr>
            <a:cxnSpLocks noChangeShapeType="1"/>
          </p:cNvCxnSpPr>
          <p:nvPr/>
        </p:nvCxnSpPr>
        <p:spPr bwMode="auto">
          <a:xfrm>
            <a:off x="1981200" y="4343400"/>
            <a:ext cx="609600" cy="22860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681" name="TextBox 17"/>
          <p:cNvSpPr txBox="1">
            <a:spLocks noChangeArrowheads="1"/>
          </p:cNvSpPr>
          <p:nvPr/>
        </p:nvSpPr>
        <p:spPr bwMode="auto">
          <a:xfrm>
            <a:off x="1981200" y="2438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PBS</a:t>
            </a:r>
          </a:p>
        </p:txBody>
      </p:sp>
      <p:sp>
        <p:nvSpPr>
          <p:cNvPr id="28683" name="Explosion 1 6"/>
          <p:cNvSpPr>
            <a:spLocks noChangeArrowheads="1"/>
          </p:cNvSpPr>
          <p:nvPr/>
        </p:nvSpPr>
        <p:spPr bwMode="auto">
          <a:xfrm>
            <a:off x="2438400" y="4343400"/>
            <a:ext cx="1905000" cy="11430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TextBox 17"/>
          <p:cNvSpPr txBox="1">
            <a:spLocks noChangeArrowheads="1"/>
          </p:cNvSpPr>
          <p:nvPr/>
        </p:nvSpPr>
        <p:spPr bwMode="auto">
          <a:xfrm>
            <a:off x="2895600" y="4572000"/>
            <a:ext cx="915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Local</a:t>
            </a:r>
            <a:br>
              <a:rPr lang="en-US" dirty="0" smtClean="0"/>
            </a:b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28687" name="TextBox 26"/>
          <p:cNvSpPr txBox="1">
            <a:spLocks noChangeArrowheads="1"/>
          </p:cNvSpPr>
          <p:nvPr/>
        </p:nvSpPr>
        <p:spPr bwMode="auto">
          <a:xfrm>
            <a:off x="685800" y="3276600"/>
            <a:ext cx="9943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Researcher</a:t>
            </a:r>
          </a:p>
          <a:p>
            <a:r>
              <a:rPr lang="en-US" sz="1200" dirty="0" smtClean="0"/>
              <a:t>Workstation</a:t>
            </a:r>
          </a:p>
          <a:p>
            <a:r>
              <a:rPr lang="en-US" sz="1200" dirty="0" smtClean="0"/>
              <a:t>(Linux)</a:t>
            </a:r>
            <a:endParaRPr lang="en-US" sz="1200" dirty="0"/>
          </a:p>
        </p:txBody>
      </p:sp>
      <p:sp>
        <p:nvSpPr>
          <p:cNvPr id="16" name="Explosion 1 6"/>
          <p:cNvSpPr>
            <a:spLocks noChangeArrowheads="1"/>
          </p:cNvSpPr>
          <p:nvPr/>
        </p:nvSpPr>
        <p:spPr bwMode="auto">
          <a:xfrm>
            <a:off x="3200400" y="3200400"/>
            <a:ext cx="1219200" cy="990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3352800" y="3505200"/>
            <a:ext cx="94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Condor</a:t>
            </a:r>
            <a:endParaRPr lang="en-US" dirty="0"/>
          </a:p>
        </p:txBody>
      </p:sp>
      <p:sp>
        <p:nvSpPr>
          <p:cNvPr id="19" name="Explosion 1 6"/>
          <p:cNvSpPr>
            <a:spLocks noChangeArrowheads="1"/>
          </p:cNvSpPr>
          <p:nvPr/>
        </p:nvSpPr>
        <p:spPr bwMode="auto">
          <a:xfrm>
            <a:off x="3276600" y="1905000"/>
            <a:ext cx="1219200" cy="990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3657600" y="213360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876800" y="1524000"/>
            <a:ext cx="21336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Other</a:t>
            </a:r>
            <a:br>
              <a:rPr lang="en-US" dirty="0" smtClean="0"/>
            </a:br>
            <a:r>
              <a:rPr lang="en-US" dirty="0" smtClean="0"/>
              <a:t>Campuses</a:t>
            </a:r>
            <a:endParaRPr lang="en-US" dirty="0"/>
          </a:p>
        </p:txBody>
      </p:sp>
      <p:sp>
        <p:nvSpPr>
          <p:cNvPr id="31" name="Explosion 1 6"/>
          <p:cNvSpPr>
            <a:spLocks noChangeArrowheads="1"/>
          </p:cNvSpPr>
          <p:nvPr/>
        </p:nvSpPr>
        <p:spPr bwMode="auto">
          <a:xfrm>
            <a:off x="5334000" y="2209800"/>
            <a:ext cx="1219200" cy="990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17"/>
          <p:cNvSpPr txBox="1">
            <a:spLocks noChangeArrowheads="1"/>
          </p:cNvSpPr>
          <p:nvPr/>
        </p:nvSpPr>
        <p:spPr bwMode="auto">
          <a:xfrm>
            <a:off x="5715000" y="243840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7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638300" y="3543300"/>
            <a:ext cx="1143000" cy="45720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8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1828800" y="2743200"/>
            <a:ext cx="1752600" cy="144780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9" name="Straight Arrow Connector 11"/>
          <p:cNvCxnSpPr>
            <a:cxnSpLocks noChangeShapeType="1"/>
          </p:cNvCxnSpPr>
          <p:nvPr/>
        </p:nvCxnSpPr>
        <p:spPr bwMode="auto">
          <a:xfrm flipV="1">
            <a:off x="1981200" y="3886200"/>
            <a:ext cx="1371600" cy="45720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9" name="Curved Connector 68"/>
          <p:cNvCxnSpPr/>
          <p:nvPr/>
        </p:nvCxnSpPr>
        <p:spPr bwMode="auto">
          <a:xfrm flipV="1">
            <a:off x="1981200" y="2743200"/>
            <a:ext cx="3429000" cy="1600200"/>
          </a:xfrm>
          <a:prstGeom prst="curvedConnector3">
            <a:avLst>
              <a:gd name="adj1" fmla="val 24470"/>
            </a:avLst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7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038600"/>
            <a:ext cx="1066800" cy="1168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78" name="Frame 77"/>
          <p:cNvSpPr/>
          <p:nvPr/>
        </p:nvSpPr>
        <p:spPr bwMode="auto">
          <a:xfrm>
            <a:off x="685800" y="3886200"/>
            <a:ext cx="1295400" cy="1447800"/>
          </a:xfrm>
          <a:prstGeom prst="fram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</a:endParaRPr>
          </a:p>
        </p:txBody>
      </p:sp>
      <p:sp>
        <p:nvSpPr>
          <p:cNvPr id="119" name="TextBox 26"/>
          <p:cNvSpPr txBox="1">
            <a:spLocks noChangeArrowheads="1"/>
          </p:cNvSpPr>
          <p:nvPr/>
        </p:nvSpPr>
        <p:spPr bwMode="auto">
          <a:xfrm>
            <a:off x="1447800" y="3581400"/>
            <a:ext cx="7333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 err="1" smtClean="0">
                <a:solidFill>
                  <a:srgbClr val="FFFF00"/>
                </a:solidFill>
              </a:rPr>
              <a:t>Bosco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0" y="4038600"/>
            <a:ext cx="3237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</a:rPr>
              <a:t>-SSH Access</a:t>
            </a:r>
          </a:p>
          <a:p>
            <a:r>
              <a:rPr lang="en-US" sz="2400" i="1" dirty="0" smtClean="0">
                <a:solidFill>
                  <a:srgbClr val="FFFF00"/>
                </a:solidFill>
              </a:rPr>
              <a:t>-No grid cert needed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Bosco</a:t>
            </a:r>
            <a:r>
              <a:rPr lang="en-US" dirty="0" smtClean="0"/>
              <a:t> </a:t>
            </a:r>
            <a:r>
              <a:rPr lang="en-US" dirty="0" smtClean="0"/>
              <a:t>v1.1α (available now) </a:t>
            </a:r>
            <a:r>
              <a:rPr lang="en-US" dirty="0" smtClean="0"/>
              <a:t>is designed for researchers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3900"/>
          </a:xfrm>
        </p:spPr>
        <p:txBody>
          <a:bodyPr/>
          <a:lstStyle/>
          <a:p>
            <a:r>
              <a:rPr lang="en-US" dirty="0" smtClean="0"/>
              <a:t>Supports multiple </a:t>
            </a:r>
            <a:r>
              <a:rPr lang="en-US" dirty="0" err="1" smtClean="0"/>
              <a:t>OS’s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RHEL 5, RHEL 6, </a:t>
            </a:r>
            <a:r>
              <a:rPr lang="en-US" dirty="0" err="1" smtClean="0"/>
              <a:t>Debian</a:t>
            </a:r>
            <a:r>
              <a:rPr lang="en-US" dirty="0" smtClean="0"/>
              <a:t> 6, Mac OS-X (server)</a:t>
            </a:r>
          </a:p>
          <a:p>
            <a:r>
              <a:rPr lang="en-US" dirty="0" smtClean="0"/>
              <a:t>Supports multiple cluster types</a:t>
            </a:r>
          </a:p>
          <a:p>
            <a:pPr lvl="1"/>
            <a:r>
              <a:rPr lang="en-US" dirty="0" smtClean="0"/>
              <a:t>PBS, SGE, LSF, Condor</a:t>
            </a:r>
          </a:p>
          <a:p>
            <a:r>
              <a:rPr lang="en-US" dirty="0" err="1" smtClean="0"/>
              <a:t>Bosco</a:t>
            </a:r>
            <a:r>
              <a:rPr lang="en-US" dirty="0" smtClean="0"/>
              <a:t> web site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bosco.opensciencegrid.org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Working on improved error messages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19800"/>
            <a:ext cx="691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00"/>
                </a:solidFill>
              </a:rPr>
              <a:t>Same</a:t>
            </a:r>
            <a:r>
              <a:rPr lang="en-US" sz="2800" i="1" dirty="0" smtClean="0">
                <a:solidFill>
                  <a:srgbClr val="FFFF00"/>
                </a:solidFill>
              </a:rPr>
              <a:t> </a:t>
            </a:r>
            <a:r>
              <a:rPr lang="en-US" sz="2800" i="1" dirty="0" smtClean="0">
                <a:solidFill>
                  <a:srgbClr val="FFFF00"/>
                </a:solidFill>
              </a:rPr>
              <a:t>submit model as</a:t>
            </a:r>
            <a:r>
              <a:rPr lang="en-US" sz="2800" i="1" dirty="0" smtClean="0">
                <a:solidFill>
                  <a:srgbClr val="FFFF00"/>
                </a:solidFill>
              </a:rPr>
              <a:t> OSG </a:t>
            </a:r>
            <a:r>
              <a:rPr lang="en-US" sz="2800" i="1" dirty="0" err="1" smtClean="0">
                <a:solidFill>
                  <a:srgbClr val="FFFF00"/>
                </a:solidFill>
              </a:rPr>
              <a:t>GlideinWMS</a:t>
            </a:r>
            <a:endParaRPr lang="en-US" sz="2800" i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 of </a:t>
            </a:r>
            <a:r>
              <a:rPr lang="en-US" dirty="0" err="1" smtClean="0"/>
              <a:t>Bosco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3900"/>
          </a:xfrm>
        </p:spPr>
        <p:txBody>
          <a:bodyPr/>
          <a:lstStyle/>
          <a:p>
            <a:r>
              <a:rPr lang="en-US" dirty="0" smtClean="0"/>
              <a:t>Integrated combination of:</a:t>
            </a:r>
          </a:p>
          <a:p>
            <a:pPr lvl="1"/>
            <a:r>
              <a:rPr lang="en-US" dirty="0" smtClean="0"/>
              <a:t>Campus Factory – glide-in (U Nebraska) +</a:t>
            </a:r>
          </a:p>
          <a:p>
            <a:pPr lvl="1"/>
            <a:r>
              <a:rPr lang="en-US" dirty="0" smtClean="0"/>
              <a:t>Condor pieces (some under </a:t>
            </a:r>
            <a:r>
              <a:rPr lang="en-US" dirty="0" err="1" smtClean="0"/>
              <a:t>devel</a:t>
            </a:r>
            <a:r>
              <a:rPr lang="en-US" dirty="0" smtClean="0"/>
              <a:t>) +</a:t>
            </a:r>
          </a:p>
          <a:p>
            <a:pPr lvl="1"/>
            <a:r>
              <a:rPr lang="en-US" dirty="0" smtClean="0"/>
              <a:t>SSH (connect and file transfer) </a:t>
            </a:r>
            <a:r>
              <a:rPr lang="en-US" dirty="0" smtClean="0"/>
              <a:t>+</a:t>
            </a:r>
          </a:p>
          <a:p>
            <a:pPr lvl="1"/>
            <a:r>
              <a:rPr lang="en-US" dirty="0" smtClean="0"/>
              <a:t>Glue +</a:t>
            </a:r>
          </a:p>
          <a:p>
            <a:pPr lvl="1"/>
            <a:r>
              <a:rPr lang="en-US" dirty="0" smtClean="0"/>
              <a:t>Easy interface +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0" y="53340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Bosco</a:t>
            </a:r>
            <a:r>
              <a:rPr lang="en-US" sz="2800" i="1" dirty="0" smtClean="0">
                <a:solidFill>
                  <a:srgbClr val="FFFF00"/>
                </a:solidFill>
              </a:rPr>
              <a:t> uses SSH to submit pilot jobs to worker nodes (</a:t>
            </a:r>
            <a:r>
              <a:rPr lang="en-US" sz="2800" i="1" dirty="0" err="1" smtClean="0">
                <a:solidFill>
                  <a:srgbClr val="FFFF00"/>
                </a:solidFill>
              </a:rPr>
              <a:t>WNs</a:t>
            </a:r>
            <a:r>
              <a:rPr lang="en-US" sz="2800" i="1" dirty="0" smtClean="0">
                <a:solidFill>
                  <a:srgbClr val="FFFF00"/>
                </a:solidFill>
              </a:rPr>
              <a:t>). </a:t>
            </a:r>
            <a:r>
              <a:rPr lang="en-US" sz="2800" i="1" dirty="0" err="1" smtClean="0">
                <a:solidFill>
                  <a:srgbClr val="FFFF00"/>
                </a:solidFill>
              </a:rPr>
              <a:t>WNs</a:t>
            </a:r>
            <a:r>
              <a:rPr lang="en-US" sz="2800" i="1" dirty="0" smtClean="0">
                <a:solidFill>
                  <a:srgbClr val="FFFF00"/>
                </a:solidFill>
              </a:rPr>
              <a:t> communicate back to the researcher’s workstation… </a:t>
            </a:r>
            <a:endParaRPr lang="en-US" sz="2800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Bosco</a:t>
            </a:r>
            <a:r>
              <a:rPr lang="en-US" sz="3600" dirty="0" smtClean="0"/>
              <a:t> Plan (release ~quarterly)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400" dirty="0" smtClean="0"/>
              <a:t>Get v1.1 rock solid (Q4, 2012)</a:t>
            </a:r>
          </a:p>
          <a:p>
            <a:pPr lvl="1"/>
            <a:r>
              <a:rPr lang="en-US" sz="2000" dirty="0" smtClean="0"/>
              <a:t>Testers include: UC3, OSG-ITB, IU, …</a:t>
            </a:r>
          </a:p>
          <a:p>
            <a:r>
              <a:rPr lang="en-US" sz="2400" dirty="0" smtClean="0"/>
              <a:t>Start on v1.2 (Q1, 2013)</a:t>
            </a:r>
          </a:p>
          <a:p>
            <a:pPr lvl="1"/>
            <a:r>
              <a:rPr lang="en-US" sz="2000" dirty="0" smtClean="0"/>
              <a:t>Automatic Gratia Accounting</a:t>
            </a:r>
          </a:p>
          <a:p>
            <a:pPr lvl="1"/>
            <a:r>
              <a:rPr lang="en-US" sz="2000" dirty="0" smtClean="0"/>
              <a:t>Web view for use by campuses</a:t>
            </a:r>
          </a:p>
          <a:p>
            <a:r>
              <a:rPr lang="en-US" sz="2400" dirty="0" smtClean="0"/>
              <a:t>Replace existing campus grids </a:t>
            </a:r>
            <a:r>
              <a:rPr lang="en-US" sz="2400" dirty="0" err="1" smtClean="0"/>
              <a:t>w/Bosco</a:t>
            </a:r>
            <a:r>
              <a:rPr lang="en-US" sz="2400" dirty="0" smtClean="0"/>
              <a:t> (Q1/2, 2013)</a:t>
            </a:r>
          </a:p>
          <a:p>
            <a:pPr lvl="1"/>
            <a:r>
              <a:rPr lang="en-US" sz="2000" dirty="0" smtClean="0"/>
              <a:t>Nebraska, U Virginia</a:t>
            </a:r>
          </a:p>
          <a:p>
            <a:r>
              <a:rPr lang="en-US" sz="2400" dirty="0" smtClean="0"/>
              <a:t>Target users from the Campus Infrastructure meetings</a:t>
            </a:r>
          </a:p>
          <a:p>
            <a:r>
              <a:rPr lang="en-US" sz="2400" dirty="0" smtClean="0"/>
              <a:t>Target the Condor users group (Q2, 2013)</a:t>
            </a:r>
          </a:p>
          <a:p>
            <a:pPr lvl="1"/>
            <a:r>
              <a:rPr lang="en-US" sz="2000" dirty="0" smtClean="0"/>
              <a:t>Already have much of the HTC expertise needed to use </a:t>
            </a:r>
            <a:r>
              <a:rPr lang="en-US" sz="2000" dirty="0" err="1" smtClean="0"/>
              <a:t>Bosco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29980</TotalTime>
  <Words>580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Digital Dots</vt:lpstr>
      <vt:lpstr>Slide 1</vt:lpstr>
      <vt:lpstr>Where Campuses Meet OSG</vt:lpstr>
      <vt:lpstr>Where Campuses Meet OSG</vt:lpstr>
      <vt:lpstr>Where Campuses Meet OSG</vt:lpstr>
      <vt:lpstr>OSG Campus Program</vt:lpstr>
      <vt:lpstr>Bosco Extends the Researcher’s Reach</vt:lpstr>
      <vt:lpstr>Bosco v1.1α (available now) is designed for researchers</vt:lpstr>
      <vt:lpstr>Under the hood of Bosco</vt:lpstr>
      <vt:lpstr>Bosco Plan (release ~quarterly)</vt:lpstr>
      <vt:lpstr>Campus Infrastructure Community (Rob G.)</vt:lpstr>
      <vt:lpstr>Campus Infrastructure Community Plan</vt:lpstr>
      <vt:lpstr>Campus Infrastructure Direction</vt:lpstr>
    </vt:vector>
  </TitlesOfParts>
  <Company> 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Blomstrand, MCS Division</dc:creator>
  <cp:lastModifiedBy>Dan</cp:lastModifiedBy>
  <cp:revision>281</cp:revision>
  <dcterms:created xsi:type="dcterms:W3CDTF">2012-11-07T22:39:24Z</dcterms:created>
  <dcterms:modified xsi:type="dcterms:W3CDTF">2012-11-12T21:59:17Z</dcterms:modified>
</cp:coreProperties>
</file>