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1700184" y="1360350"/>
            <a:ext cx="5807399" cy="1546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1pPr>
            <a:lvl2pPr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2pPr>
            <a:lvl3pPr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3pPr>
            <a:lvl4pPr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4pPr>
            <a:lvl5pPr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5pPr>
            <a:lvl6pPr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6pPr>
            <a:lvl7pPr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7pPr>
            <a:lvl8pPr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8pPr>
            <a:lvl9pPr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9pPr>
          </a:lstStyle>
          <a:p/>
        </p:txBody>
      </p:sp>
      <p:sp>
        <p:nvSpPr>
          <p:cNvPr id="10" name="Shape 10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8827727" y="4597553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579634" y="337347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626321" y="1339871"/>
            <a:ext cx="253800" cy="253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8803950" y="5654656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96310" y="1990890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738050" y="271321"/>
            <a:ext cx="253800" cy="253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771658" y="2504485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4271583" y="474825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7729213" y="6127437"/>
            <a:ext cx="253800" cy="2541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complete patter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SzPct val="100000"/>
              <a:defRPr b="1" sz="4800"/>
            </a:lvl1pPr>
            <a:lvl2pPr rtl="0">
              <a:spcBef>
                <a:spcPts val="0"/>
              </a:spcBef>
              <a:buSzPct val="100000"/>
              <a:defRPr b="1" sz="4800"/>
            </a:lvl2pPr>
            <a:lvl3pPr rtl="0">
              <a:spcBef>
                <a:spcPts val="0"/>
              </a:spcBef>
              <a:buSzPct val="100000"/>
              <a:defRPr b="1" sz="4800"/>
            </a:lvl3pPr>
            <a:lvl4pPr rtl="0">
              <a:spcBef>
                <a:spcPts val="0"/>
              </a:spcBef>
              <a:buSzPct val="100000"/>
              <a:defRPr b="1" sz="4800"/>
            </a:lvl4pPr>
            <a:lvl5pPr rtl="0">
              <a:spcBef>
                <a:spcPts val="0"/>
              </a:spcBef>
              <a:buSzPct val="100000"/>
              <a:defRPr b="1" sz="4800"/>
            </a:lvl5pPr>
            <a:lvl6pPr rtl="0">
              <a:spcBef>
                <a:spcPts val="0"/>
              </a:spcBef>
              <a:buSzPct val="100000"/>
              <a:defRPr b="1" sz="4800"/>
            </a:lvl6pPr>
            <a:lvl7pPr rtl="0">
              <a:spcBef>
                <a:spcPts val="0"/>
              </a:spcBef>
              <a:buSzPct val="100000"/>
              <a:defRPr b="1" sz="4800"/>
            </a:lvl7pPr>
            <a:lvl8pPr rtl="0">
              <a:spcBef>
                <a:spcPts val="0"/>
              </a:spcBef>
              <a:buSzPct val="100000"/>
              <a:defRPr b="1" sz="4800"/>
            </a:lvl8pPr>
            <a:lvl9pPr rtl="0">
              <a:spcBef>
                <a:spcPts val="0"/>
              </a:spcBef>
              <a:buSzPct val="100000"/>
              <a:defRPr b="1" sz="4800"/>
            </a:lvl9pPr>
          </a:lstStyle>
          <a:p/>
        </p:txBody>
      </p:sp>
      <p:sp>
        <p:nvSpPr>
          <p:cNvPr id="27" name="Shape 27"/>
          <p:cNvSpPr txBox="1"/>
          <p:nvPr>
            <p:ph idx="1" type="subTitle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Clr>
                <a:srgbClr val="607D8B"/>
              </a:buClr>
              <a:buNone/>
              <a:defRPr>
                <a:solidFill>
                  <a:srgbClr val="607D8B"/>
                </a:solidFill>
              </a:defRPr>
            </a:lvl1pPr>
            <a:lvl2pPr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2pPr>
            <a:lvl3pPr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3pPr>
            <a:lvl4pPr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4pPr>
            <a:lvl5pPr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5pPr>
            <a:lvl6pPr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6pPr>
            <a:lvl7pPr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7pPr>
            <a:lvl8pPr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8pPr>
            <a:lvl9pPr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hape 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5945" y="0"/>
            <a:ext cx="9132108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/>
          <p:nvPr>
            <p:ph idx="1" type="body"/>
          </p:nvPr>
        </p:nvSpPr>
        <p:spPr>
          <a:xfrm>
            <a:off x="1215300" y="2501400"/>
            <a:ext cx="6713399" cy="1093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1pPr>
            <a:lvl2pPr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2pPr>
            <a:lvl3pPr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3pPr>
            <a:lvl4pPr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4pPr>
            <a:lvl5pPr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5pPr>
            <a:lvl6pPr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6pPr>
            <a:lvl7pPr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7pPr>
            <a:lvl8pPr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8pPr>
            <a:lvl9pPr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9pPr>
          </a:lstStyle>
          <a:p/>
        </p:txBody>
      </p:sp>
      <p:grpSp>
        <p:nvGrpSpPr>
          <p:cNvPr id="32" name="Shape 32"/>
          <p:cNvGrpSpPr/>
          <p:nvPr/>
        </p:nvGrpSpPr>
        <p:grpSpPr>
          <a:xfrm>
            <a:off x="3593400" y="1074284"/>
            <a:ext cx="1957200" cy="1093199"/>
            <a:chOff x="3593400" y="1760084"/>
            <a:chExt cx="1957200" cy="1093199"/>
          </a:xfrm>
        </p:grpSpPr>
        <p:sp>
          <p:nvSpPr>
            <p:cNvPr id="33" name="Shape 33"/>
            <p:cNvSpPr txBox="1"/>
            <p:nvPr/>
          </p:nvSpPr>
          <p:spPr>
            <a:xfrm>
              <a:off x="3593400" y="1872096"/>
              <a:ext cx="1957200" cy="871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b="1" lang="en" sz="6000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</a:p>
          </p:txBody>
        </p:sp>
        <p:sp>
          <p:nvSpPr>
            <p:cNvPr id="34" name="Shape 34"/>
            <p:cNvSpPr/>
            <p:nvPr/>
          </p:nvSpPr>
          <p:spPr>
            <a:xfrm>
              <a:off x="4025400" y="1760084"/>
              <a:ext cx="1093199" cy="1093199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4190700" y="1925384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" name="Shape 36"/>
          <p:cNvCxnSpPr>
            <a:endCxn id="34" idx="1"/>
          </p:cNvCxnSpPr>
          <p:nvPr/>
        </p:nvCxnSpPr>
        <p:spPr>
          <a:xfrm>
            <a:off x="3742095" y="871980"/>
            <a:ext cx="443400" cy="3624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7" name="Shape 37"/>
          <p:cNvCxnSpPr/>
          <p:nvPr/>
        </p:nvCxnSpPr>
        <p:spPr>
          <a:xfrm rot="10800000">
            <a:off x="4114799" y="269684"/>
            <a:ext cx="457200" cy="80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8" name="Shape 38"/>
          <p:cNvCxnSpPr/>
          <p:nvPr/>
        </p:nvCxnSpPr>
        <p:spPr>
          <a:xfrm flipH="1" rot="10800000">
            <a:off x="4749075" y="753124"/>
            <a:ext cx="95100" cy="3489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9" name="Shape 39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2600"/>
            </a:lvl1pPr>
            <a:lvl2pPr>
              <a:spcBef>
                <a:spcPts val="0"/>
              </a:spcBef>
              <a:buSzPct val="100000"/>
              <a:defRPr sz="2600"/>
            </a:lvl2pPr>
            <a:lvl3pPr>
              <a:spcBef>
                <a:spcPts val="0"/>
              </a:spcBef>
              <a:buSzPct val="100000"/>
              <a:defRPr sz="2600"/>
            </a:lvl3pPr>
            <a:lvl4pPr>
              <a:spcBef>
                <a:spcPts val="0"/>
              </a:spcBef>
              <a:buSzPct val="100000"/>
              <a:defRPr sz="2600"/>
            </a:lvl4pPr>
            <a:lvl5pPr>
              <a:spcBef>
                <a:spcPts val="0"/>
              </a:spcBef>
              <a:buSzPct val="100000"/>
              <a:defRPr sz="2600"/>
            </a:lvl5pPr>
            <a:lvl6pPr>
              <a:spcBef>
                <a:spcPts val="0"/>
              </a:spcBef>
              <a:buSzPct val="100000"/>
              <a:defRPr sz="2600"/>
            </a:lvl6pPr>
            <a:lvl7pPr>
              <a:spcBef>
                <a:spcPts val="0"/>
              </a:spcBef>
              <a:buSzPct val="100000"/>
              <a:defRPr sz="2600"/>
            </a:lvl7pPr>
            <a:lvl8pPr>
              <a:spcBef>
                <a:spcPts val="0"/>
              </a:spcBef>
              <a:buSzPct val="100000"/>
              <a:defRPr sz="2600"/>
            </a:lvl8pPr>
            <a:lvl9pPr>
              <a:spcBef>
                <a:spcPts val="0"/>
              </a:spcBef>
              <a:buSzPct val="100000"/>
              <a:defRPr sz="2600"/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682658" y="1600200"/>
            <a:ext cx="36753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2600"/>
            </a:lvl1pPr>
            <a:lvl2pPr>
              <a:spcBef>
                <a:spcPts val="0"/>
              </a:spcBef>
              <a:buSzPct val="100000"/>
              <a:defRPr sz="2600"/>
            </a:lvl2pPr>
            <a:lvl3pPr>
              <a:spcBef>
                <a:spcPts val="0"/>
              </a:spcBef>
              <a:buSzPct val="100000"/>
              <a:defRPr sz="2600"/>
            </a:lvl3pPr>
            <a:lvl4pPr>
              <a:spcBef>
                <a:spcPts val="0"/>
              </a:spcBef>
              <a:buSzPct val="100000"/>
              <a:defRPr sz="2600"/>
            </a:lvl4pPr>
            <a:lvl5pPr>
              <a:spcBef>
                <a:spcPts val="0"/>
              </a:spcBef>
              <a:buSzPct val="100000"/>
              <a:defRPr sz="2600"/>
            </a:lvl5pPr>
            <a:lvl6pPr>
              <a:spcBef>
                <a:spcPts val="0"/>
              </a:spcBef>
              <a:buSzPct val="100000"/>
              <a:defRPr sz="2600"/>
            </a:lvl6pPr>
            <a:lvl7pPr>
              <a:spcBef>
                <a:spcPts val="0"/>
              </a:spcBef>
              <a:buSzPct val="100000"/>
              <a:defRPr sz="2600"/>
            </a:lvl7pPr>
            <a:lvl8pPr>
              <a:spcBef>
                <a:spcPts val="0"/>
              </a:spcBef>
              <a:buSzPct val="100000"/>
              <a:defRPr sz="2600"/>
            </a:lvl8pPr>
            <a:lvl9pPr>
              <a:spcBef>
                <a:spcPts val="0"/>
              </a:spcBef>
              <a:buSzPct val="100000"/>
              <a:defRPr sz="2600"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786150" y="1600200"/>
            <a:ext cx="2419799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2000"/>
            </a:lvl1pPr>
            <a:lvl2pPr rtl="0">
              <a:spcBef>
                <a:spcPts val="0"/>
              </a:spcBef>
              <a:buSzPct val="100000"/>
              <a:defRPr sz="2000"/>
            </a:lvl2pPr>
            <a:lvl3pPr rtl="0">
              <a:spcBef>
                <a:spcPts val="0"/>
              </a:spcBef>
              <a:buSzPct val="100000"/>
              <a:defRPr sz="2000"/>
            </a:lvl3pPr>
            <a:lvl4pPr rtl="0">
              <a:spcBef>
                <a:spcPts val="0"/>
              </a:spcBef>
              <a:buSzPct val="100000"/>
              <a:defRPr sz="2000"/>
            </a:lvl4pPr>
            <a:lvl5pPr rtl="0">
              <a:spcBef>
                <a:spcPts val="0"/>
              </a:spcBef>
              <a:buSzPct val="100000"/>
              <a:defRPr sz="2000"/>
            </a:lvl5pPr>
            <a:lvl6pPr rtl="0">
              <a:spcBef>
                <a:spcPts val="0"/>
              </a:spcBef>
              <a:buSzPct val="100000"/>
              <a:defRPr sz="2000"/>
            </a:lvl6pPr>
            <a:lvl7pPr rtl="0">
              <a:spcBef>
                <a:spcPts val="0"/>
              </a:spcBef>
              <a:buSzPct val="100000"/>
              <a:defRPr sz="2000"/>
            </a:lvl7pPr>
            <a:lvl8pPr rtl="0">
              <a:spcBef>
                <a:spcPts val="0"/>
              </a:spcBef>
              <a:buSzPct val="100000"/>
              <a:defRPr sz="2000"/>
            </a:lvl8pPr>
            <a:lvl9pPr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3329991" y="1600200"/>
            <a:ext cx="2419799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2000"/>
            </a:lvl1pPr>
            <a:lvl2pPr rtl="0">
              <a:spcBef>
                <a:spcPts val="0"/>
              </a:spcBef>
              <a:buSzPct val="100000"/>
              <a:defRPr sz="2000"/>
            </a:lvl2pPr>
            <a:lvl3pPr rtl="0">
              <a:spcBef>
                <a:spcPts val="0"/>
              </a:spcBef>
              <a:buSzPct val="100000"/>
              <a:defRPr sz="2000"/>
            </a:lvl3pPr>
            <a:lvl4pPr rtl="0">
              <a:spcBef>
                <a:spcPts val="0"/>
              </a:spcBef>
              <a:buSzPct val="100000"/>
              <a:defRPr sz="2000"/>
            </a:lvl4pPr>
            <a:lvl5pPr rtl="0">
              <a:spcBef>
                <a:spcPts val="0"/>
              </a:spcBef>
              <a:buSzPct val="100000"/>
              <a:defRPr sz="2000"/>
            </a:lvl5pPr>
            <a:lvl6pPr rtl="0">
              <a:spcBef>
                <a:spcPts val="0"/>
              </a:spcBef>
              <a:buSzPct val="100000"/>
              <a:defRPr sz="2000"/>
            </a:lvl6pPr>
            <a:lvl7pPr rtl="0">
              <a:spcBef>
                <a:spcPts val="0"/>
              </a:spcBef>
              <a:buSzPct val="100000"/>
              <a:defRPr sz="2000"/>
            </a:lvl7pPr>
            <a:lvl8pPr rtl="0">
              <a:spcBef>
                <a:spcPts val="0"/>
              </a:spcBef>
              <a:buSzPct val="100000"/>
              <a:defRPr sz="2000"/>
            </a:lvl8pPr>
            <a:lvl9pPr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53" name="Shape 53"/>
          <p:cNvSpPr txBox="1"/>
          <p:nvPr>
            <p:ph idx="3" type="body"/>
          </p:nvPr>
        </p:nvSpPr>
        <p:spPr>
          <a:xfrm>
            <a:off x="5873833" y="1600200"/>
            <a:ext cx="2419799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2000"/>
            </a:lvl1pPr>
            <a:lvl2pPr rtl="0">
              <a:spcBef>
                <a:spcPts val="0"/>
              </a:spcBef>
              <a:buSzPct val="100000"/>
              <a:defRPr sz="2000"/>
            </a:lvl2pPr>
            <a:lvl3pPr rtl="0">
              <a:spcBef>
                <a:spcPts val="0"/>
              </a:spcBef>
              <a:buSzPct val="100000"/>
              <a:defRPr sz="2000"/>
            </a:lvl3pPr>
            <a:lvl4pPr rtl="0">
              <a:spcBef>
                <a:spcPts val="0"/>
              </a:spcBef>
              <a:buSzPct val="100000"/>
              <a:defRPr sz="2000"/>
            </a:lvl4pPr>
            <a:lvl5pPr rtl="0">
              <a:spcBef>
                <a:spcPts val="0"/>
              </a:spcBef>
              <a:buSzPct val="100000"/>
              <a:defRPr sz="2000"/>
            </a:lvl5pPr>
            <a:lvl6pPr rtl="0">
              <a:spcBef>
                <a:spcPts val="0"/>
              </a:spcBef>
              <a:buSzPct val="100000"/>
              <a:defRPr sz="2000"/>
            </a:lvl6pPr>
            <a:lvl7pPr rtl="0">
              <a:spcBef>
                <a:spcPts val="0"/>
              </a:spcBef>
              <a:buSzPct val="100000"/>
              <a:defRPr sz="2000"/>
            </a:lvl7pPr>
            <a:lvl8pPr rtl="0">
              <a:spcBef>
                <a:spcPts val="0"/>
              </a:spcBef>
              <a:buSzPct val="100000"/>
              <a:defRPr sz="2000"/>
            </a:lvl8pPr>
            <a:lvl9pPr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rgbClr val="CFD8DC"/>
              </a:buClr>
              <a:buSzPct val="100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7.png"/><Relationship Id="rId4" Type="http://schemas.openxmlformats.org/officeDocument/2006/relationships/hyperlink" Target="http://www.reactionface.info/face/laughing-xzibit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Relationship Id="rId5" Type="http://schemas.openxmlformats.org/officeDocument/2006/relationships/hyperlink" Target="http://deathtothestockphoto.com/" TargetMode="External"/><Relationship Id="rId6" Type="http://schemas.openxmlformats.org/officeDocument/2006/relationships/hyperlink" Target="http://deathtothestockphoto.com/wp-content/uploads/DeathtotheStockPhoto-License.pdf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research.cs.wisc.edu/htcondor/HTCondorWeek2015/presentations/CottonB_CycleComputing.pptx" TargetMode="External"/><Relationship Id="rId4" Type="http://schemas.openxmlformats.org/officeDocument/2006/relationships/hyperlink" Target="http://research.cs.wisc.edu/htcondor/HTCondorWeek2015/presentations/Madduri-CondorWeek-2015.pptx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1679175" y="1250875"/>
            <a:ext cx="6968700" cy="154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5200"/>
              <a:t>Introduction to DHTC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371325" y="5030875"/>
            <a:ext cx="5730299" cy="1090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Brian Lin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OSG Software Team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University of Wisconsin - Madison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0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blin@cs.wisc.edu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>
            <p:ph type="ctrTitle"/>
          </p:nvPr>
        </p:nvSpPr>
        <p:spPr>
          <a:xfrm>
            <a:off x="533400" y="1882525"/>
            <a:ext cx="40158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6000"/>
              <a:t>#3: Share Resources</a:t>
            </a:r>
          </a:p>
        </p:txBody>
      </p:sp>
      <p:sp>
        <p:nvSpPr>
          <p:cNvPr id="160" name="Shape 160"/>
          <p:cNvSpPr txBox="1"/>
          <p:nvPr>
            <p:ph idx="1" type="subTitle"/>
          </p:nvPr>
        </p:nvSpPr>
        <p:spPr>
          <a:xfrm>
            <a:off x="533400" y="3405748"/>
            <a:ext cx="40158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/>
              <a:t>Sharing is caring, it can be fun!</a:t>
            </a:r>
          </a:p>
        </p:txBody>
      </p:sp>
      <p:cxnSp>
        <p:nvCxnSpPr>
          <p:cNvPr id="161" name="Shape 161"/>
          <p:cNvCxnSpPr/>
          <p:nvPr/>
        </p:nvCxnSpPr>
        <p:spPr>
          <a:xfrm flipH="1" rot="10800000">
            <a:off x="6282450" y="705374"/>
            <a:ext cx="121500" cy="5187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2" name="Shape 162"/>
          <p:cNvCxnSpPr/>
          <p:nvPr/>
        </p:nvCxnSpPr>
        <p:spPr>
          <a:xfrm flipH="1">
            <a:off x="7133575" y="1483475"/>
            <a:ext cx="332399" cy="267599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3" name="Shape 163"/>
          <p:cNvCxnSpPr>
            <a:endCxn id="158" idx="6"/>
          </p:cNvCxnSpPr>
          <p:nvPr/>
        </p:nvCxnSpPr>
        <p:spPr>
          <a:xfrm flipH="1">
            <a:off x="7330800" y="2440125"/>
            <a:ext cx="1124100" cy="7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4" name="Shape 164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65" name="Shape 165"/>
          <p:cNvGrpSpPr/>
          <p:nvPr/>
        </p:nvGrpSpPr>
        <p:grpSpPr>
          <a:xfrm>
            <a:off x="5374552" y="1756093"/>
            <a:ext cx="1442307" cy="1383663"/>
            <a:chOff x="5233525" y="4954450"/>
            <a:chExt cx="538275" cy="516350"/>
          </a:xfrm>
        </p:grpSpPr>
        <p:sp>
          <p:nvSpPr>
            <p:cNvPr id="166" name="Shape 166"/>
            <p:cNvSpPr/>
            <p:nvPr/>
          </p:nvSpPr>
          <p:spPr>
            <a:xfrm>
              <a:off x="5637825" y="4954450"/>
              <a:ext cx="89525" cy="89525"/>
            </a:xfrm>
            <a:custGeom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285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5323025" y="4980625"/>
              <a:ext cx="88925" cy="88925"/>
            </a:xfrm>
            <a:custGeom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285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5233525" y="5255225"/>
              <a:ext cx="89525" cy="89525"/>
            </a:xfrm>
            <a:custGeom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285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5453325" y="5382475"/>
              <a:ext cx="88925" cy="88325"/>
            </a:xfrm>
            <a:custGeom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285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5682875" y="5188875"/>
              <a:ext cx="88925" cy="89525"/>
            </a:xfrm>
            <a:custGeom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285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5411925" y="5110925"/>
              <a:ext cx="188775" cy="189400"/>
            </a:xfrm>
            <a:custGeom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285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5367475" y="5025075"/>
              <a:ext cx="81600" cy="105975"/>
            </a:xfrm>
            <a:custGeom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285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5567800" y="4999500"/>
              <a:ext cx="115100" cy="133975"/>
            </a:xfrm>
            <a:custGeom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285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5600075" y="5217475"/>
              <a:ext cx="127275" cy="16475"/>
            </a:xfrm>
            <a:custGeom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285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5497775" y="5299675"/>
              <a:ext cx="4900" cy="126675"/>
            </a:xfrm>
            <a:custGeom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285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5277975" y="5241825"/>
              <a:ext cx="141275" cy="58500"/>
            </a:xfrm>
            <a:custGeom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285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77" name="Shape 177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Distributed High Throughput Computing</a:t>
            </a:r>
          </a:p>
        </p:txBody>
      </p:sp>
      <p:grpSp>
        <p:nvGrpSpPr>
          <p:cNvPr id="183" name="Shape 183"/>
          <p:cNvGrpSpPr/>
          <p:nvPr/>
        </p:nvGrpSpPr>
        <p:grpSpPr>
          <a:xfrm>
            <a:off x="1148988" y="2656425"/>
            <a:ext cx="1595722" cy="855043"/>
            <a:chOff x="388300" y="5095687"/>
            <a:chExt cx="1748545" cy="936931"/>
          </a:xfrm>
        </p:grpSpPr>
        <p:sp>
          <p:nvSpPr>
            <p:cNvPr id="184" name="Shape 184"/>
            <p:cNvSpPr/>
            <p:nvPr/>
          </p:nvSpPr>
          <p:spPr>
            <a:xfrm>
              <a:off x="1615745" y="5095687"/>
              <a:ext cx="521100" cy="5211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388300" y="5190746"/>
              <a:ext cx="521100" cy="5211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434065" y="5236510"/>
              <a:ext cx="429000" cy="4290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187" name="Shape 187"/>
            <p:cNvCxnSpPr/>
            <p:nvPr/>
          </p:nvCxnSpPr>
          <p:spPr>
            <a:xfrm>
              <a:off x="846078" y="5543142"/>
              <a:ext cx="217799" cy="128400"/>
            </a:xfrm>
            <a:prstGeom prst="straightConnector1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8" name="Shape 188"/>
            <p:cNvCxnSpPr/>
            <p:nvPr/>
          </p:nvCxnSpPr>
          <p:spPr>
            <a:xfrm flipH="1" rot="10800000">
              <a:off x="1477110" y="5499678"/>
              <a:ext cx="230699" cy="226499"/>
            </a:xfrm>
            <a:prstGeom prst="straightConnector1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189" name="Shape 189"/>
            <p:cNvSpPr/>
            <p:nvPr/>
          </p:nvSpPr>
          <p:spPr>
            <a:xfrm>
              <a:off x="1661556" y="5141464"/>
              <a:ext cx="429000" cy="4290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1002022" y="5511518"/>
              <a:ext cx="521100" cy="5211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1047787" y="5557283"/>
              <a:ext cx="429000" cy="4290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92" name="Shape 192"/>
          <p:cNvSpPr/>
          <p:nvPr/>
        </p:nvSpPr>
        <p:spPr>
          <a:xfrm>
            <a:off x="6253587" y="1500124"/>
            <a:ext cx="2321400" cy="2320799"/>
          </a:xfrm>
          <a:prstGeom prst="ellipse">
            <a:avLst/>
          </a:prstGeom>
          <a:noFill/>
          <a:ln cap="flat" cmpd="sng" w="19050">
            <a:solidFill>
              <a:srgbClr val="CFD8D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93" name="Shape 193"/>
          <p:cNvCxnSpPr/>
          <p:nvPr/>
        </p:nvCxnSpPr>
        <p:spPr>
          <a:xfrm>
            <a:off x="2825243" y="3493213"/>
            <a:ext cx="970199" cy="571799"/>
          </a:xfrm>
          <a:prstGeom prst="straightConnector1">
            <a:avLst/>
          </a:prstGeom>
          <a:noFill/>
          <a:ln cap="flat" cmpd="sng" w="38100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4" name="Shape 194"/>
          <p:cNvCxnSpPr/>
          <p:nvPr/>
        </p:nvCxnSpPr>
        <p:spPr>
          <a:xfrm flipH="1" rot="10800000">
            <a:off x="5636063" y="3299905"/>
            <a:ext cx="1027799" cy="1008599"/>
          </a:xfrm>
          <a:prstGeom prst="straightConnector1">
            <a:avLst/>
          </a:prstGeom>
          <a:noFill/>
          <a:ln cap="flat" cmpd="sng" w="38100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95" name="Shape 195"/>
          <p:cNvSpPr/>
          <p:nvPr/>
        </p:nvSpPr>
        <p:spPr>
          <a:xfrm>
            <a:off x="6457647" y="1704024"/>
            <a:ext cx="1911000" cy="1911000"/>
          </a:xfrm>
          <a:prstGeom prst="ellipse">
            <a:avLst/>
          </a:prstGeom>
          <a:noFill/>
          <a:ln cap="flat" cmpd="sng" w="38100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3519867" y="3352351"/>
            <a:ext cx="2321400" cy="2320799"/>
          </a:xfrm>
          <a:prstGeom prst="ellipse">
            <a:avLst/>
          </a:prstGeom>
          <a:noFill/>
          <a:ln cap="flat" cmpd="sng" w="19050">
            <a:solidFill>
              <a:srgbClr val="CFD8D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3723719" y="3556200"/>
            <a:ext cx="1911000" cy="1911000"/>
          </a:xfrm>
          <a:prstGeom prst="ellipse">
            <a:avLst/>
          </a:prstGeom>
          <a:noFill/>
          <a:ln cap="flat" cmpd="sng" w="38100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786146" y="1923542"/>
            <a:ext cx="2321400" cy="2320799"/>
          </a:xfrm>
          <a:prstGeom prst="ellipse">
            <a:avLst/>
          </a:prstGeom>
          <a:noFill/>
          <a:ln cap="flat" cmpd="sng" w="19050">
            <a:solidFill>
              <a:srgbClr val="CFD8D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989999" y="2127391"/>
            <a:ext cx="1911000" cy="1911000"/>
          </a:xfrm>
          <a:prstGeom prst="ellipse">
            <a:avLst/>
          </a:prstGeom>
          <a:noFill/>
          <a:ln cap="flat" cmpd="sng" w="38100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00" name="Shape 200"/>
          <p:cNvGrpSpPr/>
          <p:nvPr/>
        </p:nvGrpSpPr>
        <p:grpSpPr>
          <a:xfrm>
            <a:off x="6616438" y="2233000"/>
            <a:ext cx="1595722" cy="855043"/>
            <a:chOff x="388300" y="5095687"/>
            <a:chExt cx="1748545" cy="936931"/>
          </a:xfrm>
        </p:grpSpPr>
        <p:sp>
          <p:nvSpPr>
            <p:cNvPr id="201" name="Shape 201"/>
            <p:cNvSpPr/>
            <p:nvPr/>
          </p:nvSpPr>
          <p:spPr>
            <a:xfrm>
              <a:off x="1615745" y="5095687"/>
              <a:ext cx="521100" cy="5211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388300" y="5190746"/>
              <a:ext cx="521100" cy="5211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434065" y="5236510"/>
              <a:ext cx="429000" cy="4290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204" name="Shape 204"/>
            <p:cNvCxnSpPr/>
            <p:nvPr/>
          </p:nvCxnSpPr>
          <p:spPr>
            <a:xfrm>
              <a:off x="846078" y="5543142"/>
              <a:ext cx="217799" cy="128400"/>
            </a:xfrm>
            <a:prstGeom prst="straightConnector1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05" name="Shape 205"/>
            <p:cNvCxnSpPr/>
            <p:nvPr/>
          </p:nvCxnSpPr>
          <p:spPr>
            <a:xfrm flipH="1" rot="10800000">
              <a:off x="1477110" y="5499678"/>
              <a:ext cx="230699" cy="226499"/>
            </a:xfrm>
            <a:prstGeom prst="straightConnector1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06" name="Shape 206"/>
            <p:cNvSpPr/>
            <p:nvPr/>
          </p:nvSpPr>
          <p:spPr>
            <a:xfrm>
              <a:off x="1661556" y="5141464"/>
              <a:ext cx="429000" cy="4290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1002022" y="5511518"/>
              <a:ext cx="521100" cy="5211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1047787" y="5557283"/>
              <a:ext cx="429000" cy="4290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209" name="Shape 209"/>
          <p:cNvGrpSpPr/>
          <p:nvPr/>
        </p:nvGrpSpPr>
        <p:grpSpPr>
          <a:xfrm>
            <a:off x="3882713" y="4084175"/>
            <a:ext cx="1595722" cy="855043"/>
            <a:chOff x="388300" y="5095687"/>
            <a:chExt cx="1748545" cy="936931"/>
          </a:xfrm>
        </p:grpSpPr>
        <p:sp>
          <p:nvSpPr>
            <p:cNvPr id="210" name="Shape 210"/>
            <p:cNvSpPr/>
            <p:nvPr/>
          </p:nvSpPr>
          <p:spPr>
            <a:xfrm>
              <a:off x="1615745" y="5095687"/>
              <a:ext cx="521100" cy="5211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388300" y="5190746"/>
              <a:ext cx="521100" cy="5211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434065" y="5236510"/>
              <a:ext cx="429000" cy="429000"/>
            </a:xfrm>
            <a:prstGeom prst="ellipse">
              <a:avLst/>
            </a:prstGeom>
            <a:solidFill>
              <a:srgbClr val="E06666"/>
            </a:solidFill>
            <a:ln cap="flat" cmpd="sng" w="19050">
              <a:solidFill>
                <a:srgbClr val="CFD8D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213" name="Shape 213"/>
            <p:cNvCxnSpPr/>
            <p:nvPr/>
          </p:nvCxnSpPr>
          <p:spPr>
            <a:xfrm>
              <a:off x="846078" y="5543142"/>
              <a:ext cx="217799" cy="128400"/>
            </a:xfrm>
            <a:prstGeom prst="straightConnector1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14" name="Shape 214"/>
            <p:cNvCxnSpPr/>
            <p:nvPr/>
          </p:nvCxnSpPr>
          <p:spPr>
            <a:xfrm flipH="1" rot="10800000">
              <a:off x="1477110" y="5499678"/>
              <a:ext cx="230699" cy="226499"/>
            </a:xfrm>
            <a:prstGeom prst="straightConnector1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15" name="Shape 215"/>
            <p:cNvSpPr/>
            <p:nvPr/>
          </p:nvSpPr>
          <p:spPr>
            <a:xfrm>
              <a:off x="1661556" y="5141464"/>
              <a:ext cx="429000" cy="429000"/>
            </a:xfrm>
            <a:prstGeom prst="ellipse">
              <a:avLst/>
            </a:prstGeom>
            <a:solidFill>
              <a:srgbClr val="E06666"/>
            </a:solidFill>
            <a:ln cap="flat" cmpd="sng" w="19050">
              <a:solidFill>
                <a:srgbClr val="CFD8D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1002022" y="5511518"/>
              <a:ext cx="521100" cy="5211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1047787" y="5557283"/>
              <a:ext cx="429000" cy="429000"/>
            </a:xfrm>
            <a:prstGeom prst="ellipse">
              <a:avLst/>
            </a:prstGeom>
            <a:solidFill>
              <a:srgbClr val="E06666"/>
            </a:solidFill>
            <a:ln cap="flat" cmpd="sng" w="19050">
              <a:solidFill>
                <a:srgbClr val="CFD8D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218" name="Shape 218"/>
          <p:cNvSpPr txBox="1"/>
          <p:nvPr/>
        </p:nvSpPr>
        <p:spPr>
          <a:xfrm>
            <a:off x="3898800" y="5619950"/>
            <a:ext cx="1651200" cy="540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UW - Madison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308700" y="4209425"/>
            <a:ext cx="2435999" cy="63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University of Nebraska - Lincoln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6616450" y="3820925"/>
            <a:ext cx="2435999" cy="540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University of Chicago</a:t>
            </a:r>
          </a:p>
        </p:txBody>
      </p:sp>
      <p:sp>
        <p:nvSpPr>
          <p:cNvPr id="221" name="Shape 221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CFD8DC"/>
                </a:solidFill>
              </a:rPr>
              <a:t>i.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Manual Job Partitioning 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1585950" y="3581425"/>
            <a:ext cx="5972100" cy="84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30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Let’s start sharing!</a:t>
            </a:r>
          </a:p>
        </p:txBody>
      </p:sp>
      <p:sp>
        <p:nvSpPr>
          <p:cNvPr id="228" name="Shape 228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Manual Job Partitioning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786150" y="1377466"/>
            <a:ext cx="7571700" cy="476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CFD8DC"/>
              </a:buClr>
              <a:buSzPct val="100000"/>
              <a:buFont typeface="Source Sans Pro"/>
              <a:buChar char="◎"/>
            </a:pPr>
            <a:r>
              <a:rPr lang="en"/>
              <a:t>Obtain sharing agreements</a:t>
            </a:r>
          </a:p>
          <a:p>
            <a:pPr indent="-419100" lvl="0" marL="457200" rtl="0">
              <a:spcBef>
                <a:spcPts val="0"/>
              </a:spcBef>
              <a:buClr>
                <a:srgbClr val="CFD8DC"/>
              </a:buClr>
              <a:buSzPct val="100000"/>
              <a:buFont typeface="Source Sans Pro"/>
              <a:buChar char="◎"/>
            </a:pPr>
            <a:r>
              <a:rPr lang="en"/>
              <a:t>Query each site for idle resources</a:t>
            </a:r>
          </a:p>
          <a:p>
            <a:pPr indent="-419100" lvl="0" marL="457200" rtl="0">
              <a:spcBef>
                <a:spcPts val="0"/>
              </a:spcBef>
              <a:buClr>
                <a:srgbClr val="CFD8DC"/>
              </a:buClr>
              <a:buSzPct val="100000"/>
              <a:buFont typeface="Source Sans Pro"/>
              <a:buChar char="◎"/>
            </a:pPr>
            <a:r>
              <a:rPr lang="en"/>
              <a:t>Partition and submit jobs based on availability</a:t>
            </a:r>
          </a:p>
        </p:txBody>
      </p:sp>
      <p:sp>
        <p:nvSpPr>
          <p:cNvPr id="235" name="Shape 235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Manual Job Partitioning — Shortcomings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786150" y="1377466"/>
            <a:ext cx="7571700" cy="476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CFD8DC"/>
              </a:buClr>
              <a:buSzPct val="100000"/>
              <a:buFont typeface="Source Sans Pro"/>
              <a:buChar char="◎"/>
            </a:pPr>
            <a:r>
              <a:rPr lang="en"/>
              <a:t>More sharing agreements = more </a:t>
            </a:r>
            <a:br>
              <a:rPr lang="en"/>
            </a:br>
            <a:r>
              <a:rPr lang="en"/>
              <a:t>account management</a:t>
            </a:r>
          </a:p>
          <a:p>
            <a:pPr indent="-419100" lvl="0" marL="457200" rtl="0">
              <a:spcBef>
                <a:spcPts val="0"/>
              </a:spcBef>
              <a:buClr>
                <a:srgbClr val="CFD8DC"/>
              </a:buClr>
              <a:buSzPct val="100000"/>
              <a:buFont typeface="Source Sans Pro"/>
              <a:buChar char="◎"/>
            </a:pPr>
            <a:r>
              <a:rPr lang="en"/>
              <a:t>Fewer sharing agreements = fewer available resources</a:t>
            </a:r>
          </a:p>
          <a:p>
            <a:pPr indent="-419100" lvl="0" marL="457200" rtl="0">
              <a:spcBef>
                <a:spcPts val="0"/>
              </a:spcBef>
              <a:buClr>
                <a:srgbClr val="CFD8DC"/>
              </a:buClr>
              <a:buSzPct val="100000"/>
              <a:buFont typeface="Source Sans Pro"/>
              <a:buChar char="◎"/>
            </a:pPr>
            <a:r>
              <a:rPr lang="en"/>
              <a:t>Query + partition is tedious and inaccurate</a:t>
            </a:r>
          </a:p>
        </p:txBody>
      </p:sp>
      <p:sp>
        <p:nvSpPr>
          <p:cNvPr id="242" name="Shape 242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CFD8DC"/>
                </a:solidFill>
              </a:rPr>
              <a:t>ii.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Automatic Job Partitioning 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1585950" y="3581425"/>
            <a:ext cx="5972100" cy="84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30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Let the computers do the work</a:t>
            </a:r>
          </a:p>
        </p:txBody>
      </p:sp>
      <p:sp>
        <p:nvSpPr>
          <p:cNvPr id="249" name="Shape 249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Automatic Job Partitioning — Shortcomings</a:t>
            </a: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786150" y="1377466"/>
            <a:ext cx="7571700" cy="476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CFD8DC"/>
              </a:buClr>
              <a:buSzPct val="100000"/>
              <a:buFont typeface="Source Sans Pro"/>
              <a:buChar char="◎"/>
            </a:pPr>
            <a:r>
              <a:rPr lang="en"/>
              <a:t>Same shortcomings as manual job </a:t>
            </a:r>
            <a:br>
              <a:rPr lang="en"/>
            </a:br>
            <a:r>
              <a:rPr lang="en"/>
              <a:t>partitioning</a:t>
            </a:r>
          </a:p>
          <a:p>
            <a:pPr indent="-393700" lvl="0" marL="457200" rtl="0">
              <a:spcBef>
                <a:spcPts val="0"/>
              </a:spcBef>
              <a:buClr>
                <a:srgbClr val="CFD8DC"/>
              </a:buClr>
              <a:buSzPct val="86666"/>
              <a:buFont typeface="Source Sans Pro"/>
              <a:buChar char="◎"/>
            </a:pPr>
            <a:r>
              <a:rPr lang="en"/>
              <a:t>Don’t want to/can’t share our resources</a:t>
            </a:r>
          </a:p>
          <a:p>
            <a:pPr indent="-419100" lvl="0" marL="457200" rtl="0">
              <a:spcBef>
                <a:spcPts val="0"/>
              </a:spcBef>
              <a:buClr>
                <a:srgbClr val="CFD8DC"/>
              </a:buClr>
              <a:buSzPct val="100000"/>
              <a:buFont typeface="Source Sans Pro"/>
              <a:buChar char="◎"/>
            </a:pPr>
            <a:r>
              <a:rPr lang="en"/>
              <a:t>Not all sites use HTCondor — other job schedulers e.g., SLURM, PBS, etc.</a:t>
            </a:r>
          </a:p>
          <a:p>
            <a:pPr indent="-419100" lvl="0" marL="457200" rtl="0">
              <a:spcBef>
                <a:spcPts val="0"/>
              </a:spcBef>
              <a:buClr>
                <a:srgbClr val="CFD8DC"/>
              </a:buClr>
              <a:buSzPct val="100000"/>
              <a:buFont typeface="Source Sans Pro"/>
              <a:buChar char="◎"/>
            </a:pPr>
            <a:r>
              <a:rPr lang="en"/>
              <a:t>Pools are independent</a:t>
            </a:r>
          </a:p>
        </p:txBody>
      </p:sp>
      <p:sp>
        <p:nvSpPr>
          <p:cNvPr id="256" name="Shape 256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 txBox="1"/>
          <p:nvPr>
            <p:ph type="ctrTitle"/>
          </p:nvPr>
        </p:nvSpPr>
        <p:spPr>
          <a:xfrm>
            <a:off x="320400" y="1882525"/>
            <a:ext cx="42288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4400"/>
              <a:t>What are our requirements?</a:t>
            </a:r>
          </a:p>
        </p:txBody>
      </p:sp>
      <p:sp>
        <p:nvSpPr>
          <p:cNvPr id="263" name="Shape 263"/>
          <p:cNvSpPr txBox="1"/>
          <p:nvPr>
            <p:ph idx="1" type="subTitle"/>
          </p:nvPr>
        </p:nvSpPr>
        <p:spPr>
          <a:xfrm>
            <a:off x="533400" y="3405748"/>
            <a:ext cx="40158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2400"/>
              <a:t>This may be harder than we originally thought...</a:t>
            </a:r>
          </a:p>
        </p:txBody>
      </p:sp>
      <p:cxnSp>
        <p:nvCxnSpPr>
          <p:cNvPr id="264" name="Shape 264"/>
          <p:cNvCxnSpPr/>
          <p:nvPr/>
        </p:nvCxnSpPr>
        <p:spPr>
          <a:xfrm flipH="1" rot="10800000">
            <a:off x="6282450" y="705374"/>
            <a:ext cx="121500" cy="5187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65" name="Shape 265"/>
          <p:cNvCxnSpPr/>
          <p:nvPr/>
        </p:nvCxnSpPr>
        <p:spPr>
          <a:xfrm flipH="1">
            <a:off x="7133575" y="1483475"/>
            <a:ext cx="332399" cy="267599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66" name="Shape 266"/>
          <p:cNvCxnSpPr>
            <a:endCxn id="261" idx="6"/>
          </p:cNvCxnSpPr>
          <p:nvPr/>
        </p:nvCxnSpPr>
        <p:spPr>
          <a:xfrm flipH="1">
            <a:off x="7330800" y="2440125"/>
            <a:ext cx="1124100" cy="7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67" name="Shape 267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68" name="Shape 268"/>
          <p:cNvGrpSpPr/>
          <p:nvPr/>
        </p:nvGrpSpPr>
        <p:grpSpPr>
          <a:xfrm>
            <a:off x="5219030" y="1796112"/>
            <a:ext cx="1753337" cy="1303633"/>
            <a:chOff x="5247525" y="3007275"/>
            <a:chExt cx="517575" cy="384825"/>
          </a:xfrm>
        </p:grpSpPr>
        <p:sp>
          <p:nvSpPr>
            <p:cNvPr id="269" name="Shape 269"/>
            <p:cNvSpPr/>
            <p:nvPr/>
          </p:nvSpPr>
          <p:spPr>
            <a:xfrm>
              <a:off x="5247525" y="3007275"/>
              <a:ext cx="348900" cy="348900"/>
            </a:xfrm>
            <a:custGeom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285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5566575" y="3193575"/>
              <a:ext cx="198525" cy="198525"/>
            </a:xfrm>
            <a:custGeom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285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271" name="Shape 271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Sharing Resource: Requirements</a:t>
            </a:r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786150" y="1377466"/>
            <a:ext cx="7571700" cy="476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CFD8DC"/>
              </a:buClr>
              <a:buSzPct val="100000"/>
              <a:buFont typeface="Source Sans Pro"/>
              <a:buChar char="◎"/>
            </a:pPr>
            <a:r>
              <a:rPr lang="en"/>
              <a:t>Minimal account management</a:t>
            </a:r>
          </a:p>
          <a:p>
            <a:pPr indent="-393700" lvl="0" marL="457200" rtl="0">
              <a:spcBef>
                <a:spcPts val="0"/>
              </a:spcBef>
              <a:buClr>
                <a:srgbClr val="CFD8DC"/>
              </a:buClr>
              <a:buSzPct val="86666"/>
              <a:buFont typeface="Source Sans Pro"/>
              <a:buChar char="◎"/>
            </a:pPr>
            <a:r>
              <a:rPr lang="en"/>
              <a:t>No manual job partitioning</a:t>
            </a:r>
          </a:p>
          <a:p>
            <a:pPr indent="-393700" lvl="0" marL="457200" rtl="0">
              <a:spcBef>
                <a:spcPts val="0"/>
              </a:spcBef>
              <a:buClr>
                <a:srgbClr val="CFD8DC"/>
              </a:buClr>
              <a:buSzPct val="86666"/>
              <a:buFont typeface="Source Sans Pro"/>
              <a:buChar char="◎"/>
            </a:pPr>
            <a:r>
              <a:rPr lang="en"/>
              <a:t>Single pool </a:t>
            </a:r>
          </a:p>
          <a:p>
            <a:pPr indent="-393700" lvl="0" marL="457200" rtl="0">
              <a:spcBef>
                <a:spcPts val="0"/>
              </a:spcBef>
              <a:buClr>
                <a:srgbClr val="CFD8DC"/>
              </a:buClr>
              <a:buSzPct val="86666"/>
              <a:buFont typeface="Source Sans Pro"/>
              <a:buChar char="◎"/>
            </a:pPr>
            <a:r>
              <a:rPr lang="en"/>
              <a:t>Don’t have to learn additional job schedulers</a:t>
            </a:r>
          </a:p>
          <a:p>
            <a:pPr indent="-393700" lvl="0" marL="457200" rtl="0">
              <a:spcBef>
                <a:spcPts val="0"/>
              </a:spcBef>
              <a:buClr>
                <a:srgbClr val="CFD8DC"/>
              </a:buClr>
              <a:buSzPct val="86666"/>
              <a:buFont typeface="Source Sans Pro"/>
              <a:buChar char="◎"/>
            </a:pPr>
            <a:r>
              <a:rPr lang="en"/>
              <a:t>Don’t have to share our own resources</a:t>
            </a:r>
          </a:p>
        </p:txBody>
      </p:sp>
      <p:sp>
        <p:nvSpPr>
          <p:cNvPr id="278" name="Shape 278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ctrTitle"/>
          </p:nvPr>
        </p:nvSpPr>
        <p:spPr>
          <a:xfrm>
            <a:off x="1546025" y="1349125"/>
            <a:ext cx="5262599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CFD8DC"/>
                </a:solidFill>
              </a:rPr>
              <a:t>iii.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Overlay Systems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1585950" y="2819425"/>
            <a:ext cx="5972100" cy="84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30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Let the OSG do the heavy lifting</a:t>
            </a:r>
          </a:p>
        </p:txBody>
      </p:sp>
      <p:sp>
        <p:nvSpPr>
          <p:cNvPr id="285" name="Shape 285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6108650" y="1516350"/>
            <a:ext cx="2236200" cy="2235899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839750" y="1924400"/>
            <a:ext cx="2236200" cy="2235899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Local High Throughput Computing</a:t>
            </a:r>
          </a:p>
        </p:txBody>
      </p:sp>
      <p:sp>
        <p:nvSpPr>
          <p:cNvPr id="76" name="Shape 76"/>
          <p:cNvSpPr/>
          <p:nvPr/>
        </p:nvSpPr>
        <p:spPr>
          <a:xfrm>
            <a:off x="1036199" y="2120850"/>
            <a:ext cx="1842900" cy="1842900"/>
          </a:xfrm>
          <a:prstGeom prst="ellipse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local</a:t>
            </a:r>
          </a:p>
        </p:txBody>
      </p:sp>
      <p:cxnSp>
        <p:nvCxnSpPr>
          <p:cNvPr id="77" name="Shape 77"/>
          <p:cNvCxnSpPr/>
          <p:nvPr/>
        </p:nvCxnSpPr>
        <p:spPr>
          <a:xfrm>
            <a:off x="2804800" y="3437100"/>
            <a:ext cx="935400" cy="550799"/>
          </a:xfrm>
          <a:prstGeom prst="straightConnector1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8" name="Shape 78"/>
          <p:cNvCxnSpPr/>
          <p:nvPr/>
        </p:nvCxnSpPr>
        <p:spPr>
          <a:xfrm flipH="1" rot="10800000">
            <a:off x="5513550" y="3251400"/>
            <a:ext cx="989099" cy="971399"/>
          </a:xfrm>
          <a:prstGeom prst="straightConnector1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9" name="Shape 79"/>
          <p:cNvSpPr/>
          <p:nvPr/>
        </p:nvSpPr>
        <p:spPr>
          <a:xfrm>
            <a:off x="6305300" y="1712850"/>
            <a:ext cx="1842900" cy="1842900"/>
          </a:xfrm>
          <a:prstGeom prst="ellipse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resources</a:t>
            </a:r>
          </a:p>
        </p:txBody>
      </p:sp>
      <p:sp>
        <p:nvSpPr>
          <p:cNvPr id="80" name="Shape 80"/>
          <p:cNvSpPr/>
          <p:nvPr/>
        </p:nvSpPr>
        <p:spPr>
          <a:xfrm>
            <a:off x="3474200" y="3301350"/>
            <a:ext cx="2236200" cy="2235899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3670650" y="3497800"/>
            <a:ext cx="1842900" cy="1842900"/>
          </a:xfrm>
          <a:prstGeom prst="ellipse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compute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3351650" y="2120850"/>
            <a:ext cx="2481299" cy="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UW - Madison</a:t>
            </a:r>
          </a:p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Overlay Systems — What Are They?</a:t>
            </a:r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786150" y="1377466"/>
            <a:ext cx="7571700" cy="476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93700" lvl="0" marL="457200" rtl="0">
              <a:spcBef>
                <a:spcPts val="0"/>
              </a:spcBef>
              <a:buClr>
                <a:srgbClr val="CFD8DC"/>
              </a:buClr>
              <a:buSzPct val="86666"/>
              <a:buFont typeface="Source Sans Pro"/>
              <a:buChar char="◎"/>
            </a:pPr>
            <a:r>
              <a:rPr lang="en"/>
              <a:t>OSG as a resource broker — leasing</a:t>
            </a:r>
          </a:p>
          <a:p>
            <a:pPr indent="-393700" lvl="0" marL="457200" rtl="0">
              <a:spcBef>
                <a:spcPts val="0"/>
              </a:spcBef>
              <a:buClr>
                <a:srgbClr val="CFD8DC"/>
              </a:buClr>
              <a:buSzPct val="86666"/>
              <a:buFont typeface="Source Sans Pro"/>
              <a:buChar char="◎"/>
            </a:pPr>
            <a:r>
              <a:rPr lang="en"/>
              <a:t>Leased resources appear in a new pool</a:t>
            </a:r>
          </a:p>
          <a:p>
            <a:pPr indent="-393700" lvl="0" marL="457200" rtl="0">
              <a:spcBef>
                <a:spcPts val="0"/>
              </a:spcBef>
              <a:buClr>
                <a:srgbClr val="CFD8DC"/>
              </a:buClr>
              <a:buSzPct val="86666"/>
              <a:buFont typeface="Source Sans Pro"/>
              <a:buChar char="◎"/>
            </a:pPr>
            <a:r>
              <a:rPr lang="en"/>
              <a:t>Matchmaking occurs, jobs run as normal except…</a:t>
            </a:r>
          </a:p>
          <a:p>
            <a:pPr indent="-393700" lvl="1" marL="914400" rtl="0">
              <a:spcBef>
                <a:spcPts val="0"/>
              </a:spcBef>
              <a:buClr>
                <a:srgbClr val="CFD8DC"/>
              </a:buClr>
              <a:buSzPct val="86666"/>
              <a:buFont typeface="Source Sans Pro"/>
              <a:buChar char="○"/>
            </a:pPr>
            <a:r>
              <a:rPr lang="en"/>
              <a:t>The lease expires after a certain amount of time</a:t>
            </a:r>
          </a:p>
          <a:p>
            <a:pPr indent="-393700" lvl="1" marL="914400" rtl="0">
              <a:spcBef>
                <a:spcPts val="0"/>
              </a:spcBef>
              <a:buClr>
                <a:srgbClr val="CFD8DC"/>
              </a:buClr>
              <a:buSzPct val="86666"/>
              <a:buFont typeface="Source Sans Pro"/>
              <a:buChar char="○"/>
            </a:pPr>
            <a:r>
              <a:rPr lang="en"/>
              <a:t>Leases can be revoked</a:t>
            </a:r>
          </a:p>
        </p:txBody>
      </p:sp>
      <p:sp>
        <p:nvSpPr>
          <p:cNvPr id="292" name="Shape 292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Overlay Systems — How Do They Work?</a:t>
            </a:r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786150" y="1377466"/>
            <a:ext cx="7571700" cy="476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ct val="86666"/>
              <a:buFont typeface="Source Sans Pro"/>
              <a:buChar char="◎"/>
            </a:pPr>
            <a:r>
              <a:rPr lang="en"/>
              <a:t>Pilot jobs (or pilots) are just jobs</a:t>
            </a:r>
          </a:p>
          <a:p>
            <a:pPr indent="-3937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ct val="86666"/>
              <a:buFont typeface="Source Sans Pro"/>
              <a:buChar char="◎"/>
            </a:pPr>
            <a:r>
              <a:rPr lang="en"/>
              <a:t>Pilots are sent to sites with idle resources</a:t>
            </a:r>
          </a:p>
          <a:p>
            <a:pPr indent="-3937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ct val="86666"/>
              <a:buFont typeface="Source Sans Pro"/>
              <a:buChar char="◎"/>
            </a:pPr>
            <a:r>
              <a:rPr lang="en"/>
              <a:t>Pilot payload = HTCondor Startd!</a:t>
            </a:r>
          </a:p>
          <a:p>
            <a:pPr indent="-3937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ct val="86666"/>
              <a:buFont typeface="Source Sans Pro"/>
              <a:buChar char="◎"/>
            </a:pPr>
            <a:r>
              <a:rPr lang="en"/>
              <a:t>Startd reports to your OSG pool</a:t>
            </a:r>
          </a:p>
        </p:txBody>
      </p:sp>
      <p:sp>
        <p:nvSpPr>
          <p:cNvPr id="299" name="Shape 299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/>
        </p:nvSpPr>
        <p:spPr>
          <a:xfrm>
            <a:off x="4681425" y="2224437"/>
            <a:ext cx="3809100" cy="38091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 txBox="1"/>
          <p:nvPr>
            <p:ph type="title"/>
          </p:nvPr>
        </p:nvSpPr>
        <p:spPr>
          <a:xfrm>
            <a:off x="652125" y="162817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Yo Dawg, I Heard You Like Jobs...</a:t>
            </a:r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52125" y="2491150"/>
            <a:ext cx="3315600" cy="148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600"/>
              <a:t>When your job runs in the OSG, it runs within a pilot job.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/>
          </a:p>
        </p:txBody>
      </p:sp>
      <p:pic>
        <p:nvPicPr>
          <p:cNvPr id="307" name="Shape 307"/>
          <p:cNvPicPr preferRelativeResize="0"/>
          <p:nvPr/>
        </p:nvPicPr>
        <p:blipFill rotWithShape="1">
          <a:blip r:embed="rId3">
            <a:alphaModFix/>
          </a:blip>
          <a:srcRect b="0" l="15104" r="18295" t="0"/>
          <a:stretch/>
        </p:blipFill>
        <p:spPr>
          <a:xfrm>
            <a:off x="4948125" y="2491150"/>
            <a:ext cx="3275699" cy="3275699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308" name="Shape 308"/>
          <p:cNvCxnSpPr/>
          <p:nvPr/>
        </p:nvCxnSpPr>
        <p:spPr>
          <a:xfrm flipH="1" rot="10800000">
            <a:off x="7401125" y="1758974"/>
            <a:ext cx="218999" cy="6243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09" name="Shape 309"/>
          <p:cNvCxnSpPr/>
          <p:nvPr/>
        </p:nvCxnSpPr>
        <p:spPr>
          <a:xfrm flipH="1" rot="10800000">
            <a:off x="7932695" y="2472367"/>
            <a:ext cx="522299" cy="309899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10" name="Shape 310"/>
          <p:cNvCxnSpPr/>
          <p:nvPr/>
        </p:nvCxnSpPr>
        <p:spPr>
          <a:xfrm flipH="1" rot="10800000">
            <a:off x="7765925" y="1896874"/>
            <a:ext cx="648599" cy="7377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11" name="Shape 311"/>
          <p:cNvSpPr txBox="1"/>
          <p:nvPr/>
        </p:nvSpPr>
        <p:spPr>
          <a:xfrm>
            <a:off x="3878525" y="6159000"/>
            <a:ext cx="4535999" cy="37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Source: </a:t>
            </a:r>
            <a:r>
              <a:rPr i="1" lang="en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http://www.reactionface.info/face/laughing-xzibit</a:t>
            </a:r>
          </a:p>
        </p:txBody>
      </p:sp>
      <p:sp>
        <p:nvSpPr>
          <p:cNvPr id="312" name="Shape 312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Overlay Systems — OSG’s Role</a:t>
            </a:r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786150" y="1377466"/>
            <a:ext cx="7571700" cy="476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ct val="86666"/>
              <a:buFont typeface="Source Sans Pro"/>
              <a:buChar char="◎"/>
            </a:pPr>
            <a:r>
              <a:rPr lang="en"/>
              <a:t>Monitors supply (idle slots)</a:t>
            </a:r>
          </a:p>
          <a:p>
            <a:pPr indent="-3937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ct val="86666"/>
              <a:buFont typeface="Source Sans Pro"/>
              <a:buChar char="○"/>
            </a:pPr>
            <a:r>
              <a:rPr lang="en"/>
              <a:t>Site location</a:t>
            </a:r>
          </a:p>
          <a:p>
            <a:pPr indent="-3937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ct val="86666"/>
              <a:buFont typeface="Source Sans Pro"/>
              <a:buChar char="○"/>
            </a:pPr>
            <a:r>
              <a:rPr lang="en"/>
              <a:t>Site job scheduler</a:t>
            </a:r>
          </a:p>
          <a:p>
            <a:pPr indent="-3937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ct val="86666"/>
              <a:buFont typeface="Source Sans Pro"/>
              <a:buChar char="◎"/>
            </a:pPr>
            <a:r>
              <a:rPr lang="en"/>
              <a:t>Monitors demand (idle jobs)</a:t>
            </a:r>
          </a:p>
          <a:p>
            <a:pPr indent="-3937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ct val="86666"/>
              <a:buFont typeface="Source Sans Pro"/>
              <a:buChar char="○"/>
            </a:pPr>
            <a:r>
              <a:rPr lang="en"/>
              <a:t>Job submission location</a:t>
            </a:r>
          </a:p>
          <a:p>
            <a:pPr indent="-3937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ct val="86666"/>
              <a:buFont typeface="Source Sans Pro"/>
              <a:buChar char="◎"/>
            </a:pPr>
            <a:r>
              <a:rPr lang="en"/>
              <a:t>Submits pilots based on supply, demand, and site policy</a:t>
            </a:r>
          </a:p>
        </p:txBody>
      </p:sp>
      <p:sp>
        <p:nvSpPr>
          <p:cNvPr id="319" name="Shape 319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Overlay Systems — Collection of Pools</a:t>
            </a:r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786150" y="1377466"/>
            <a:ext cx="7571700" cy="476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ct val="86666"/>
              <a:buFont typeface="Source Sans Pro"/>
              <a:buChar char="◎"/>
            </a:pPr>
            <a:r>
              <a:rPr lang="en"/>
              <a:t>Your OSG pool is just one of many</a:t>
            </a:r>
          </a:p>
          <a:p>
            <a:pPr indent="-3937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ct val="86666"/>
              <a:buFont typeface="Source Sans Pro"/>
              <a:buChar char="◎"/>
            </a:pPr>
            <a:r>
              <a:rPr lang="en"/>
              <a:t>Separate pools for each [virtual] organization (VO)</a:t>
            </a:r>
          </a:p>
          <a:p>
            <a:pPr indent="-3937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ct val="86666"/>
              <a:buFont typeface="Source Sans Pro"/>
              <a:buChar char="◎"/>
            </a:pPr>
            <a:r>
              <a:rPr lang="en"/>
              <a:t>You will be part of the OSG VO</a:t>
            </a:r>
          </a:p>
        </p:txBody>
      </p:sp>
      <p:sp>
        <p:nvSpPr>
          <p:cNvPr id="326" name="Shape 326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Overlay Systems — Leasing the Cloud</a:t>
            </a:r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786150" y="1377466"/>
            <a:ext cx="7571700" cy="476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ct val="86666"/>
              <a:buFont typeface="Source Sans Pro"/>
              <a:buChar char="◎"/>
            </a:pPr>
            <a:r>
              <a:rPr lang="en"/>
              <a:t>What if there aren’t enough idle </a:t>
            </a:r>
            <a:br>
              <a:rPr lang="en"/>
            </a:br>
            <a:r>
              <a:rPr lang="en"/>
              <a:t>resources?</a:t>
            </a:r>
          </a:p>
          <a:p>
            <a:pPr indent="-3937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ct val="86666"/>
              <a:buFont typeface="Source Sans Pro"/>
              <a:buChar char="◎"/>
            </a:pPr>
            <a:r>
              <a:rPr lang="en"/>
              <a:t>Combine overlay system with cloud technology</a:t>
            </a:r>
          </a:p>
          <a:p>
            <a:pPr indent="-3937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ct val="86666"/>
              <a:buFont typeface="Source Sans Pro"/>
              <a:buChar char="◎"/>
            </a:pPr>
            <a:r>
              <a:rPr lang="en"/>
              <a:t>Solutions in the works but not production ready</a:t>
            </a:r>
          </a:p>
          <a:p>
            <a:pPr indent="-3937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ct val="86666"/>
              <a:buFont typeface="Source Sans Pro"/>
              <a:buChar char="◎"/>
            </a:pPr>
            <a:r>
              <a:rPr lang="en"/>
              <a:t>Expect some of your jobs to run in the cloud in the next few years</a:t>
            </a:r>
          </a:p>
        </p:txBody>
      </p:sp>
      <p:sp>
        <p:nvSpPr>
          <p:cNvPr id="333" name="Shape 333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Special thanks to all the people who made and released these awesome resources for free: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CFD8DC"/>
              </a:buClr>
              <a:buSzPct val="100000"/>
              <a:buFont typeface="Source Sans Pro"/>
              <a:buChar char="◎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CFD8DC"/>
              </a:buClr>
              <a:buSzPct val="100000"/>
              <a:buFont typeface="Source Sans Pro"/>
              <a:buChar char="◎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r>
              <a:rPr lang="en" sz="2400"/>
              <a:t> &amp; </a:t>
            </a:r>
            <a:r>
              <a:rPr lang="en" sz="2400" u="sng">
                <a:hlinkClick r:id="rId5"/>
              </a:rPr>
              <a:t>Death to the Stock Photo</a:t>
            </a:r>
            <a:r>
              <a:rPr lang="en" sz="2400"/>
              <a:t> (</a:t>
            </a:r>
            <a:r>
              <a:rPr lang="en" sz="2400" u="sng">
                <a:hlinkClick r:id="rId6"/>
              </a:rPr>
              <a:t>license</a:t>
            </a:r>
            <a:r>
              <a:rPr lang="en" sz="2400"/>
              <a:t>)</a:t>
            </a:r>
          </a:p>
        </p:txBody>
      </p:sp>
      <p:sp>
        <p:nvSpPr>
          <p:cNvPr id="340" name="Shape 340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ctrTitle"/>
          </p:nvPr>
        </p:nvSpPr>
        <p:spPr>
          <a:xfrm>
            <a:off x="685800" y="587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6000"/>
              <a:t>Thanks!</a:t>
            </a:r>
          </a:p>
        </p:txBody>
      </p:sp>
      <p:sp>
        <p:nvSpPr>
          <p:cNvPr id="346" name="Shape 346"/>
          <p:cNvSpPr txBox="1"/>
          <p:nvPr>
            <p:ph idx="1" type="subTitle"/>
          </p:nvPr>
        </p:nvSpPr>
        <p:spPr>
          <a:xfrm>
            <a:off x="685800" y="2186550"/>
            <a:ext cx="65937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Any questions?</a:t>
            </a:r>
          </a:p>
        </p:txBody>
      </p:sp>
      <p:sp>
        <p:nvSpPr>
          <p:cNvPr id="347" name="Shape 347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6108650" y="1516350"/>
            <a:ext cx="2236200" cy="2235899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839750" y="1924400"/>
            <a:ext cx="2236200" cy="2235899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Local High Throughput Computing</a:t>
            </a:r>
          </a:p>
        </p:txBody>
      </p:sp>
      <p:sp>
        <p:nvSpPr>
          <p:cNvPr id="91" name="Shape 91"/>
          <p:cNvSpPr/>
          <p:nvPr/>
        </p:nvSpPr>
        <p:spPr>
          <a:xfrm>
            <a:off x="1036199" y="2120850"/>
            <a:ext cx="1842900" cy="18429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local</a:t>
            </a:r>
          </a:p>
        </p:txBody>
      </p:sp>
      <p:cxnSp>
        <p:nvCxnSpPr>
          <p:cNvPr id="92" name="Shape 92"/>
          <p:cNvCxnSpPr/>
          <p:nvPr/>
        </p:nvCxnSpPr>
        <p:spPr>
          <a:xfrm>
            <a:off x="2804800" y="3437100"/>
            <a:ext cx="935400" cy="550799"/>
          </a:xfrm>
          <a:prstGeom prst="straightConnector1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3" name="Shape 93"/>
          <p:cNvCxnSpPr/>
          <p:nvPr/>
        </p:nvCxnSpPr>
        <p:spPr>
          <a:xfrm flipH="1" rot="10800000">
            <a:off x="5513550" y="3251400"/>
            <a:ext cx="989099" cy="971399"/>
          </a:xfrm>
          <a:prstGeom prst="straightConnector1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4" name="Shape 94"/>
          <p:cNvSpPr/>
          <p:nvPr/>
        </p:nvSpPr>
        <p:spPr>
          <a:xfrm>
            <a:off x="6305300" y="1712850"/>
            <a:ext cx="1842900" cy="18429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resources</a:t>
            </a:r>
          </a:p>
        </p:txBody>
      </p:sp>
      <p:sp>
        <p:nvSpPr>
          <p:cNvPr id="95" name="Shape 95"/>
          <p:cNvSpPr/>
          <p:nvPr/>
        </p:nvSpPr>
        <p:spPr>
          <a:xfrm>
            <a:off x="3474200" y="3301350"/>
            <a:ext cx="2236200" cy="2235899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3670650" y="3497800"/>
            <a:ext cx="1842900" cy="18429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compute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3351650" y="2120850"/>
            <a:ext cx="2481299" cy="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UW - Madison</a:t>
            </a:r>
          </a:p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ctrTitle"/>
          </p:nvPr>
        </p:nvSpPr>
        <p:spPr>
          <a:xfrm>
            <a:off x="1698425" y="2034925"/>
            <a:ext cx="58326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do you get more computing resources?</a:t>
            </a:r>
          </a:p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type="ctrTitle"/>
          </p:nvPr>
        </p:nvSpPr>
        <p:spPr>
          <a:xfrm>
            <a:off x="533400" y="1882525"/>
            <a:ext cx="40158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6000"/>
              <a:t> #1: Buy Hardware</a:t>
            </a:r>
          </a:p>
        </p:txBody>
      </p:sp>
      <p:sp>
        <p:nvSpPr>
          <p:cNvPr id="111" name="Shape 111"/>
          <p:cNvSpPr txBox="1"/>
          <p:nvPr>
            <p:ph idx="1" type="subTitle"/>
          </p:nvPr>
        </p:nvSpPr>
        <p:spPr>
          <a:xfrm>
            <a:off x="533400" y="3405748"/>
            <a:ext cx="40158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/>
              <a:t>Who doesn’t love to play with new toys?</a:t>
            </a:r>
          </a:p>
        </p:txBody>
      </p:sp>
      <p:cxnSp>
        <p:nvCxnSpPr>
          <p:cNvPr id="112" name="Shape 112"/>
          <p:cNvCxnSpPr/>
          <p:nvPr/>
        </p:nvCxnSpPr>
        <p:spPr>
          <a:xfrm flipH="1" rot="10800000">
            <a:off x="6282450" y="705374"/>
            <a:ext cx="121500" cy="5187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3" name="Shape 113"/>
          <p:cNvCxnSpPr/>
          <p:nvPr/>
        </p:nvCxnSpPr>
        <p:spPr>
          <a:xfrm flipH="1">
            <a:off x="7133575" y="1483475"/>
            <a:ext cx="332399" cy="267599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4" name="Shape 114"/>
          <p:cNvCxnSpPr>
            <a:endCxn id="109" idx="6"/>
          </p:cNvCxnSpPr>
          <p:nvPr/>
        </p:nvCxnSpPr>
        <p:spPr>
          <a:xfrm flipH="1">
            <a:off x="7330800" y="2440125"/>
            <a:ext cx="1124100" cy="7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5" name="Shape 115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6" name="Shape 116"/>
          <p:cNvGrpSpPr/>
          <p:nvPr/>
        </p:nvGrpSpPr>
        <p:grpSpPr>
          <a:xfrm>
            <a:off x="5465935" y="1851981"/>
            <a:ext cx="1259477" cy="1191894"/>
            <a:chOff x="2583100" y="2973775"/>
            <a:chExt cx="461550" cy="437200"/>
          </a:xfrm>
        </p:grpSpPr>
        <p:sp>
          <p:nvSpPr>
            <p:cNvPr id="117" name="Shape 117"/>
            <p:cNvSpPr/>
            <p:nvPr/>
          </p:nvSpPr>
          <p:spPr>
            <a:xfrm>
              <a:off x="2701225" y="3315975"/>
              <a:ext cx="225300" cy="95000"/>
            </a:xfrm>
            <a:custGeom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285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2583100" y="2973775"/>
              <a:ext cx="461550" cy="336125"/>
            </a:xfrm>
            <a:custGeom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285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19" name="Shape 119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#1: Buy Hardware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786150" y="1377466"/>
            <a:ext cx="7571700" cy="476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CFD8DC"/>
              </a:buClr>
              <a:buSzPct val="100000"/>
              <a:buFont typeface="Source Sans Pro"/>
              <a:buChar char="◎"/>
            </a:pPr>
            <a:r>
              <a:rPr lang="en"/>
              <a:t>Costs $$$</a:t>
            </a:r>
          </a:p>
          <a:p>
            <a:pPr indent="-381000" lvl="1" marL="914400" rtl="0">
              <a:spcBef>
                <a:spcPts val="0"/>
              </a:spcBef>
              <a:buClr>
                <a:srgbClr val="CFD8DC"/>
              </a:buClr>
              <a:buSzPct val="80000"/>
              <a:buFont typeface="Source Sans Pro"/>
              <a:buChar char="○"/>
            </a:pPr>
            <a:r>
              <a:rPr lang="en"/>
              <a:t>Initial cost</a:t>
            </a:r>
          </a:p>
          <a:p>
            <a:pPr indent="-381000" lvl="1" marL="914400" rtl="0">
              <a:spcBef>
                <a:spcPts val="0"/>
              </a:spcBef>
              <a:buClr>
                <a:srgbClr val="CFD8DC"/>
              </a:buClr>
              <a:buSzPct val="80000"/>
              <a:buFont typeface="Source Sans Pro"/>
              <a:buChar char="○"/>
            </a:pPr>
            <a:r>
              <a:rPr lang="en"/>
              <a:t>Maintenance </a:t>
            </a:r>
          </a:p>
          <a:p>
            <a:pPr indent="-381000" lvl="1" marL="914400" rtl="0">
              <a:spcBef>
                <a:spcPts val="0"/>
              </a:spcBef>
              <a:buClr>
                <a:srgbClr val="CFD8DC"/>
              </a:buClr>
              <a:buSzPct val="80000"/>
              <a:buFont typeface="Source Sans Pro"/>
              <a:buChar char="○"/>
            </a:pPr>
            <a:r>
              <a:rPr lang="en"/>
              <a:t>Management </a:t>
            </a:r>
          </a:p>
          <a:p>
            <a:pPr indent="-381000" lvl="1" marL="914400" rtl="0">
              <a:spcBef>
                <a:spcPts val="0"/>
              </a:spcBef>
              <a:buClr>
                <a:srgbClr val="CFD8DC"/>
              </a:buClr>
              <a:buSzPct val="80000"/>
              <a:buFont typeface="Source Sans Pro"/>
              <a:buChar char="○"/>
            </a:pPr>
            <a:r>
              <a:rPr lang="en"/>
              <a:t>Power and cooling</a:t>
            </a:r>
          </a:p>
          <a:p>
            <a:pPr indent="-419100" lvl="0" marL="457200" rtl="0">
              <a:spcBef>
                <a:spcPts val="0"/>
              </a:spcBef>
              <a:buClr>
                <a:srgbClr val="CFD8DC"/>
              </a:buClr>
              <a:buSzPct val="100000"/>
              <a:buFont typeface="Source Sans Pro"/>
              <a:buChar char="◎"/>
            </a:pPr>
            <a:r>
              <a:rPr lang="en"/>
              <a:t>Takes time </a:t>
            </a:r>
          </a:p>
          <a:p>
            <a:pPr indent="-419100" lvl="0" marL="457200" rtl="0">
              <a:spcBef>
                <a:spcPts val="0"/>
              </a:spcBef>
              <a:buClr>
                <a:srgbClr val="CFD8DC"/>
              </a:buClr>
              <a:buSzPct val="100000"/>
              <a:buFont typeface="Source Sans Pro"/>
              <a:buChar char="◎"/>
            </a:pPr>
            <a:r>
              <a:rPr lang="en"/>
              <a:t>Rack/floor space</a:t>
            </a:r>
          </a:p>
          <a:p>
            <a:pPr indent="-419100" lvl="0" marL="457200" rtl="0">
              <a:spcBef>
                <a:spcPts val="0"/>
              </a:spcBef>
              <a:buClr>
                <a:srgbClr val="CFD8DC"/>
              </a:buClr>
              <a:buSzPct val="100000"/>
              <a:buFont typeface="Source Sans Pro"/>
              <a:buChar char="◎"/>
            </a:pPr>
            <a:r>
              <a:rPr lang="en"/>
              <a:t>Obsolescence</a:t>
            </a:r>
          </a:p>
          <a:p>
            <a:pPr indent="-419100" lvl="0" marL="457200" rtl="0">
              <a:spcBef>
                <a:spcPts val="0"/>
              </a:spcBef>
              <a:buClr>
                <a:srgbClr val="CFD8DC"/>
              </a:buClr>
              <a:buSzPct val="100000"/>
              <a:buFont typeface="Source Sans Pro"/>
              <a:buChar char="◎"/>
            </a:pPr>
            <a:r>
              <a:rPr lang="en"/>
              <a:t>Plan for peak loads, pay for all loads</a:t>
            </a:r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>
            <p:ph type="ctrTitle"/>
          </p:nvPr>
        </p:nvSpPr>
        <p:spPr>
          <a:xfrm>
            <a:off x="533400" y="1882525"/>
            <a:ext cx="40158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rtl="0" algn="r">
              <a:spcBef>
                <a:spcPts val="0"/>
              </a:spcBef>
              <a:buNone/>
            </a:pPr>
            <a:r>
              <a:rPr b="1" lang="en" sz="6000"/>
              <a:t>#2: Use </a:t>
            </a:r>
          </a:p>
          <a:p>
            <a:pPr lvl="0" rtl="0" algn="r">
              <a:spcBef>
                <a:spcPts val="0"/>
              </a:spcBef>
              <a:buNone/>
            </a:pPr>
            <a:r>
              <a:rPr b="1" lang="en" sz="6000"/>
              <a:t>the Cloud</a:t>
            </a:r>
          </a:p>
        </p:txBody>
      </p:sp>
      <p:sp>
        <p:nvSpPr>
          <p:cNvPr id="133" name="Shape 133"/>
          <p:cNvSpPr txBox="1"/>
          <p:nvPr>
            <p:ph idx="1" type="subTitle"/>
          </p:nvPr>
        </p:nvSpPr>
        <p:spPr>
          <a:xfrm>
            <a:off x="533400" y="3405748"/>
            <a:ext cx="40158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/>
              <a:t>Everyone’s favorite buzzword!</a:t>
            </a:r>
          </a:p>
        </p:txBody>
      </p:sp>
      <p:cxnSp>
        <p:nvCxnSpPr>
          <p:cNvPr id="134" name="Shape 134"/>
          <p:cNvCxnSpPr/>
          <p:nvPr/>
        </p:nvCxnSpPr>
        <p:spPr>
          <a:xfrm flipH="1" rot="10800000">
            <a:off x="6282450" y="705374"/>
            <a:ext cx="121500" cy="5187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5" name="Shape 135"/>
          <p:cNvCxnSpPr/>
          <p:nvPr/>
        </p:nvCxnSpPr>
        <p:spPr>
          <a:xfrm flipH="1">
            <a:off x="7133575" y="1483475"/>
            <a:ext cx="332399" cy="267599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6" name="Shape 136"/>
          <p:cNvCxnSpPr>
            <a:endCxn id="131" idx="6"/>
          </p:cNvCxnSpPr>
          <p:nvPr/>
        </p:nvCxnSpPr>
        <p:spPr>
          <a:xfrm flipH="1">
            <a:off x="7330800" y="2440125"/>
            <a:ext cx="1124100" cy="7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7" name="Shape 137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5276358" y="1985119"/>
            <a:ext cx="1638630" cy="925624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28575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#2: Use the Cloud - Paying Per Cycle 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786150" y="1377466"/>
            <a:ext cx="7571700" cy="476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CFD8DC"/>
              </a:buClr>
              <a:buSzPct val="100000"/>
              <a:buFont typeface="Source Sans Pro"/>
              <a:buChar char="◎"/>
            </a:pPr>
            <a:r>
              <a:rPr lang="en"/>
              <a:t>e.g. Amazon Web Services, Rackspace</a:t>
            </a:r>
          </a:p>
          <a:p>
            <a:pPr indent="-419100" lvl="0" marL="457200" rtl="0">
              <a:spcBef>
                <a:spcPts val="0"/>
              </a:spcBef>
              <a:buClr>
                <a:srgbClr val="CFD8DC"/>
              </a:buClr>
              <a:buSzPct val="100000"/>
              <a:buFont typeface="Source Sans Pro"/>
              <a:buChar char="◎"/>
            </a:pPr>
            <a:r>
              <a:rPr lang="en"/>
              <a:t>Fast spin-up</a:t>
            </a:r>
          </a:p>
          <a:p>
            <a:pPr indent="-419100" lvl="0" marL="457200" rtl="0">
              <a:spcBef>
                <a:spcPts val="0"/>
              </a:spcBef>
              <a:buClr>
                <a:srgbClr val="CFD8DC"/>
              </a:buClr>
              <a:buSzPct val="100000"/>
              <a:buFont typeface="Source Sans Pro"/>
              <a:buChar char="◎"/>
            </a:pPr>
            <a:r>
              <a:rPr lang="en"/>
              <a:t>Costs $$$</a:t>
            </a:r>
          </a:p>
          <a:p>
            <a:pPr indent="-419100" lvl="0" marL="457200" rtl="0">
              <a:spcBef>
                <a:spcPts val="0"/>
              </a:spcBef>
              <a:buClr>
                <a:srgbClr val="CFD8DC"/>
              </a:buClr>
              <a:buSzPct val="100000"/>
              <a:buFont typeface="Source Sans Pro"/>
              <a:buChar char="◎"/>
            </a:pPr>
            <a:r>
              <a:rPr lang="en"/>
              <a:t>Still needs expertise + management</a:t>
            </a:r>
          </a:p>
          <a:p>
            <a:pPr indent="-419100" lvl="0" marL="457200" rtl="0">
              <a:spcBef>
                <a:spcPts val="0"/>
              </a:spcBef>
              <a:buClr>
                <a:srgbClr val="CFD8DC"/>
              </a:buClr>
              <a:buSzPct val="100000"/>
              <a:buFont typeface="Source Sans Pro"/>
              <a:buChar char="◎"/>
            </a:pPr>
            <a:r>
              <a:rPr lang="en"/>
              <a:t>Does it fit with your university’s policies?</a:t>
            </a:r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#2: Use the Cloud - ‘Managed’ Clouds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786150" y="1377466"/>
            <a:ext cx="7571700" cy="476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CFD8DC"/>
              </a:buClr>
              <a:buSzPct val="100000"/>
              <a:buFont typeface="Source Sans Pro"/>
              <a:buChar char="◎"/>
            </a:pPr>
            <a:r>
              <a:rPr lang="en"/>
              <a:t>e.g. Cycle Computing, Globus </a:t>
            </a:r>
            <a:br>
              <a:rPr lang="en"/>
            </a:br>
            <a:r>
              <a:rPr lang="en"/>
              <a:t>Genomics</a:t>
            </a:r>
          </a:p>
          <a:p>
            <a:pPr indent="-419100" lvl="0" marL="457200" rtl="0">
              <a:spcBef>
                <a:spcPts val="0"/>
              </a:spcBef>
              <a:buClr>
                <a:srgbClr val="CFD8DC"/>
              </a:buClr>
              <a:buSzPct val="100000"/>
              <a:buFont typeface="Source Sans Pro"/>
              <a:buChar char="◎"/>
            </a:pPr>
            <a:r>
              <a:rPr lang="en"/>
              <a:t>Pay someone to manage your cloud resources — still costs $$$</a:t>
            </a:r>
          </a:p>
          <a:p>
            <a:pPr indent="-419100" lvl="0" marL="457200" rtl="0">
              <a:spcBef>
                <a:spcPts val="0"/>
              </a:spcBef>
              <a:buClr>
                <a:srgbClr val="CFD8DC"/>
              </a:buClr>
              <a:buSzPct val="100000"/>
              <a:buFont typeface="Source Sans Pro"/>
              <a:buChar char="◎"/>
            </a:pPr>
            <a:r>
              <a:rPr lang="en"/>
              <a:t>Researchers have used this to great success. See HTCondor Week 2015 talks:</a:t>
            </a:r>
          </a:p>
          <a:p>
            <a:pPr indent="-342900" lvl="1" marL="914400" rtl="0">
              <a:spcBef>
                <a:spcPts val="0"/>
              </a:spcBef>
              <a:buClr>
                <a:srgbClr val="CFD8DC"/>
              </a:buClr>
              <a:buSzPct val="100000"/>
              <a:buFont typeface="Source Sans Pro"/>
              <a:buChar char="○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http://research.cs.wisc.edu/htcondor/HTCondorWeek2015/presentations/CottonB_CycleComputing.pptx</a:t>
            </a:r>
          </a:p>
          <a:p>
            <a:pPr indent="-342900" lvl="1" marL="914400" rtl="0">
              <a:spcBef>
                <a:spcPts val="0"/>
              </a:spcBef>
              <a:buClr>
                <a:srgbClr val="CFD8DC"/>
              </a:buClr>
              <a:buSzPct val="100000"/>
              <a:buFont typeface="Source Sans Pro"/>
              <a:buChar char="○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http://research.cs.wisc.edu/htcondor/HTCondorWeek2015/presentations/Madduri-CondorWeek-2015.pptx</a:t>
            </a:r>
          </a:p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