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0" r:id="rId9"/>
    <p:sldId id="262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7" autoAdjust="0"/>
    <p:restoredTop sz="94660"/>
  </p:normalViewPr>
  <p:slideViewPr>
    <p:cSldViewPr>
      <p:cViewPr>
        <p:scale>
          <a:sx n="80" d="100"/>
          <a:sy n="80" d="100"/>
        </p:scale>
        <p:origin x="-82" y="-10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6AD37C-ADC0-461F-B1F7-81EC5592E7B8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FC3DA2-6809-4768-AC93-CD3D92E85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29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69EC23-AA48-4950-9102-24AEF5ABEE59}" type="datetime1">
              <a:rPr lang="en-US" smtClean="0"/>
              <a:t>5/7/2014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6B4677-CE9C-4808-82AE-AB4B9F710AA7}" type="datetime1">
              <a:rPr lang="en-US" smtClean="0"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337073"/>
            <a:ext cx="1428750" cy="523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7DB7AD-0DE2-4875-BED0-235997150C10}" type="datetime1">
              <a:rPr lang="en-US" smtClean="0"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337073"/>
            <a:ext cx="1428750" cy="523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1EEDAF-19C8-428C-AA0A-072020437ED9}" type="datetime1">
              <a:rPr lang="en-US" smtClean="0"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337073"/>
            <a:ext cx="1428750" cy="523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4A87AC-FBFB-4786-97F8-B04000864388}" type="datetime1">
              <a:rPr lang="en-US" smtClean="0"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50" y="6334125"/>
            <a:ext cx="1428750" cy="523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1A8B40-84F9-44EA-B8CB-B184151F92EF}" type="datetime1">
              <a:rPr lang="en-US" smtClean="0"/>
              <a:t>5/7/2014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337073"/>
            <a:ext cx="1428750" cy="523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4BE016-13C3-4A4A-BF58-E7023B68F365}" type="datetime1">
              <a:rPr lang="en-US" smtClean="0"/>
              <a:t>5/7/2014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337073"/>
            <a:ext cx="1428750" cy="523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D4294A-CB23-47D9-A9CE-0D47111FA442}" type="datetime1">
              <a:rPr lang="en-US" smtClean="0"/>
              <a:t>5/7/2014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DF14EE-2883-4D9E-9518-0C716D0113C0}" type="datetime1">
              <a:rPr lang="en-US" smtClean="0"/>
              <a:t>5/7/2014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3D7AAB-A825-4C4A-9E87-E2833DDA353E}" type="datetime1">
              <a:rPr lang="en-US" smtClean="0"/>
              <a:t>5/7/2014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72C87E-3451-4599-A6E7-FDDFD21F1957}" type="datetime1">
              <a:rPr lang="en-US" smtClean="0"/>
              <a:t>5/7/2014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00E9D61-B26A-402B-B041-C94827CB31BD}" type="datetime1">
              <a:rPr lang="en-US" smtClean="0"/>
              <a:t>5/7/2014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z="1200" smtClean="0">
                <a:solidFill>
                  <a:schemeClr val="bg2">
                    <a:shade val="50000"/>
                  </a:schemeClr>
                </a:solidFill>
                <a:effectLst/>
              </a:rPr>
              <a:t>Shawn McKee</a:t>
            </a:r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337073"/>
            <a:ext cx="1428750" cy="5238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indico.cern.ch/event/289680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google.com/p/perfsonar-ps/wiki/MeasurementArchiveClientGuid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addash.aglt2.org/maddash-webui" TargetMode="External"/><Relationship Id="rId2" Type="http://schemas.openxmlformats.org/officeDocument/2006/relationships/hyperlink" Target="https://indico.cern.ch/event/309125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ddash.aglt2.org/WLCGperfSONAR/check_mk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perfsonar-ps/wiki/MeasurementArchivePerlAPI" TargetMode="External"/><Relationship Id="rId2" Type="http://schemas.openxmlformats.org/officeDocument/2006/relationships/hyperlink" Target="https://code.google.com/p/perfsonar-ps/wiki/RoadMa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confluence.grid.iu.edu/display/CENTRAL/Perfsonar+Mesh+Configs" TargetMode="External"/><Relationship Id="rId3" Type="http://schemas.openxmlformats.org/officeDocument/2006/relationships/hyperlink" Target="https://twiki.opensciencegrid.org/bin/view/Documentation/PerfSONARToolKit" TargetMode="External"/><Relationship Id="rId7" Type="http://schemas.openxmlformats.org/officeDocument/2006/relationships/hyperlink" Target="https://twiki.grid.iu.edu/bin/view/Networking/WhyPerfSNOAR" TargetMode="External"/><Relationship Id="rId2" Type="http://schemas.openxmlformats.org/officeDocument/2006/relationships/hyperlink" Target="https://www.opensciencegrid.org/bin/view/Documentation/NetworkingInOS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ddash.aglt2.org/WLCGperfSONAR/check_mk" TargetMode="External"/><Relationship Id="rId5" Type="http://schemas.openxmlformats.org/officeDocument/2006/relationships/hyperlink" Target="http://maddash.aglt2.org/maddash-webui" TargetMode="External"/><Relationship Id="rId4" Type="http://schemas.openxmlformats.org/officeDocument/2006/relationships/hyperlink" Target="https://code.google.com/p/perfsonar-ps/wiki/MeasurementArchiveClientGuid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OSG Area Coordinators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Network Monitoring Update: </a:t>
            </a:r>
            <a:r>
              <a:rPr lang="en-US" b="1" dirty="0" smtClean="0"/>
              <a:t>May 7, </a:t>
            </a:r>
            <a:r>
              <a:rPr lang="en-US" b="1" dirty="0" smtClean="0"/>
              <a:t>2014</a:t>
            </a:r>
          </a:p>
          <a:p>
            <a:r>
              <a:rPr lang="en-US" dirty="0" smtClean="0"/>
              <a:t>Shawn McKee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4C3C7-2B95-4CC0-956D-5C353B86C275}" type="datetime1">
              <a:rPr lang="en-US" smtClean="0"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7099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 or Comments?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 algn="ctr">
              <a:buNone/>
            </a:pPr>
            <a:endParaRPr lang="en-US" dirty="0" smtClean="0"/>
          </a:p>
          <a:p>
            <a:pPr marL="82296" indent="0" algn="ctr">
              <a:buNone/>
            </a:pPr>
            <a:endParaRPr lang="en-US" dirty="0"/>
          </a:p>
          <a:p>
            <a:pPr marL="82296" indent="0" algn="ctr">
              <a:buNone/>
            </a:pPr>
            <a:endParaRPr lang="en-US" dirty="0" smtClean="0"/>
          </a:p>
          <a:p>
            <a:pPr marL="82296" indent="0" algn="ctr">
              <a:buNone/>
            </a:pPr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EEDAF-19C8-428C-AA0A-072020437ED9}" type="datetime1">
              <a:rPr lang="en-US" smtClean="0"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10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9077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143000"/>
          </a:xfrm>
        </p:spPr>
        <p:txBody>
          <a:bodyPr/>
          <a:lstStyle/>
          <a:p>
            <a:r>
              <a:rPr lang="en-US" dirty="0" smtClean="0"/>
              <a:t>Key Initiatives in Network 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990600"/>
            <a:ext cx="8077200" cy="5486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OSG modular dashboard service / OSG network </a:t>
            </a:r>
            <a:r>
              <a:rPr lang="en-US" dirty="0" smtClean="0"/>
              <a:t>service</a:t>
            </a:r>
          </a:p>
          <a:p>
            <a:pPr lvl="1"/>
            <a:r>
              <a:rPr lang="en-US" dirty="0" smtClean="0"/>
              <a:t>The prototype monitoring is ready to migrate to OSG</a:t>
            </a:r>
          </a:p>
          <a:p>
            <a:pPr lvl="1"/>
            <a:r>
              <a:rPr lang="en-US" dirty="0" smtClean="0"/>
              <a:t>Need  “</a:t>
            </a:r>
            <a:r>
              <a:rPr lang="en-US" dirty="0" err="1" smtClean="0"/>
              <a:t>Datastore</a:t>
            </a:r>
            <a:r>
              <a:rPr lang="en-US" dirty="0" smtClean="0"/>
              <a:t>” component one  way  or  another</a:t>
            </a:r>
            <a:endParaRPr lang="en-US" dirty="0" smtClean="0"/>
          </a:p>
          <a:p>
            <a:r>
              <a:rPr lang="en-US" dirty="0" smtClean="0"/>
              <a:t>Improving </a:t>
            </a:r>
            <a:r>
              <a:rPr lang="en-US" dirty="0" smtClean="0"/>
              <a:t>perfSONAR-PS toolkit for OSG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Release  3.3.2 available on </a:t>
            </a:r>
            <a:r>
              <a:rPr lang="en-US" dirty="0" smtClean="0">
                <a:solidFill>
                  <a:srgbClr val="C00000"/>
                </a:solidFill>
              </a:rPr>
              <a:t>February 3.   Fixed all known issues except intermittent PingER DNS lookup issue </a:t>
            </a:r>
            <a:r>
              <a:rPr lang="en-US" dirty="0" smtClean="0">
                <a:solidFill>
                  <a:srgbClr val="C00000"/>
                </a:solidFill>
              </a:rPr>
              <a:t>(</a:t>
            </a:r>
            <a:r>
              <a:rPr lang="en-US" dirty="0" smtClean="0">
                <a:solidFill>
                  <a:srgbClr val="C00000"/>
                </a:solidFill>
              </a:rPr>
              <a:t>PingER will be removed)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New version 3.4 in the works (lots of good updates)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Still need to </a:t>
            </a:r>
            <a:r>
              <a:rPr lang="en-US" dirty="0" smtClean="0">
                <a:solidFill>
                  <a:srgbClr val="C00000"/>
                </a:solidFill>
              </a:rPr>
              <a:t>get  ALL OSG sites to install</a:t>
            </a:r>
            <a:endParaRPr lang="en-US" b="1" u="sng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Documentation updates: network tools &amp; troubleshooting</a:t>
            </a:r>
          </a:p>
          <a:p>
            <a:pPr lvl="1"/>
            <a:r>
              <a:rPr lang="en-US" dirty="0" smtClean="0"/>
              <a:t>No  major  updates  since  internal  review</a:t>
            </a:r>
          </a:p>
          <a:p>
            <a:pPr lvl="1"/>
            <a:r>
              <a:rPr lang="en-US" dirty="0" smtClean="0"/>
              <a:t>Working  on  some How-to Debug examples for MaDDash</a:t>
            </a:r>
          </a:p>
          <a:p>
            <a:pPr lvl="2"/>
            <a:r>
              <a:rPr lang="en-US" dirty="0" smtClean="0"/>
              <a:t>See  </a:t>
            </a:r>
            <a:r>
              <a:rPr lang="en-US" dirty="0"/>
              <a:t>WLCG presentation </a:t>
            </a:r>
            <a:r>
              <a:rPr lang="en-US" dirty="0">
                <a:hlinkClick r:id="rId2"/>
              </a:rPr>
              <a:t>https://indico.cern.ch/event/289680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Outreach and  community interaction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Attended </a:t>
            </a:r>
            <a:r>
              <a:rPr lang="en-US" dirty="0" smtClean="0">
                <a:solidFill>
                  <a:srgbClr val="C00000"/>
                </a:solidFill>
              </a:rPr>
              <a:t>LHCONE/LHCOPN last week(see  URL  above)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Planning new “Networking and Transfer Metrics WG” in WLCG</a:t>
            </a:r>
            <a:endParaRPr lang="en-US" dirty="0" smtClean="0">
              <a:solidFill>
                <a:srgbClr val="C00000"/>
              </a:solidFill>
            </a:endParaRPr>
          </a:p>
          <a:p>
            <a:pPr marL="402336" lvl="1" indent="0" algn="ctr">
              <a:buNone/>
            </a:pPr>
            <a:endParaRPr lang="en-US" dirty="0" smtClean="0"/>
          </a:p>
          <a:p>
            <a:pPr marL="402336" lvl="1" indent="0" algn="ctr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DDCCA-07B3-46FA-9D0D-8758C5943327}" type="datetime1">
              <a:rPr lang="en-US" smtClean="0"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5298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-152400"/>
            <a:ext cx="7498080" cy="838200"/>
          </a:xfrm>
        </p:spPr>
        <p:txBody>
          <a:bodyPr/>
          <a:lstStyle/>
          <a:p>
            <a:r>
              <a:rPr lang="en-US" dirty="0" smtClean="0"/>
              <a:t>Top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609600"/>
            <a:ext cx="8001000" cy="5943600"/>
          </a:xfrm>
        </p:spPr>
        <p:txBody>
          <a:bodyPr>
            <a:noAutofit/>
          </a:bodyPr>
          <a:lstStyle/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sz="2400" dirty="0" smtClean="0"/>
              <a:t>Prototyped dashboard/monitoring  replacement working </a:t>
            </a:r>
            <a:r>
              <a:rPr lang="en-US" sz="2400" dirty="0" smtClean="0"/>
              <a:t>but </a:t>
            </a:r>
            <a:r>
              <a:rPr lang="en-US" sz="2400" dirty="0" smtClean="0"/>
              <a:t>now </a:t>
            </a:r>
            <a:r>
              <a:rPr lang="en-US" sz="2400" dirty="0" smtClean="0">
                <a:solidFill>
                  <a:srgbClr val="FF0000"/>
                </a:solidFill>
              </a:rPr>
              <a:t>needs </a:t>
            </a:r>
            <a:r>
              <a:rPr lang="en-US" sz="2400" dirty="0" smtClean="0">
                <a:solidFill>
                  <a:srgbClr val="FF0000"/>
                </a:solidFill>
              </a:rPr>
              <a:t>to migrate </a:t>
            </a:r>
            <a:r>
              <a:rPr lang="en-US" sz="2400" dirty="0" smtClean="0"/>
              <a:t>into OSG </a:t>
            </a:r>
            <a:endParaRPr lang="en-US" sz="2400" dirty="0" smtClean="0"/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sz="2400" dirty="0" smtClean="0"/>
              <a:t>OSG </a:t>
            </a:r>
            <a:r>
              <a:rPr lang="en-US" sz="2400" dirty="0" smtClean="0"/>
              <a:t>Network Service into “production</a:t>
            </a:r>
            <a:r>
              <a:rPr lang="en-US" sz="2400" dirty="0" smtClean="0"/>
              <a:t>” and fully functional</a:t>
            </a:r>
            <a:endParaRPr lang="en-US" sz="2000" dirty="0" smtClean="0"/>
          </a:p>
          <a:p>
            <a:pPr lvl="1">
              <a:spcBef>
                <a:spcPts val="0"/>
              </a:spcBef>
            </a:pPr>
            <a:r>
              <a:rPr lang="en-US" sz="1900" b="1" u="sng" dirty="0" smtClean="0">
                <a:solidFill>
                  <a:srgbClr val="00B050"/>
                </a:solidFill>
              </a:rPr>
              <a:t>Need a way to store the data.  </a:t>
            </a:r>
            <a:r>
              <a:rPr lang="en-US" sz="1900" b="1" dirty="0" smtClean="0">
                <a:solidFill>
                  <a:srgbClr val="00B050"/>
                </a:solidFill>
              </a:rPr>
              <a:t>Options:</a:t>
            </a:r>
            <a:endParaRPr lang="en-US" sz="1900" b="1" dirty="0" smtClean="0">
              <a:solidFill>
                <a:srgbClr val="00B050"/>
              </a:solidFill>
            </a:endParaRPr>
          </a:p>
          <a:p>
            <a:pPr marL="1001268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500" b="1" dirty="0" smtClean="0">
                <a:solidFill>
                  <a:srgbClr val="00B050"/>
                </a:solidFill>
              </a:rPr>
              <a:t>Leverage upcoming  perfSONAR MA in  version 3.4.   </a:t>
            </a:r>
            <a:r>
              <a:rPr lang="en-US" sz="1500" b="1" dirty="0">
                <a:solidFill>
                  <a:srgbClr val="00B050"/>
                </a:solidFill>
              </a:rPr>
              <a:t>Info at  </a:t>
            </a:r>
            <a:r>
              <a:rPr lang="en-US" sz="1500" b="1" dirty="0">
                <a:solidFill>
                  <a:srgbClr val="00B050"/>
                </a:solidFill>
                <a:hlinkClick r:id="rId2"/>
              </a:rPr>
              <a:t>https://</a:t>
            </a:r>
            <a:r>
              <a:rPr lang="en-US" sz="1500" b="1" dirty="0" smtClean="0">
                <a:solidFill>
                  <a:srgbClr val="00B050"/>
                </a:solidFill>
                <a:hlinkClick r:id="rId2"/>
              </a:rPr>
              <a:t>code.google.com/p/perfsonar-ps/wiki/MeasurementArchiveClientGuide</a:t>
            </a:r>
            <a:r>
              <a:rPr lang="en-US" sz="1500" b="1" dirty="0" smtClean="0">
                <a:solidFill>
                  <a:srgbClr val="00B050"/>
                </a:solidFill>
              </a:rPr>
              <a:t> (timescale ~few  months?)</a:t>
            </a:r>
            <a:endParaRPr lang="en-US" sz="1500" b="1" dirty="0" smtClean="0">
              <a:solidFill>
                <a:srgbClr val="00B050"/>
              </a:solidFill>
            </a:endParaRPr>
          </a:p>
          <a:p>
            <a:pPr marL="1001268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500" b="1" dirty="0" smtClean="0">
                <a:solidFill>
                  <a:srgbClr val="00B050"/>
                </a:solidFill>
              </a:rPr>
              <a:t>Build our own?   </a:t>
            </a:r>
            <a:r>
              <a:rPr lang="en-US" sz="1500" b="1" dirty="0" err="1" smtClean="0">
                <a:solidFill>
                  <a:srgbClr val="00B050"/>
                </a:solidFill>
              </a:rPr>
              <a:t>Soichi</a:t>
            </a:r>
            <a:r>
              <a:rPr lang="en-US" sz="1500" b="1" dirty="0" smtClean="0">
                <a:solidFill>
                  <a:srgbClr val="00B050"/>
                </a:solidFill>
              </a:rPr>
              <a:t> exploring </a:t>
            </a:r>
            <a:r>
              <a:rPr lang="en-US" sz="1500" b="1" dirty="0" err="1" smtClean="0">
                <a:solidFill>
                  <a:srgbClr val="00B050"/>
                </a:solidFill>
              </a:rPr>
              <a:t>MongoDB</a:t>
            </a:r>
            <a:r>
              <a:rPr lang="en-US" sz="1500" b="1" dirty="0" smtClean="0">
                <a:solidFill>
                  <a:srgbClr val="00B050"/>
                </a:solidFill>
              </a:rPr>
              <a:t> </a:t>
            </a:r>
          </a:p>
          <a:p>
            <a:pPr marL="1001268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500" b="1" dirty="0" smtClean="0">
                <a:solidFill>
                  <a:srgbClr val="00B050"/>
                </a:solidFill>
              </a:rPr>
              <a:t>Use old version (not  really  viable)</a:t>
            </a:r>
            <a:endParaRPr lang="en-US" sz="1500" b="1" dirty="0" smtClean="0">
              <a:solidFill>
                <a:srgbClr val="00B050"/>
              </a:solidFill>
            </a:endParaRPr>
          </a:p>
          <a:p>
            <a:pPr lvl="3">
              <a:spcBef>
                <a:spcPts val="0"/>
              </a:spcBef>
            </a:pPr>
            <a:r>
              <a:rPr lang="en-US" sz="1100" b="1" dirty="0" smtClean="0">
                <a:solidFill>
                  <a:srgbClr val="00B050"/>
                </a:solidFill>
              </a:rPr>
              <a:t>Misses  </a:t>
            </a:r>
            <a:r>
              <a:rPr lang="en-US" sz="1100" b="1" dirty="0" err="1" smtClean="0">
                <a:solidFill>
                  <a:srgbClr val="00B050"/>
                </a:solidFill>
              </a:rPr>
              <a:t>traceroute</a:t>
            </a:r>
            <a:r>
              <a:rPr lang="en-US" sz="1100" b="1" dirty="0" smtClean="0">
                <a:solidFill>
                  <a:srgbClr val="00B050"/>
                </a:solidFill>
              </a:rPr>
              <a:t>  and  </a:t>
            </a:r>
            <a:r>
              <a:rPr lang="en-US" sz="1100" b="1" dirty="0" err="1" smtClean="0">
                <a:solidFill>
                  <a:srgbClr val="00B050"/>
                </a:solidFill>
              </a:rPr>
              <a:t>pinger</a:t>
            </a:r>
            <a:r>
              <a:rPr lang="en-US" sz="1100" b="1" dirty="0" smtClean="0">
                <a:solidFill>
                  <a:srgbClr val="00B050"/>
                </a:solidFill>
              </a:rPr>
              <a:t> data.  </a:t>
            </a:r>
          </a:p>
          <a:p>
            <a:pPr lvl="3">
              <a:spcBef>
                <a:spcPts val="0"/>
              </a:spcBef>
            </a:pPr>
            <a:r>
              <a:rPr lang="en-US" sz="1100" b="1" dirty="0" smtClean="0">
                <a:solidFill>
                  <a:srgbClr val="00B050"/>
                </a:solidFill>
              </a:rPr>
              <a:t>Based  upon  </a:t>
            </a:r>
            <a:r>
              <a:rPr lang="en-US" sz="1100" b="1" u="sng" dirty="0" smtClean="0">
                <a:solidFill>
                  <a:srgbClr val="00B050"/>
                </a:solidFill>
              </a:rPr>
              <a:t>orphaned </a:t>
            </a:r>
            <a:r>
              <a:rPr lang="en-US" sz="1100" b="1" dirty="0" smtClean="0">
                <a:solidFill>
                  <a:srgbClr val="00B050"/>
                </a:solidFill>
              </a:rPr>
              <a:t> dashboard  code</a:t>
            </a:r>
          </a:p>
          <a:p>
            <a:pPr lvl="1">
              <a:spcBef>
                <a:spcPts val="0"/>
              </a:spcBef>
            </a:pPr>
            <a:r>
              <a:rPr lang="en-US" sz="1900" dirty="0" smtClean="0">
                <a:solidFill>
                  <a:srgbClr val="FFC000"/>
                </a:solidFill>
              </a:rPr>
              <a:t>Replacement needs to </a:t>
            </a:r>
            <a:r>
              <a:rPr lang="en-US" sz="1900" dirty="0" smtClean="0">
                <a:solidFill>
                  <a:srgbClr val="FFC000"/>
                </a:solidFill>
              </a:rPr>
              <a:t>be evolved</a:t>
            </a:r>
            <a:endParaRPr lang="en-US" sz="1900" dirty="0" smtClean="0">
              <a:solidFill>
                <a:srgbClr val="FFC000"/>
              </a:solidFill>
            </a:endParaRPr>
          </a:p>
          <a:p>
            <a:pPr lvl="2">
              <a:spcBef>
                <a:spcPts val="0"/>
              </a:spcBef>
            </a:pPr>
            <a:r>
              <a:rPr lang="en-US" sz="1500" dirty="0" smtClean="0"/>
              <a:t>Need  OSG  “home”  to  migrate  prototype  replacements into.</a:t>
            </a:r>
          </a:p>
          <a:p>
            <a:pPr lvl="1">
              <a:spcBef>
                <a:spcPts val="0"/>
              </a:spcBef>
            </a:pPr>
            <a:r>
              <a:rPr lang="en-US" sz="1900" dirty="0" smtClean="0">
                <a:solidFill>
                  <a:srgbClr val="C00000"/>
                </a:solidFill>
              </a:rPr>
              <a:t>We </a:t>
            </a:r>
            <a:r>
              <a:rPr lang="en-US" sz="1900" dirty="0" smtClean="0">
                <a:solidFill>
                  <a:srgbClr val="C00000"/>
                </a:solidFill>
              </a:rPr>
              <a:t>should </a:t>
            </a:r>
            <a:r>
              <a:rPr lang="en-US" sz="1900" dirty="0" smtClean="0">
                <a:solidFill>
                  <a:srgbClr val="C00000"/>
                </a:solidFill>
              </a:rPr>
              <a:t>start </a:t>
            </a:r>
            <a:r>
              <a:rPr lang="en-US" sz="1900" dirty="0" smtClean="0">
                <a:solidFill>
                  <a:srgbClr val="C00000"/>
                </a:solidFill>
              </a:rPr>
              <a:t>migrating/consolidating into OSG Operations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Automate creation of the mesh-</a:t>
            </a:r>
            <a:r>
              <a:rPr lang="en-US" sz="2400" dirty="0" err="1" smtClean="0"/>
              <a:t>config</a:t>
            </a:r>
            <a:r>
              <a:rPr lang="en-US" sz="2400" dirty="0" smtClean="0"/>
              <a:t> </a:t>
            </a:r>
            <a:r>
              <a:rPr lang="en-US" sz="2400" dirty="0" smtClean="0"/>
              <a:t>from</a:t>
            </a:r>
            <a:r>
              <a:rPr lang="en-US" sz="2400" dirty="0" smtClean="0"/>
              <a:t> OIM/GOCDB</a:t>
            </a:r>
            <a:endParaRPr lang="en-US" sz="2400" dirty="0" smtClean="0"/>
          </a:p>
          <a:p>
            <a:pPr lvl="1">
              <a:spcBef>
                <a:spcPts val="0"/>
              </a:spcBef>
            </a:pPr>
            <a:r>
              <a:rPr lang="en-US" sz="2400" dirty="0" smtClean="0">
                <a:solidFill>
                  <a:srgbClr val="C00000"/>
                </a:solidFill>
              </a:rPr>
              <a:t>Discussed with </a:t>
            </a:r>
            <a:r>
              <a:rPr lang="en-US" sz="2400" dirty="0" err="1" smtClean="0">
                <a:solidFill>
                  <a:srgbClr val="C00000"/>
                </a:solidFill>
              </a:rPr>
              <a:t>Soichi</a:t>
            </a:r>
            <a:r>
              <a:rPr lang="en-US" sz="2400" dirty="0" smtClean="0">
                <a:solidFill>
                  <a:srgbClr val="C00000"/>
                </a:solidFill>
              </a:rPr>
              <a:t>   </a:t>
            </a:r>
          </a:p>
          <a:p>
            <a:pPr lvl="2">
              <a:spcBef>
                <a:spcPts val="0"/>
              </a:spcBef>
            </a:pPr>
            <a:r>
              <a:rPr lang="en-US" sz="2000" dirty="0" smtClean="0">
                <a:solidFill>
                  <a:srgbClr val="C00000"/>
                </a:solidFill>
              </a:rPr>
              <a:t>Need more meta-data (which sites are in which clouds,  emails, names, lat./long.)</a:t>
            </a:r>
          </a:p>
          <a:p>
            <a:pPr lvl="1">
              <a:spcBef>
                <a:spcPts val="0"/>
              </a:spcBef>
            </a:pPr>
            <a:r>
              <a:rPr lang="en-US" sz="2400" dirty="0" smtClean="0">
                <a:solidFill>
                  <a:srgbClr val="C00000"/>
                </a:solidFill>
              </a:rPr>
              <a:t>Have all sites register in OIM instead of GOCDB/OIM?</a:t>
            </a:r>
            <a:endParaRPr lang="en-US" sz="2000" dirty="0" smtClean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 smtClean="0"/>
              <a:t>Breadth of deployment:  </a:t>
            </a:r>
            <a:r>
              <a:rPr lang="en-US" sz="2400" dirty="0"/>
              <a:t>W</a:t>
            </a:r>
            <a:r>
              <a:rPr lang="en-US" sz="2400" dirty="0" smtClean="0"/>
              <a:t>e </a:t>
            </a:r>
            <a:r>
              <a:rPr lang="en-US" sz="2400" dirty="0" smtClean="0"/>
              <a:t>have only WLCG-OSG sites with deployments. </a:t>
            </a:r>
            <a:r>
              <a:rPr lang="en-US" sz="2400" dirty="0"/>
              <a:t> </a:t>
            </a:r>
            <a:endParaRPr lang="en-US" sz="2400" i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0338-BE22-466A-850A-318FC7DF4B90}" type="datetime1">
              <a:rPr lang="en-US" smtClean="0"/>
              <a:t>5/7/2014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9228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-228600"/>
            <a:ext cx="7498080" cy="1143000"/>
          </a:xfrm>
        </p:spPr>
        <p:txBody>
          <a:bodyPr/>
          <a:lstStyle/>
          <a:p>
            <a:r>
              <a:rPr lang="en-US" dirty="0" smtClean="0"/>
              <a:t>Recent Accomplishments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762000"/>
            <a:ext cx="7714488" cy="5638800"/>
          </a:xfrm>
        </p:spPr>
        <p:txBody>
          <a:bodyPr>
            <a:noAutofit/>
          </a:bodyPr>
          <a:lstStyle/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sz="2400" dirty="0" smtClean="0"/>
              <a:t>Finished  WLCG  perfSONAR deployment task-force</a:t>
            </a:r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en-US" sz="2000" dirty="0"/>
              <a:t>Final  report  at </a:t>
            </a:r>
            <a:r>
              <a:rPr lang="en-US" sz="2000" dirty="0">
                <a:hlinkClick r:id="rId2"/>
              </a:rPr>
              <a:t>https://indico.cern.ch/event/309125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en-US" sz="2000" dirty="0" smtClean="0"/>
              <a:t>All but 8 sites deployed in WLCG and 6 of  those working on it</a:t>
            </a: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sz="2400" dirty="0" smtClean="0"/>
              <a:t>Planning with Rob/</a:t>
            </a:r>
            <a:r>
              <a:rPr lang="en-US" sz="2400" dirty="0" err="1" smtClean="0"/>
              <a:t>Soichi</a:t>
            </a:r>
            <a:r>
              <a:rPr lang="en-US" sz="2400" dirty="0" smtClean="0"/>
              <a:t> on OSG networking  service</a:t>
            </a: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sz="2400" dirty="0" smtClean="0"/>
              <a:t>Continued t</a:t>
            </a:r>
            <a:r>
              <a:rPr lang="en-US" sz="2400" dirty="0" smtClean="0"/>
              <a:t>esting/maintenance on alternative </a:t>
            </a:r>
            <a:r>
              <a:rPr lang="en-US" sz="2400" dirty="0" smtClean="0"/>
              <a:t>components </a:t>
            </a:r>
            <a:r>
              <a:rPr lang="en-US" sz="2400" dirty="0" smtClean="0"/>
              <a:t>for the Modular Dashboard </a:t>
            </a:r>
            <a:endParaRPr lang="en-US" sz="2400" dirty="0" smtClean="0"/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en-US" sz="1600" dirty="0" smtClean="0"/>
              <a:t>See </a:t>
            </a:r>
            <a:r>
              <a:rPr lang="en-US" sz="1600" dirty="0" smtClean="0">
                <a:hlinkClick r:id="rId3"/>
              </a:rPr>
              <a:t>http://maddash.aglt2.org/maddash-webui</a:t>
            </a:r>
            <a:r>
              <a:rPr lang="en-US" sz="1600" dirty="0" smtClean="0"/>
              <a:t>   for  </a:t>
            </a:r>
            <a:r>
              <a:rPr lang="en-US" sz="1600" dirty="0" err="1" smtClean="0"/>
              <a:t>MaDDash</a:t>
            </a:r>
            <a:r>
              <a:rPr lang="en-US" sz="1600" dirty="0" smtClean="0"/>
              <a:t>  implementation</a:t>
            </a:r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en-US" sz="1600" dirty="0" smtClean="0"/>
              <a:t>See </a:t>
            </a:r>
            <a:r>
              <a:rPr lang="en-US" sz="1600" dirty="0" smtClean="0">
                <a:hlinkClick r:id="rId4"/>
              </a:rPr>
              <a:t>https://maddash.aglt2.org/WLCGperfSONAR/check_mk</a:t>
            </a:r>
            <a:r>
              <a:rPr lang="en-US" sz="1600" dirty="0" smtClean="0"/>
              <a:t>  for  OMD  (login is  </a:t>
            </a:r>
            <a:r>
              <a:rPr lang="en-US" sz="1600" dirty="0" err="1" smtClean="0"/>
              <a:t>WLCGps</a:t>
            </a:r>
            <a:r>
              <a:rPr lang="en-US" sz="1600" dirty="0" smtClean="0"/>
              <a:t> and  pw given  on  call) </a:t>
            </a:r>
            <a:endParaRPr lang="en-US" sz="1600" dirty="0" smtClean="0"/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en-US" sz="1600" dirty="0" smtClean="0"/>
              <a:t>ESnet  </a:t>
            </a:r>
            <a:r>
              <a:rPr lang="en-US" sz="1600" dirty="0" smtClean="0"/>
              <a:t>is  very  supportive.   </a:t>
            </a:r>
            <a:r>
              <a:rPr lang="en-US" sz="1600" dirty="0" err="1" smtClean="0"/>
              <a:t>MaDDash</a:t>
            </a:r>
            <a:r>
              <a:rPr lang="en-US" sz="1600" dirty="0" smtClean="0"/>
              <a:t>  will be supported for  foreseeable future</a:t>
            </a:r>
            <a:endParaRPr lang="en-US" sz="1200" dirty="0" smtClean="0"/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sz="2400" dirty="0" smtClean="0"/>
              <a:t>Engagement with LHCONE/LHCOPN</a:t>
            </a:r>
            <a:r>
              <a:rPr lang="en-US" sz="2400" dirty="0" smtClean="0"/>
              <a:t>,  WLCG  and  GDB </a:t>
            </a:r>
            <a:r>
              <a:rPr lang="en-US" sz="2400" dirty="0" smtClean="0"/>
              <a:t>communities </a:t>
            </a:r>
            <a:r>
              <a:rPr lang="en-US" sz="2400" dirty="0" smtClean="0"/>
              <a:t>at </a:t>
            </a:r>
            <a:r>
              <a:rPr lang="en-US" sz="2400" dirty="0" smtClean="0"/>
              <a:t>recent</a:t>
            </a:r>
            <a:r>
              <a:rPr lang="en-US" sz="2400" dirty="0" smtClean="0"/>
              <a:t> </a:t>
            </a:r>
            <a:r>
              <a:rPr lang="en-US" sz="2400" dirty="0" smtClean="0"/>
              <a:t>meetings </a:t>
            </a:r>
            <a:r>
              <a:rPr lang="en-US" sz="2400" dirty="0" smtClean="0"/>
              <a:t>at CERN, Rome</a:t>
            </a:r>
            <a:endParaRPr lang="en-US" sz="2400" dirty="0" smtClean="0"/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00B050"/>
                </a:solidFill>
              </a:rPr>
              <a:t>Positive feedback.     </a:t>
            </a:r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C00000"/>
                </a:solidFill>
              </a:rPr>
              <a:t>Strong  interest in </a:t>
            </a:r>
            <a:r>
              <a:rPr lang="en-US" sz="2000" dirty="0" smtClean="0">
                <a:solidFill>
                  <a:srgbClr val="C00000"/>
                </a:solidFill>
              </a:rPr>
              <a:t>being  </a:t>
            </a:r>
            <a:r>
              <a:rPr lang="en-US" sz="2000" dirty="0" smtClean="0">
                <a:solidFill>
                  <a:srgbClr val="C00000"/>
                </a:solidFill>
              </a:rPr>
              <a:t>able  to  ACCESS  the network </a:t>
            </a:r>
            <a:r>
              <a:rPr lang="en-US" sz="2000" dirty="0" smtClean="0">
                <a:solidFill>
                  <a:srgbClr val="C00000"/>
                </a:solidFill>
              </a:rPr>
              <a:t>metrics</a:t>
            </a:r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C00000"/>
                </a:solidFill>
              </a:rPr>
              <a:t>Need  to  get  the data gathered and accessible for “clients”</a:t>
            </a:r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0070C0"/>
                </a:solidFill>
              </a:rPr>
              <a:t>Planning </a:t>
            </a:r>
            <a:r>
              <a:rPr lang="en-US" sz="2000" u="sng" dirty="0" smtClean="0">
                <a:solidFill>
                  <a:srgbClr val="0070C0"/>
                </a:solidFill>
              </a:rPr>
              <a:t>new</a:t>
            </a:r>
            <a:r>
              <a:rPr lang="en-US" sz="2000" u="sng" dirty="0" smtClean="0">
                <a:solidFill>
                  <a:srgbClr val="0070C0"/>
                </a:solidFill>
              </a:rPr>
              <a:t> WLCG working  group</a:t>
            </a:r>
            <a:r>
              <a:rPr lang="en-US" sz="2000" dirty="0" smtClean="0">
                <a:solidFill>
                  <a:srgbClr val="0070C0"/>
                </a:solidFill>
              </a:rPr>
              <a:t>  to ensure  metrics  are being  regularly  collected  and  available.   </a:t>
            </a:r>
            <a:r>
              <a:rPr lang="en-US" sz="2000" dirty="0" smtClean="0">
                <a:solidFill>
                  <a:srgbClr val="C00000"/>
                </a:solidFill>
              </a:rPr>
              <a:t>Needs discussion….</a:t>
            </a:r>
            <a:endParaRPr lang="en-US" sz="2000" dirty="0" smtClean="0">
              <a:solidFill>
                <a:srgbClr val="C00000"/>
              </a:solidFill>
            </a:endParaRPr>
          </a:p>
          <a:p>
            <a:pPr marL="402336" lvl="1" indent="0">
              <a:lnSpc>
                <a:spcPts val="2600"/>
              </a:lnSpc>
              <a:spcBef>
                <a:spcPts val="0"/>
              </a:spcBef>
              <a:buNone/>
            </a:pPr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B673A-EFBA-4D58-B65A-F54BB2BCF256}" type="datetime1">
              <a:rPr lang="en-US" smtClean="0"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4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9335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Soichi’s</a:t>
            </a:r>
            <a:r>
              <a:rPr lang="en-US" dirty="0" smtClean="0"/>
              <a:t> notes on recent discussion:</a:t>
            </a:r>
            <a:br>
              <a:rPr lang="en-US" dirty="0" smtClean="0"/>
            </a:br>
            <a:r>
              <a:rPr lang="en-US" dirty="0" smtClean="0"/>
              <a:t>Tasks on </a:t>
            </a:r>
            <a:r>
              <a:rPr lang="en-US" dirty="0" err="1" smtClean="0"/>
              <a:t>Soichi’s</a:t>
            </a:r>
            <a:r>
              <a:rPr lang="en-US" dirty="0" smtClean="0"/>
              <a:t> list for 2014…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Host </a:t>
            </a:r>
            <a:r>
              <a:rPr lang="en-US" dirty="0">
                <a:solidFill>
                  <a:srgbClr val="FF0000"/>
                </a:solidFill>
              </a:rPr>
              <a:t>OMD (Open Monitoring Distribution) and </a:t>
            </a:r>
            <a:r>
              <a:rPr lang="en-US" dirty="0" smtClean="0">
                <a:solidFill>
                  <a:srgbClr val="FF0000"/>
                </a:solidFill>
              </a:rPr>
              <a:t>MaDDash </a:t>
            </a:r>
            <a:r>
              <a:rPr lang="en-US" dirty="0">
                <a:solidFill>
                  <a:srgbClr val="FF0000"/>
                </a:solidFill>
              </a:rPr>
              <a:t>instances at GOC</a:t>
            </a:r>
            <a:r>
              <a:rPr lang="en-US" dirty="0"/>
              <a:t>. Shawn currently runs his OMD and </a:t>
            </a:r>
            <a:r>
              <a:rPr lang="en-US" dirty="0" smtClean="0"/>
              <a:t>MaDDash </a:t>
            </a:r>
            <a:r>
              <a:rPr lang="en-US" dirty="0"/>
              <a:t>instances on his VMs. We need to host these services at GOC after creating install scripts for them. OMD and </a:t>
            </a:r>
            <a:r>
              <a:rPr lang="en-US" dirty="0" smtClean="0"/>
              <a:t>MaDDash </a:t>
            </a:r>
            <a:r>
              <a:rPr lang="en-US" dirty="0"/>
              <a:t>can run on the single VM instance. </a:t>
            </a:r>
          </a:p>
          <a:p>
            <a:pPr lvl="1"/>
            <a:r>
              <a:rPr lang="en-US" dirty="0" smtClean="0"/>
              <a:t>Following </a:t>
            </a:r>
            <a:r>
              <a:rPr lang="en-US" dirty="0"/>
              <a:t>are Shawn's current instances</a:t>
            </a:r>
          </a:p>
          <a:p>
            <a:pPr lvl="1"/>
            <a:r>
              <a:rPr lang="en-US" dirty="0" smtClean="0"/>
              <a:t>MaDDash  </a:t>
            </a:r>
            <a:r>
              <a:rPr lang="en-US" dirty="0"/>
              <a:t>(see http://maddash.aglt2.org/maddash-webui/index.cgi?dashboard=WLCG%20sites  ) to  provide  the  test overview </a:t>
            </a:r>
            <a:endParaRPr lang="en-US" dirty="0" smtClean="0"/>
          </a:p>
          <a:p>
            <a:pPr lvl="1"/>
            <a:r>
              <a:rPr lang="en-US" dirty="0" smtClean="0"/>
              <a:t>OMD  </a:t>
            </a:r>
            <a:r>
              <a:rPr lang="en-US" dirty="0"/>
              <a:t>(http://omdistro.org/start  )  to  check  end-host  services (see https://maddash.aglt2.org/WLCGperfSONAR/check_mk/index.py?start_url=%2FWLCGperfSONAR%2Fcheck_mk%2Fview.py%3Fview_name%3Dhostgroups )     [credentials </a:t>
            </a:r>
            <a:r>
              <a:rPr lang="en-US" dirty="0" err="1" smtClean="0"/>
              <a:t>WLCGps</a:t>
            </a:r>
            <a:r>
              <a:rPr lang="en-US" dirty="0" smtClean="0"/>
              <a:t>/</a:t>
            </a:r>
            <a:r>
              <a:rPr lang="en-US" dirty="0" err="1" smtClean="0"/>
              <a:t>xxxx</a:t>
            </a:r>
            <a:r>
              <a:rPr lang="en-US" dirty="0" smtClean="0"/>
              <a:t>]</a:t>
            </a: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Replace </a:t>
            </a:r>
            <a:r>
              <a:rPr lang="en-US" dirty="0">
                <a:solidFill>
                  <a:srgbClr val="FF0000"/>
                </a:solidFill>
              </a:rPr>
              <a:t>our existing perfsonar.grid.iu.edu (which runs </a:t>
            </a:r>
            <a:r>
              <a:rPr lang="en-US" dirty="0" smtClean="0">
                <a:solidFill>
                  <a:srgbClr val="FF0000"/>
                </a:solidFill>
              </a:rPr>
              <a:t>MaDDash-collector </a:t>
            </a:r>
            <a:r>
              <a:rPr lang="en-US" dirty="0">
                <a:solidFill>
                  <a:srgbClr val="FF0000"/>
                </a:solidFill>
              </a:rPr>
              <a:t>and </a:t>
            </a:r>
            <a:r>
              <a:rPr lang="en-US" dirty="0" err="1">
                <a:solidFill>
                  <a:srgbClr val="FF0000"/>
                </a:solidFill>
              </a:rPr>
              <a:t>TomW's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datastore</a:t>
            </a:r>
            <a:r>
              <a:rPr lang="en-US" dirty="0">
                <a:solidFill>
                  <a:srgbClr val="FF0000"/>
                </a:solidFill>
              </a:rPr>
              <a:t> v2) with services from item #1 and update </a:t>
            </a:r>
            <a:r>
              <a:rPr lang="en-US" dirty="0" err="1">
                <a:solidFill>
                  <a:srgbClr val="FF0000"/>
                </a:solidFill>
              </a:rPr>
              <a:t>MyOSG</a:t>
            </a:r>
            <a:r>
              <a:rPr lang="en-US" dirty="0">
                <a:solidFill>
                  <a:srgbClr val="FF0000"/>
                </a:solidFill>
              </a:rPr>
              <a:t> to use MaDDash</a:t>
            </a:r>
            <a:r>
              <a:rPr lang="en-US" dirty="0"/>
              <a:t> </a:t>
            </a:r>
            <a:r>
              <a:rPr lang="en-US" dirty="0" smtClean="0"/>
              <a:t>-MaDDash </a:t>
            </a:r>
            <a:r>
              <a:rPr lang="en-US" dirty="0"/>
              <a:t>can consume mesh </a:t>
            </a:r>
            <a:r>
              <a:rPr lang="en-US" dirty="0" err="1"/>
              <a:t>configs</a:t>
            </a:r>
            <a:r>
              <a:rPr lang="en-US" dirty="0"/>
              <a:t> just like Tom's </a:t>
            </a:r>
            <a:r>
              <a:rPr lang="en-US" dirty="0" err="1"/>
              <a:t>datastore</a:t>
            </a:r>
            <a:r>
              <a:rPr lang="en-US" dirty="0"/>
              <a:t> could, and I believe it already allows JSON export of various </a:t>
            </a:r>
            <a:r>
              <a:rPr lang="en-US" dirty="0" smtClean="0"/>
              <a:t>data.</a:t>
            </a:r>
            <a:endParaRPr lang="en-US" dirty="0"/>
          </a:p>
          <a:p>
            <a:r>
              <a:rPr lang="en-US" dirty="0" smtClean="0"/>
              <a:t>#</a:t>
            </a:r>
            <a:r>
              <a:rPr lang="en-US" dirty="0"/>
              <a:t>3(a) </a:t>
            </a:r>
            <a:r>
              <a:rPr lang="en-US" dirty="0">
                <a:solidFill>
                  <a:srgbClr val="FF0000"/>
                </a:solidFill>
              </a:rPr>
              <a:t>Update OIM/</a:t>
            </a:r>
            <a:r>
              <a:rPr lang="en-US" dirty="0" err="1">
                <a:solidFill>
                  <a:srgbClr val="FF0000"/>
                </a:solidFill>
              </a:rPr>
              <a:t>Perfsonar</a:t>
            </a:r>
            <a:r>
              <a:rPr lang="en-US" dirty="0">
                <a:solidFill>
                  <a:srgbClr val="FF0000"/>
                </a:solidFill>
              </a:rPr>
              <a:t> service entries to include all necessary parameters in order to generate a valid mesh </a:t>
            </a:r>
            <a:r>
              <a:rPr lang="en-US" dirty="0" err="1">
                <a:solidFill>
                  <a:srgbClr val="FF0000"/>
                </a:solidFill>
              </a:rPr>
              <a:t>config</a:t>
            </a:r>
            <a:r>
              <a:rPr lang="en-US" dirty="0"/>
              <a:t>. Shawn will look into a possibility for WLCG to register their </a:t>
            </a:r>
            <a:r>
              <a:rPr lang="en-US" dirty="0" err="1"/>
              <a:t>perfsonar</a:t>
            </a:r>
            <a:r>
              <a:rPr lang="en-US" dirty="0"/>
              <a:t> instances on OIM so that we can generate mesh </a:t>
            </a:r>
            <a:r>
              <a:rPr lang="en-US" dirty="0" err="1"/>
              <a:t>config</a:t>
            </a:r>
            <a:r>
              <a:rPr lang="en-US" dirty="0"/>
              <a:t> for both OSG and WLCG sites.</a:t>
            </a:r>
          </a:p>
          <a:p>
            <a:r>
              <a:rPr lang="en-US" dirty="0" smtClean="0"/>
              <a:t>#</a:t>
            </a:r>
            <a:r>
              <a:rPr lang="en-US" dirty="0"/>
              <a:t>3(b</a:t>
            </a:r>
            <a:r>
              <a:rPr lang="en-US" dirty="0">
                <a:solidFill>
                  <a:srgbClr val="FF0000"/>
                </a:solidFill>
              </a:rPr>
              <a:t>) Update OIM/SE services to include list of *nearest* </a:t>
            </a:r>
            <a:r>
              <a:rPr lang="en-US" dirty="0" err="1">
                <a:solidFill>
                  <a:srgbClr val="FF0000"/>
                </a:solidFill>
              </a:rPr>
              <a:t>perfsonar</a:t>
            </a:r>
            <a:r>
              <a:rPr lang="en-US" dirty="0">
                <a:solidFill>
                  <a:srgbClr val="FF0000"/>
                </a:solidFill>
              </a:rPr>
              <a:t> instances to be used for each SE. </a:t>
            </a:r>
            <a:r>
              <a:rPr lang="en-US" dirty="0"/>
              <a:t>This allows programmatic querying of </a:t>
            </a:r>
            <a:r>
              <a:rPr lang="en-US" dirty="0" err="1"/>
              <a:t>perfsonar</a:t>
            </a:r>
            <a:r>
              <a:rPr lang="en-US" dirty="0"/>
              <a:t> instance from the SE URL.</a:t>
            </a:r>
          </a:p>
          <a:p>
            <a:r>
              <a:rPr lang="en-US" dirty="0" smtClean="0"/>
              <a:t>#</a:t>
            </a:r>
            <a:r>
              <a:rPr lang="en-US" dirty="0"/>
              <a:t>4 </a:t>
            </a:r>
            <a:r>
              <a:rPr lang="en-US" dirty="0">
                <a:solidFill>
                  <a:srgbClr val="FF0000"/>
                </a:solidFill>
              </a:rPr>
              <a:t>Continue R&amp;D on collecting information on </a:t>
            </a:r>
            <a:r>
              <a:rPr lang="en-US" dirty="0" err="1">
                <a:solidFill>
                  <a:srgbClr val="FF0000"/>
                </a:solidFill>
              </a:rPr>
              <a:t>MongoDB</a:t>
            </a:r>
            <a:r>
              <a:rPr lang="en-US" dirty="0">
                <a:solidFill>
                  <a:srgbClr val="FF0000"/>
                </a:solidFill>
              </a:rPr>
              <a:t> &amp; aggregate information for specific end-user use-cases</a:t>
            </a:r>
            <a:r>
              <a:rPr lang="en-US" dirty="0"/>
              <a:t> - similar to how GOC </a:t>
            </a:r>
            <a:r>
              <a:rPr lang="en-US" dirty="0" err="1"/>
              <a:t>rsvprocess</a:t>
            </a:r>
            <a:r>
              <a:rPr lang="en-US" dirty="0"/>
              <a:t> aggregates information from RSV-Gratia DB in order to generate status graphs for </a:t>
            </a:r>
            <a:r>
              <a:rPr lang="en-US" dirty="0" err="1"/>
              <a:t>MyOSG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EEDAF-19C8-428C-AA0A-072020437ED9}" type="datetime1">
              <a:rPr lang="en-US" smtClean="0"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1980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OSG Network Service </a:t>
            </a:r>
            <a:r>
              <a:rPr lang="en-US" dirty="0" err="1" smtClean="0"/>
              <a:t>Datastore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To me this  is  the  “biggest” issue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We can collect perfSONAR data now</a:t>
            </a:r>
          </a:p>
          <a:p>
            <a:pPr lvl="1"/>
            <a:r>
              <a:rPr lang="en-US" dirty="0" smtClean="0"/>
              <a:t>Current  OSG  service gets data via SOAP</a:t>
            </a:r>
          </a:p>
          <a:p>
            <a:pPr lvl="2"/>
            <a:r>
              <a:rPr lang="en-US" dirty="0" smtClean="0"/>
              <a:t>Slow,  lots of overhead</a:t>
            </a:r>
          </a:p>
          <a:p>
            <a:pPr lvl="2"/>
            <a:r>
              <a:rPr lang="en-US" dirty="0" smtClean="0"/>
              <a:t>Getting  data for  USCMS and  USATLAS  sites into OSG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But…No place to keep it?  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Old </a:t>
            </a:r>
            <a:r>
              <a:rPr lang="en-US" dirty="0" err="1" smtClean="0">
                <a:solidFill>
                  <a:srgbClr val="FF0000"/>
                </a:solidFill>
              </a:rPr>
              <a:t>datastore</a:t>
            </a:r>
            <a:r>
              <a:rPr lang="en-US" dirty="0" smtClean="0">
                <a:solidFill>
                  <a:srgbClr val="FF0000"/>
                </a:solidFill>
              </a:rPr>
              <a:t> (orphaned code) missing traceroute</a:t>
            </a:r>
          </a:p>
          <a:p>
            <a:pPr lvl="1"/>
            <a:r>
              <a:rPr lang="en-US" dirty="0" smtClean="0"/>
              <a:t>We  need  to  have  a way  to  store:</a:t>
            </a:r>
          </a:p>
          <a:p>
            <a:pPr lvl="2"/>
            <a:r>
              <a:rPr lang="en-US" b="1" dirty="0" smtClean="0"/>
              <a:t>Traceroute</a:t>
            </a:r>
            <a:r>
              <a:rPr lang="en-US" dirty="0" smtClean="0"/>
              <a:t> (taken 1/hour between  all  sites)</a:t>
            </a:r>
          </a:p>
          <a:p>
            <a:pPr lvl="3"/>
            <a:r>
              <a:rPr lang="en-US" dirty="0" smtClean="0"/>
              <a:t>Kept  for  45  days  or  longer</a:t>
            </a:r>
          </a:p>
          <a:p>
            <a:pPr lvl="2"/>
            <a:r>
              <a:rPr lang="en-US" b="1" dirty="0" smtClean="0"/>
              <a:t>Latency/packet-loss</a:t>
            </a:r>
            <a:r>
              <a:rPr lang="en-US" dirty="0" smtClean="0"/>
              <a:t>  (continuous)</a:t>
            </a:r>
          </a:p>
          <a:p>
            <a:pPr lvl="3"/>
            <a:r>
              <a:rPr lang="en-US" dirty="0" smtClean="0"/>
              <a:t>Save results each minute?  Keep  for  45  days?</a:t>
            </a:r>
          </a:p>
          <a:p>
            <a:pPr lvl="2"/>
            <a:r>
              <a:rPr lang="en-US" b="1" dirty="0" smtClean="0"/>
              <a:t>Bandwidth</a:t>
            </a:r>
            <a:r>
              <a:rPr lang="en-US" dirty="0" smtClean="0"/>
              <a:t> (1/6-hours within clouds,  1/week WLCG-wide)</a:t>
            </a:r>
          </a:p>
          <a:p>
            <a:pPr lvl="3"/>
            <a:r>
              <a:rPr lang="en-US" dirty="0" smtClean="0"/>
              <a:t>Keep  for 3 months?</a:t>
            </a:r>
          </a:p>
          <a:p>
            <a:r>
              <a:rPr lang="en-US" dirty="0" smtClean="0"/>
              <a:t>New MA coming which *may* work…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EEDAF-19C8-428C-AA0A-072020437ED9}" type="datetime1">
              <a:rPr lang="en-US" smtClean="0"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7565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perfSONAR v3.4 Measurement  Archive (MA)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New measurement archive being developed with a </a:t>
            </a:r>
            <a:r>
              <a:rPr lang="en-US" dirty="0" err="1" smtClean="0"/>
              <a:t>RESTful</a:t>
            </a:r>
            <a:r>
              <a:rPr lang="en-US" dirty="0" smtClean="0"/>
              <a:t> interface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At least </a:t>
            </a:r>
            <a:r>
              <a:rPr lang="en-US" b="1" dirty="0" smtClean="0">
                <a:solidFill>
                  <a:srgbClr val="C00000"/>
                </a:solidFill>
              </a:rPr>
              <a:t>100 times faster </a:t>
            </a:r>
            <a:r>
              <a:rPr lang="en-US" dirty="0" smtClean="0">
                <a:solidFill>
                  <a:srgbClr val="C00000"/>
                </a:solidFill>
              </a:rPr>
              <a:t>to query</a:t>
            </a:r>
          </a:p>
          <a:p>
            <a:pPr lvl="1"/>
            <a:r>
              <a:rPr lang="en-US" dirty="0" smtClean="0"/>
              <a:t>Extensible for including  new metrics </a:t>
            </a:r>
          </a:p>
          <a:p>
            <a:pPr lvl="1"/>
            <a:r>
              <a:rPr lang="en-US" dirty="0" smtClean="0"/>
              <a:t>Still a few months away (June 2014)</a:t>
            </a:r>
          </a:p>
          <a:p>
            <a:pPr lvl="1"/>
            <a:r>
              <a:rPr lang="en-US" dirty="0"/>
              <a:t>Timeline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code.google.com/p/perfsonar-ps/wiki/RoadMap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Open for comments/input  </a:t>
            </a:r>
            <a:r>
              <a:rPr lang="en-US" b="1" u="sng" dirty="0" smtClean="0">
                <a:solidFill>
                  <a:srgbClr val="0070C0"/>
                </a:solidFill>
              </a:rPr>
              <a:t>now </a:t>
            </a:r>
          </a:p>
          <a:p>
            <a:r>
              <a:rPr lang="en-US" dirty="0" smtClean="0"/>
              <a:t>Will this work for us? </a:t>
            </a:r>
            <a:r>
              <a:rPr lang="en-US" b="1" dirty="0" smtClean="0"/>
              <a:t>Can we wait?</a:t>
            </a:r>
          </a:p>
          <a:p>
            <a:r>
              <a:rPr lang="en-US" dirty="0"/>
              <a:t>Perl API 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code.google.com/p/perfsonar-ps/wiki/MeasurementArchivePerlAPI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EEDAF-19C8-428C-AA0A-072020437ED9}" type="datetime1">
              <a:rPr lang="en-US" smtClean="0"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3907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-152400"/>
            <a:ext cx="7498080" cy="914400"/>
          </a:xfrm>
        </p:spPr>
        <p:txBody>
          <a:bodyPr/>
          <a:lstStyle/>
          <a:p>
            <a:r>
              <a:rPr lang="en-US" dirty="0" smtClean="0"/>
              <a:t>Near term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685800"/>
            <a:ext cx="7632192" cy="5619750"/>
          </a:xfrm>
        </p:spPr>
        <p:txBody>
          <a:bodyPr>
            <a:noAutofit/>
          </a:bodyPr>
          <a:lstStyle/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sz="2400" dirty="0" smtClean="0">
                <a:solidFill>
                  <a:srgbClr val="C00000"/>
                </a:solidFill>
              </a:rPr>
              <a:t>Test/Explore v3.4 MA…will this work as OSG </a:t>
            </a:r>
            <a:r>
              <a:rPr lang="en-US" sz="2400" dirty="0" err="1" smtClean="0">
                <a:solidFill>
                  <a:srgbClr val="C00000"/>
                </a:solidFill>
              </a:rPr>
              <a:t>datastore</a:t>
            </a:r>
            <a:r>
              <a:rPr lang="en-US" sz="2400" dirty="0" smtClean="0">
                <a:solidFill>
                  <a:srgbClr val="C00000"/>
                </a:solidFill>
              </a:rPr>
              <a:t>?</a:t>
            </a:r>
            <a:endParaRPr lang="en-US" sz="2400" dirty="0" smtClean="0">
              <a:solidFill>
                <a:srgbClr val="C00000"/>
              </a:solidFill>
            </a:endParaRPr>
          </a:p>
          <a:p>
            <a:pPr>
              <a:lnSpc>
                <a:spcPts val="2400"/>
              </a:lnSpc>
              <a:spcBef>
                <a:spcPts val="0"/>
              </a:spcBef>
              <a:buClr>
                <a:srgbClr val="3891A7"/>
              </a:buClr>
            </a:pPr>
            <a:r>
              <a:rPr lang="en-US" sz="2400" b="1" dirty="0" smtClean="0">
                <a:solidFill>
                  <a:srgbClr val="00B050"/>
                </a:solidFill>
              </a:rPr>
              <a:t>Migrate </a:t>
            </a:r>
            <a:r>
              <a:rPr lang="en-US" sz="2400" b="1" dirty="0" smtClean="0">
                <a:solidFill>
                  <a:srgbClr val="00B050"/>
                </a:solidFill>
              </a:rPr>
              <a:t>prototypes into </a:t>
            </a:r>
            <a:r>
              <a:rPr lang="en-US" sz="2400" b="1" dirty="0" smtClean="0">
                <a:solidFill>
                  <a:srgbClr val="00B050"/>
                </a:solidFill>
              </a:rPr>
              <a:t>OSG…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pPr lvl="1">
              <a:lnSpc>
                <a:spcPts val="2400"/>
              </a:lnSpc>
              <a:spcBef>
                <a:spcPts val="0"/>
              </a:spcBef>
              <a:buClr>
                <a:srgbClr val="3891A7"/>
              </a:buClr>
            </a:pPr>
            <a:r>
              <a:rPr lang="en-US" sz="2000" b="1" dirty="0" smtClean="0">
                <a:solidFill>
                  <a:srgbClr val="00B050"/>
                </a:solidFill>
              </a:rPr>
              <a:t>Goal is one service/dashboard for OSG (and WLCG)</a:t>
            </a:r>
          </a:p>
          <a:p>
            <a:pPr lvl="1">
              <a:lnSpc>
                <a:spcPts val="2400"/>
              </a:lnSpc>
              <a:spcBef>
                <a:spcPts val="0"/>
              </a:spcBef>
              <a:buClr>
                <a:srgbClr val="3891A7"/>
              </a:buClr>
            </a:pPr>
            <a:r>
              <a:rPr lang="en-US" sz="2000" b="1" dirty="0" smtClean="0">
                <a:solidFill>
                  <a:srgbClr val="00B050"/>
                </a:solidFill>
              </a:rPr>
              <a:t>Lots  of  questions  about  integration with  </a:t>
            </a:r>
            <a:r>
              <a:rPr lang="en-US" sz="2000" b="1" dirty="0" err="1" smtClean="0">
                <a:solidFill>
                  <a:srgbClr val="00B050"/>
                </a:solidFill>
              </a:rPr>
              <a:t>MyOSG</a:t>
            </a:r>
            <a:r>
              <a:rPr lang="en-US" sz="2000" b="1" dirty="0" smtClean="0">
                <a:solidFill>
                  <a:srgbClr val="00B050"/>
                </a:solidFill>
              </a:rPr>
              <a:t> vs  standalone  components</a:t>
            </a:r>
          </a:p>
          <a:p>
            <a:pPr lvl="1">
              <a:lnSpc>
                <a:spcPts val="2400"/>
              </a:lnSpc>
              <a:spcBef>
                <a:spcPts val="0"/>
              </a:spcBef>
              <a:buClr>
                <a:srgbClr val="3891A7"/>
              </a:buClr>
            </a:pPr>
            <a:r>
              <a:rPr lang="en-US" sz="2000" b="1" dirty="0" smtClean="0">
                <a:solidFill>
                  <a:srgbClr val="00B050"/>
                </a:solidFill>
              </a:rPr>
              <a:t>Define Operations  responsibilities vs  OSG/WLCG’s  </a:t>
            </a: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sz="2400" dirty="0" smtClean="0">
                <a:solidFill>
                  <a:srgbClr val="7030A0"/>
                </a:solidFill>
              </a:rPr>
              <a:t>Expand </a:t>
            </a:r>
            <a:r>
              <a:rPr lang="en-US" sz="2400" dirty="0" smtClean="0">
                <a:solidFill>
                  <a:srgbClr val="7030A0"/>
                </a:solidFill>
              </a:rPr>
              <a:t>automated creation of “mesh-</a:t>
            </a:r>
            <a:r>
              <a:rPr lang="en-US" sz="2400" dirty="0" err="1" smtClean="0">
                <a:solidFill>
                  <a:srgbClr val="7030A0"/>
                </a:solidFill>
              </a:rPr>
              <a:t>configs</a:t>
            </a:r>
            <a:r>
              <a:rPr lang="en-US" sz="2400" dirty="0" smtClean="0">
                <a:solidFill>
                  <a:srgbClr val="7030A0"/>
                </a:solidFill>
              </a:rPr>
              <a:t>”</a:t>
            </a:r>
            <a:endParaRPr lang="en-US" sz="1800" dirty="0" smtClean="0">
              <a:solidFill>
                <a:srgbClr val="7030A0"/>
              </a:solidFill>
            </a:endParaRP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C00000"/>
                </a:solidFill>
              </a:rPr>
              <a:t>Prototype and test creation of  WLCG meshes.  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C00000"/>
                </a:solidFill>
              </a:rPr>
              <a:t>Needs interaction between </a:t>
            </a:r>
            <a:r>
              <a:rPr lang="en-US" sz="2000" dirty="0" err="1" smtClean="0">
                <a:solidFill>
                  <a:srgbClr val="C00000"/>
                </a:solidFill>
              </a:rPr>
              <a:t>Soichi</a:t>
            </a:r>
            <a:r>
              <a:rPr lang="en-US" sz="2000" dirty="0" smtClean="0">
                <a:solidFill>
                  <a:srgbClr val="C00000"/>
                </a:solidFill>
              </a:rPr>
              <a:t> and CERN/GOCDB experts.</a:t>
            </a: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sz="2400" dirty="0" smtClean="0"/>
              <a:t>Continue upgrades for sites with perfSONAR-PS versions prior to 3.3.2 (33 sites); ensure mesh-</a:t>
            </a:r>
            <a:r>
              <a:rPr lang="en-US" sz="2400" dirty="0" err="1" smtClean="0"/>
              <a:t>config</a:t>
            </a:r>
            <a:r>
              <a:rPr lang="en-US" sz="2400" dirty="0" smtClean="0"/>
              <a:t> use 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C00000"/>
                </a:solidFill>
              </a:rPr>
              <a:t>Identify and lobby non WLCG OSG sites to install</a:t>
            </a: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sz="2400" dirty="0" smtClean="0"/>
              <a:t>Using </a:t>
            </a:r>
            <a:r>
              <a:rPr lang="en-US" sz="2400" dirty="0" smtClean="0"/>
              <a:t>and improving the OSG network service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0070C0"/>
                </a:solidFill>
              </a:rPr>
              <a:t>As sites upgrade and use the mesh, verify data, displays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0070C0"/>
                </a:solidFill>
              </a:rPr>
              <a:t>Begin testing “clients” of OSG network metrics</a:t>
            </a:r>
          </a:p>
          <a:p>
            <a:pPr lvl="2">
              <a:lnSpc>
                <a:spcPts val="2400"/>
              </a:lnSpc>
              <a:spcBef>
                <a:spcPts val="0"/>
              </a:spcBef>
            </a:pPr>
            <a:r>
              <a:rPr lang="en-US" sz="1800" dirty="0" smtClean="0">
                <a:solidFill>
                  <a:srgbClr val="0070C0"/>
                </a:solidFill>
              </a:rPr>
              <a:t>Will require some API changes to get certain typical queries</a:t>
            </a: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sz="2400" dirty="0" smtClean="0"/>
              <a:t>Continued documentation updates and additions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0070C0"/>
                </a:solidFill>
              </a:rPr>
              <a:t>Maintain/update documented </a:t>
            </a:r>
            <a:r>
              <a:rPr lang="en-US" sz="2000" dirty="0" smtClean="0">
                <a:solidFill>
                  <a:srgbClr val="0070C0"/>
                </a:solidFill>
              </a:rPr>
              <a:t>procedures</a:t>
            </a:r>
            <a:endParaRPr lang="en-US" sz="2000" dirty="0" smtClean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EEDAF-19C8-428C-AA0A-072020437ED9}" type="datetime1">
              <a:rPr lang="en-US" smtClean="0"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Shawn McKee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1020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76200"/>
            <a:ext cx="7498080" cy="1143000"/>
          </a:xfrm>
        </p:spPr>
        <p:txBody>
          <a:bodyPr/>
          <a:lstStyle/>
          <a:p>
            <a:r>
              <a:rPr lang="en-US" dirty="0" smtClean="0"/>
              <a:t>URLs of Relevance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990600"/>
            <a:ext cx="8001000" cy="5257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Network </a:t>
            </a:r>
            <a:r>
              <a:rPr lang="en-US" dirty="0" smtClean="0"/>
              <a:t>Documentation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www.opensciencegrid.org/bin/view/Documentation/NetworkingInOSG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perfSONAR</a:t>
            </a:r>
            <a:r>
              <a:rPr lang="en-US" dirty="0" smtClean="0"/>
              <a:t>-PS OSG Installation Instructions</a:t>
            </a:r>
          </a:p>
          <a:p>
            <a:pPr marL="356616" lvl="1" indent="0">
              <a:buNone/>
            </a:pPr>
            <a:r>
              <a:rPr lang="en-US" dirty="0">
                <a:hlinkClick r:id="rId3"/>
              </a:rPr>
              <a:t>https://twiki.opensciencegrid.org/bin/view/Documentation/PerfSONARToolKit</a:t>
            </a:r>
            <a:endParaRPr lang="en-US" dirty="0" smtClean="0"/>
          </a:p>
          <a:p>
            <a:r>
              <a:rPr lang="en-US" dirty="0" smtClean="0"/>
              <a:t>New 3.4  MA guide </a:t>
            </a:r>
            <a:r>
              <a:rPr lang="en-US" dirty="0" smtClean="0">
                <a:hlinkClick r:id="rId4"/>
              </a:rPr>
              <a:t>https://code.google.com/p/perfsonar-ps/wiki/MeasurementArchiveClientGuide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Modular </a:t>
            </a:r>
            <a:r>
              <a:rPr lang="en-US" dirty="0" smtClean="0"/>
              <a:t>Dashboard Replacement  Prototypes</a:t>
            </a:r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maddash.aglt2.org/maddash-webui</a:t>
            </a:r>
            <a:r>
              <a:rPr lang="en-US" dirty="0" smtClean="0"/>
              <a:t> </a:t>
            </a:r>
            <a:r>
              <a:rPr lang="en-US" dirty="0">
                <a:hlinkClick r:id="rId6"/>
              </a:rPr>
              <a:t>https://maddash.aglt2.org/WLCGperfSONAR/check_mk</a:t>
            </a:r>
            <a:endParaRPr lang="en-US" dirty="0" smtClean="0"/>
          </a:p>
          <a:p>
            <a:r>
              <a:rPr lang="en-US" dirty="0" err="1" smtClean="0"/>
              <a:t>perfSONAR</a:t>
            </a:r>
            <a:r>
              <a:rPr lang="en-US" dirty="0" smtClean="0"/>
              <a:t>-PS Installation Motivation:</a:t>
            </a:r>
          </a:p>
          <a:p>
            <a:pPr marL="356616" lvl="1" indent="0">
              <a:buNone/>
            </a:pPr>
            <a:r>
              <a:rPr lang="en-US" sz="2700" dirty="0">
                <a:hlinkClick r:id="rId7"/>
              </a:rPr>
              <a:t>https://twiki.grid.iu.edu/bin/view/Networking/WhyPerfSNOAR</a:t>
            </a:r>
            <a:endParaRPr lang="en-US" sz="2700" dirty="0"/>
          </a:p>
          <a:p>
            <a:r>
              <a:rPr lang="en-US" dirty="0" smtClean="0"/>
              <a:t>Initial OSG mesh details </a:t>
            </a:r>
            <a:r>
              <a:rPr lang="en-US" dirty="0" smtClean="0">
                <a:hlinkClick r:id="rId8"/>
              </a:rPr>
              <a:t>http://confluence.grid.iu.edu/display/CENTRAL/Perfsonar+Mesh+Configs</a:t>
            </a:r>
            <a:r>
              <a:rPr lang="en-US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EEDAF-19C8-428C-AA0A-072020437ED9}" type="datetime1">
              <a:rPr lang="en-US" smtClean="0"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6311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SG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OSG</Template>
  <TotalTime>1917</TotalTime>
  <Words>1100</Words>
  <Application>Microsoft Office PowerPoint</Application>
  <PresentationFormat>On-screen Show (4:3)</PresentationFormat>
  <Paragraphs>145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OSG</vt:lpstr>
      <vt:lpstr>OSG Area Coordinators</vt:lpstr>
      <vt:lpstr>Key Initiatives in Network Area</vt:lpstr>
      <vt:lpstr>Top Concerns</vt:lpstr>
      <vt:lpstr>Recent Accomplishments</vt:lpstr>
      <vt:lpstr>Soichi’s notes on recent discussion: Tasks on Soichi’s list for 2014…</vt:lpstr>
      <vt:lpstr>OSG Network Service Datastore</vt:lpstr>
      <vt:lpstr>perfSONAR v3.4 Measurement  Archive (MA)</vt:lpstr>
      <vt:lpstr>Near term items</vt:lpstr>
      <vt:lpstr>URLs of Relevance</vt:lpstr>
      <vt:lpstr>Questions or Comments?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OSG Area Coordinators</dc:title>
  <dc:creator>smckee</dc:creator>
  <cp:lastModifiedBy>smckee</cp:lastModifiedBy>
  <cp:revision>60</cp:revision>
  <dcterms:created xsi:type="dcterms:W3CDTF">2012-09-12T14:27:41Z</dcterms:created>
  <dcterms:modified xsi:type="dcterms:W3CDTF">2014-05-07T18:37:40Z</dcterms:modified>
</cp:coreProperties>
</file>