
<file path=[Content_Types].xml><?xml version="1.0" encoding="utf-8"?>
<Types xmlns="http://schemas.openxmlformats.org/package/2006/content-types">
  <Override PartName="/ppt/slides/slide12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s/slide45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40.xml" ContentType="application/vnd.openxmlformats-officedocument.presentationml.slide+xml"/>
  <Override PartName="/ppt/slides/slide14.xml" ContentType="application/vnd.openxmlformats-officedocument.presentationml.slide+xml"/>
  <Override PartName="/ppt/slides/slide34.xml" ContentType="application/vnd.openxmlformats-officedocument.presentationml.slide+xml"/>
  <Override PartName="/ppt/slides/slide4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Default Extension="pdf" ContentType="application/pdf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4168" r:id="rId1"/>
  </p:sldMasterIdLst>
  <p:notesMasterIdLst>
    <p:notesMasterId r:id="rId47"/>
  </p:notesMasterIdLst>
  <p:handoutMasterIdLst>
    <p:handoutMasterId r:id="rId48"/>
  </p:handoutMasterIdLst>
  <p:sldIdLst>
    <p:sldId id="310" r:id="rId2"/>
    <p:sldId id="257" r:id="rId3"/>
    <p:sldId id="258" r:id="rId4"/>
    <p:sldId id="259" r:id="rId5"/>
    <p:sldId id="309" r:id="rId6"/>
    <p:sldId id="262" r:id="rId7"/>
    <p:sldId id="263" r:id="rId8"/>
    <p:sldId id="264" r:id="rId9"/>
    <p:sldId id="320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311" r:id="rId19"/>
    <p:sldId id="275" r:id="rId20"/>
    <p:sldId id="276" r:id="rId21"/>
    <p:sldId id="314" r:id="rId22"/>
    <p:sldId id="308" r:id="rId23"/>
    <p:sldId id="277" r:id="rId24"/>
    <p:sldId id="279" r:id="rId25"/>
    <p:sldId id="280" r:id="rId26"/>
    <p:sldId id="281" r:id="rId27"/>
    <p:sldId id="282" r:id="rId28"/>
    <p:sldId id="283" r:id="rId29"/>
    <p:sldId id="286" r:id="rId30"/>
    <p:sldId id="285" r:id="rId31"/>
    <p:sldId id="287" r:id="rId32"/>
    <p:sldId id="288" r:id="rId33"/>
    <p:sldId id="290" r:id="rId34"/>
    <p:sldId id="292" r:id="rId35"/>
    <p:sldId id="312" r:id="rId36"/>
    <p:sldId id="295" r:id="rId37"/>
    <p:sldId id="315" r:id="rId38"/>
    <p:sldId id="317" r:id="rId39"/>
    <p:sldId id="319" r:id="rId40"/>
    <p:sldId id="318" r:id="rId41"/>
    <p:sldId id="316" r:id="rId42"/>
    <p:sldId id="304" r:id="rId43"/>
    <p:sldId id="305" r:id="rId44"/>
    <p:sldId id="313" r:id="rId45"/>
    <p:sldId id="303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12" d="100"/>
          <a:sy n="112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presProps" Target="presProps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printerSettings" Target="printerSettings/printerSettings1.bin"/><Relationship Id="rId44" Type="http://schemas.openxmlformats.org/officeDocument/2006/relationships/slide" Target="slides/slide43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35" Type="http://schemas.openxmlformats.org/officeDocument/2006/relationships/slide" Target="slides/slide34.xml"/><Relationship Id="rId51" Type="http://schemas.openxmlformats.org/officeDocument/2006/relationships/viewProps" Target="viewProps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theme" Target="theme/theme1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53" Type="http://schemas.openxmlformats.org/officeDocument/2006/relationships/tableStyles" Target="tableStyles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6204E-1634-8B47-9EBB-22DF7475568D}" type="datetime1">
              <a:rPr lang="en-US" smtClean="0"/>
              <a:pPr/>
              <a:t>4/8/09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B77A1-CE4E-464A-A3C8-655160D9F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F8DB8-69EF-DE4A-B9A6-97B7F92B3D13}" type="datetime1">
              <a:rPr lang="en-US" smtClean="0"/>
              <a:pPr/>
              <a:t>4/8/09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656F7-3F31-6743-9697-5F03AEB6EE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testing purposes much less space</a:t>
            </a:r>
            <a:r>
              <a:rPr lang="en-US" baseline="0" dirty="0" smtClean="0"/>
              <a:t> (~5GB total) can be provided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656F7-3F31-6743-9697-5F03AEB6EE1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r>
              <a:rPr lang="en-US" smtClean="0"/>
              <a:t>April 7-9, 2009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7-9,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7-9, 2009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US" smtClean="0"/>
              <a:t>April 7-9, 2009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51AA724-561A-1846-8644-561AA2F660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r>
              <a:rPr lang="en-US" smtClean="0"/>
              <a:t>April 7-9,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kumimoji="0" lang="en-US" smtClean="0"/>
              <a:t>MEGS 2009 Albuquerque</a:t>
            </a:r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7-9, 2009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7-9, 2009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smtClean="0"/>
              <a:t>April 7-9, 2009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1AA724-561A-1846-8644-561AA2F660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7-9, 2009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US" smtClean="0"/>
              <a:t>April 7-9, 2009</a:t>
            </a:r>
            <a:endParaRPr lang="en-US" dirty="0" smtClean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smtClean="0"/>
              <a:t>April 7-9, 2009</a:t>
            </a:r>
            <a:endParaRPr lang="en-US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1AA724-561A-1846-8644-561AA2F660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April 7-9, 2009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MEGS 2009 Albuquerque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1AA724-561A-1846-8644-561AA2F66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71" r:id="rId3"/>
    <p:sldLayoutId id="2147484172" r:id="rId4"/>
    <p:sldLayoutId id="2147484173" r:id="rId5"/>
    <p:sldLayoutId id="2147484174" r:id="rId6"/>
    <p:sldLayoutId id="2147484175" r:id="rId7"/>
    <p:sldLayoutId id="2147484176" r:id="rId8"/>
    <p:sldLayoutId id="2147484177" r:id="rId9"/>
    <p:sldLayoutId id="2147484178" r:id="rId10"/>
    <p:sldLayoutId id="2147484179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oim.grid.iu.edu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df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df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df"/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OSG Site installation and Maintenance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Suchandra Thapa</a:t>
            </a:r>
          </a:p>
          <a:p>
            <a:r>
              <a:rPr lang="en-US" dirty="0" smtClean="0"/>
              <a:t>Computation Institute</a:t>
            </a:r>
          </a:p>
          <a:p>
            <a:r>
              <a:rPr lang="en-US" dirty="0" smtClean="0"/>
              <a:t>University of Chicago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OSG Software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Consists of:</a:t>
            </a:r>
          </a:p>
          <a:p>
            <a:pPr lvl="1"/>
            <a:r>
              <a:rPr lang="en-US" dirty="0" smtClean="0"/>
              <a:t>VDT Software </a:t>
            </a:r>
          </a:p>
          <a:p>
            <a:pPr lvl="2">
              <a:buNone/>
            </a:pPr>
            <a:r>
              <a:rPr lang="en-US" dirty="0" smtClean="0"/>
              <a:t>PLUS</a:t>
            </a:r>
          </a:p>
          <a:p>
            <a:pPr lvl="1"/>
            <a:r>
              <a:rPr lang="en-US" dirty="0" smtClean="0"/>
              <a:t>Additional OSG Specific bits</a:t>
            </a:r>
          </a:p>
          <a:p>
            <a:r>
              <a:rPr lang="en-US" dirty="0" smtClean="0"/>
              <a:t>E.g. CE</a:t>
            </a:r>
          </a:p>
          <a:p>
            <a:pPr lvl="1"/>
            <a:r>
              <a:rPr lang="en-US" sz="2000" dirty="0" smtClean="0"/>
              <a:t>VDT Subset</a:t>
            </a:r>
          </a:p>
          <a:p>
            <a:pPr lvl="2"/>
            <a:r>
              <a:rPr lang="en-US" sz="2000" dirty="0" err="1" smtClean="0"/>
              <a:t>Globus</a:t>
            </a:r>
            <a:endParaRPr lang="en-US" sz="2000" dirty="0" smtClean="0"/>
          </a:p>
          <a:p>
            <a:pPr lvl="2"/>
            <a:r>
              <a:rPr lang="en-US" sz="2000" dirty="0" smtClean="0"/>
              <a:t>RSV</a:t>
            </a:r>
          </a:p>
          <a:p>
            <a:pPr lvl="2"/>
            <a:r>
              <a:rPr lang="en-US" sz="2000" dirty="0" smtClean="0"/>
              <a:t>PRIMA</a:t>
            </a:r>
          </a:p>
          <a:p>
            <a:pPr lvl="2"/>
            <a:r>
              <a:rPr lang="en-US" sz="2000" dirty="0" smtClean="0"/>
              <a:t>… and another dozen</a:t>
            </a:r>
          </a:p>
          <a:p>
            <a:pPr lvl="1"/>
            <a:r>
              <a:rPr lang="en-US" sz="2000" dirty="0" smtClean="0"/>
              <a:t>OSG bits:</a:t>
            </a:r>
          </a:p>
          <a:p>
            <a:pPr lvl="2"/>
            <a:r>
              <a:rPr lang="en-US" sz="2000" dirty="0" smtClean="0"/>
              <a:t>Information about OSG </a:t>
            </a:r>
            <a:r>
              <a:rPr lang="en-US" sz="2000" dirty="0" err="1" smtClean="0"/>
              <a:t>VOs</a:t>
            </a:r>
            <a:endParaRPr lang="en-US" sz="2000" dirty="0" smtClean="0"/>
          </a:p>
          <a:p>
            <a:pPr lvl="2"/>
            <a:r>
              <a:rPr lang="en-US" sz="2000" dirty="0" smtClean="0"/>
              <a:t>OSG configuration script (</a:t>
            </a:r>
            <a:r>
              <a:rPr lang="en-US" sz="2000" dirty="0" err="1" smtClean="0"/>
              <a:t>configure_osg.py</a:t>
            </a:r>
            <a:r>
              <a:rPr lang="en-US" sz="2000" dirty="0" smtClean="0"/>
              <a:t>)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7-9,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OSG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CE – Compute Element</a:t>
            </a:r>
          </a:p>
          <a:p>
            <a:pPr lvl="1"/>
            <a:r>
              <a:rPr lang="en-US" dirty="0" smtClean="0"/>
              <a:t>Provides point of interface for tools attempting to run jobs or work on a cluster</a:t>
            </a:r>
          </a:p>
          <a:p>
            <a:pPr lvl="1"/>
            <a:r>
              <a:rPr lang="en-US" dirty="0" smtClean="0"/>
              <a:t>Users submit jobs to this system</a:t>
            </a:r>
          </a:p>
          <a:p>
            <a:pPr lvl="1"/>
            <a:r>
              <a:rPr lang="en-US" dirty="0" smtClean="0"/>
              <a:t>OSG provides a package that  installs all software needed for this component</a:t>
            </a:r>
          </a:p>
          <a:p>
            <a:r>
              <a:rPr lang="en-US" dirty="0" smtClean="0"/>
              <a:t>SE – Storage Element</a:t>
            </a:r>
          </a:p>
          <a:p>
            <a:pPr lvl="1"/>
            <a:r>
              <a:rPr lang="en-US" dirty="0" smtClean="0"/>
              <a:t>Several implementations</a:t>
            </a:r>
          </a:p>
          <a:p>
            <a:pPr lvl="2"/>
            <a:r>
              <a:rPr lang="en-US" dirty="0" err="1" smtClean="0"/>
              <a:t>dCache</a:t>
            </a:r>
            <a:endParaRPr lang="en-US" dirty="0" smtClean="0"/>
          </a:p>
          <a:p>
            <a:pPr lvl="2"/>
            <a:r>
              <a:rPr lang="en-US" dirty="0" err="1" smtClean="0"/>
              <a:t>Bestman</a:t>
            </a:r>
            <a:endParaRPr lang="en-US" dirty="0" smtClean="0"/>
          </a:p>
          <a:p>
            <a:pPr lvl="1"/>
            <a:r>
              <a:rPr lang="en-US" dirty="0" smtClean="0"/>
              <a:t>Manages data and storage services on cluster</a:t>
            </a:r>
          </a:p>
          <a:p>
            <a:r>
              <a:rPr lang="en-US" dirty="0" smtClean="0"/>
              <a:t>WN – Worker Node</a:t>
            </a:r>
          </a:p>
          <a:p>
            <a:pPr lvl="1"/>
            <a:r>
              <a:rPr lang="en-US" dirty="0" smtClean="0"/>
              <a:t>Software found on each compute node on grid</a:t>
            </a:r>
          </a:p>
          <a:p>
            <a:pPr lvl="1"/>
            <a:r>
              <a:rPr lang="en-US" dirty="0" smtClean="0"/>
              <a:t>Provides software that incoming jobs may depend on (e.g. curl, </a:t>
            </a:r>
            <a:r>
              <a:rPr lang="en-US" dirty="0" err="1" smtClean="0"/>
              <a:t>srmcp</a:t>
            </a:r>
            <a:r>
              <a:rPr lang="en-US" dirty="0" smtClean="0"/>
              <a:t>, </a:t>
            </a:r>
            <a:r>
              <a:rPr lang="en-US" dirty="0" err="1" smtClean="0"/>
              <a:t>gsiftp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Client – Client Software</a:t>
            </a:r>
          </a:p>
          <a:p>
            <a:pPr lvl="1"/>
            <a:r>
              <a:rPr lang="en-US" dirty="0" smtClean="0"/>
              <a:t>Provides software that users can use to submit and manage jobs and data on OSG </a:t>
            </a:r>
          </a:p>
          <a:p>
            <a:pPr lvl="1"/>
            <a:r>
              <a:rPr lang="en-US" dirty="0" smtClean="0"/>
              <a:t>May be superseded by  VO specific software</a:t>
            </a:r>
          </a:p>
          <a:p>
            <a:r>
              <a:rPr lang="en-US" dirty="0" smtClean="0"/>
              <a:t>Other tools (more specific and not necessarily used by many people)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7-9,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5000 meter overview of 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GRAM : Allows job submissions and passes them on to local batch manager</a:t>
            </a:r>
          </a:p>
          <a:p>
            <a:r>
              <a:rPr lang="en-US" dirty="0" err="1" smtClean="0"/>
              <a:t>Gridftp</a:t>
            </a:r>
            <a:r>
              <a:rPr lang="en-US" dirty="0" smtClean="0"/>
              <a:t> : Provides data transfer services into and out of cluster</a:t>
            </a:r>
          </a:p>
          <a:p>
            <a:r>
              <a:rPr lang="en-US" dirty="0" err="1" smtClean="0"/>
              <a:t>CEMon</a:t>
            </a:r>
            <a:r>
              <a:rPr lang="en-US" dirty="0" smtClean="0"/>
              <a:t> / GIP : Provides information to central services </a:t>
            </a:r>
          </a:p>
          <a:p>
            <a:r>
              <a:rPr lang="en-US" dirty="0" smtClean="0"/>
              <a:t>Gratia : Sends accounting information on jobs run to central server</a:t>
            </a:r>
          </a:p>
          <a:p>
            <a:r>
              <a:rPr lang="en-US" dirty="0" smtClean="0"/>
              <a:t>RSV : Provides probes to monitor health of the CE</a:t>
            </a:r>
          </a:p>
          <a:p>
            <a:r>
              <a:rPr lang="en-US" dirty="0" smtClean="0"/>
              <a:t>User authorization : Needed to connect certificates to user accounts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7-9,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Basic 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7-9,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31988" y="1485900"/>
            <a:ext cx="4935538" cy="328295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8" name="Picture 7" descr="us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4076" y="2339975"/>
            <a:ext cx="879475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35163" y="3262313"/>
            <a:ext cx="1865313" cy="15065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dirty="0">
                <a:solidFill>
                  <a:schemeClr val="bg1"/>
                </a:solidFill>
              </a:rPr>
              <a:t>GRAM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38338" y="1489075"/>
            <a:ext cx="1865313" cy="15065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dirty="0" err="1">
                <a:ln>
                  <a:solidFill>
                    <a:srgbClr val="F2D908"/>
                  </a:solidFill>
                </a:ln>
                <a:solidFill>
                  <a:schemeClr val="bg1"/>
                </a:solidFill>
              </a:rPr>
              <a:t>GridFTP</a:t>
            </a:r>
            <a:endParaRPr lang="en-US" dirty="0">
              <a:ln>
                <a:solidFill>
                  <a:srgbClr val="F2D908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999038" y="1492250"/>
            <a:ext cx="1865313" cy="587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2200" dirty="0">
                <a:solidFill>
                  <a:schemeClr val="bg1"/>
                </a:solidFill>
              </a:rPr>
              <a:t>Authorization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999038" y="2959100"/>
            <a:ext cx="1865313" cy="587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2200" dirty="0">
                <a:solidFill>
                  <a:schemeClr val="bg1"/>
                </a:solidFill>
              </a:rPr>
              <a:t>RSV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999038" y="3702050"/>
            <a:ext cx="1865313" cy="587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2200" dirty="0" err="1">
                <a:solidFill>
                  <a:schemeClr val="bg1"/>
                </a:solidFill>
              </a:rPr>
              <a:t>CEMon</a:t>
            </a:r>
            <a:r>
              <a:rPr lang="en-US" sz="2200" dirty="0">
                <a:solidFill>
                  <a:schemeClr val="bg1"/>
                </a:solidFill>
              </a:rPr>
              <a:t>/GIP</a:t>
            </a:r>
          </a:p>
        </p:txBody>
      </p:sp>
      <p:cxnSp>
        <p:nvCxnSpPr>
          <p:cNvPr id="14" name="Shape 29"/>
          <p:cNvCxnSpPr>
            <a:cxnSpLocks noChangeShapeType="1"/>
          </p:cNvCxnSpPr>
          <p:nvPr/>
        </p:nvCxnSpPr>
        <p:spPr bwMode="auto">
          <a:xfrm>
            <a:off x="2770188" y="4537075"/>
            <a:ext cx="2155825" cy="762000"/>
          </a:xfrm>
          <a:prstGeom prst="curvedConnector3">
            <a:avLst>
              <a:gd name="adj1" fmla="val 227"/>
            </a:avLst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</p:spPr>
      </p:cxnSp>
      <p:cxnSp>
        <p:nvCxnSpPr>
          <p:cNvPr id="15" name="Straight Arrow Connector 14"/>
          <p:cNvCxnSpPr>
            <a:cxnSpLocks noChangeShapeType="1"/>
            <a:endCxn id="11" idx="1"/>
          </p:cNvCxnSpPr>
          <p:nvPr/>
        </p:nvCxnSpPr>
        <p:spPr bwMode="auto">
          <a:xfrm>
            <a:off x="3800476" y="1785938"/>
            <a:ext cx="1198562" cy="1587"/>
          </a:xfrm>
          <a:prstGeom prst="straightConnector1">
            <a:avLst/>
          </a:prstGeom>
          <a:noFill/>
          <a:ln w="38100">
            <a:solidFill>
              <a:srgbClr val="5554FF"/>
            </a:solidFill>
            <a:round/>
            <a:headEnd/>
            <a:tailEnd type="arrow" w="med" len="med"/>
          </a:ln>
        </p:spPr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 rot="5400000" flipH="1" flipV="1">
            <a:off x="3724276" y="2039938"/>
            <a:ext cx="1368425" cy="1216025"/>
          </a:xfrm>
          <a:prstGeom prst="straightConnector1">
            <a:avLst/>
          </a:prstGeom>
          <a:noFill/>
          <a:ln w="38100">
            <a:solidFill>
              <a:srgbClr val="5554FF"/>
            </a:solidFill>
            <a:round/>
            <a:headEnd/>
            <a:tailEnd type="arrow" w="med" len="med"/>
          </a:ln>
        </p:spPr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022601" y="5200650"/>
            <a:ext cx="13906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800"/>
              <a:t>Submit jobs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790951" y="1417638"/>
            <a:ext cx="314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800"/>
              <a:t>?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792538" y="3224213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800"/>
              <a:t>?</a:t>
            </a:r>
          </a:p>
        </p:txBody>
      </p: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10800000">
            <a:off x="4649788" y="2974975"/>
            <a:ext cx="349250" cy="1588"/>
          </a:xfrm>
          <a:prstGeom prst="straightConnector1">
            <a:avLst/>
          </a:prstGeom>
          <a:noFill/>
          <a:ln w="9525">
            <a:solidFill>
              <a:srgbClr val="5554FF"/>
            </a:solidFill>
            <a:round/>
            <a:headEnd/>
            <a:tailEnd type="arrow" w="med" len="med"/>
          </a:ln>
        </p:spPr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rot="10800000">
            <a:off x="4694238" y="2670175"/>
            <a:ext cx="304800" cy="288925"/>
          </a:xfrm>
          <a:prstGeom prst="straightConnector1">
            <a:avLst/>
          </a:prstGeom>
          <a:noFill/>
          <a:ln w="9525">
            <a:solidFill>
              <a:srgbClr val="5554FF"/>
            </a:solidFill>
            <a:round/>
            <a:headEnd/>
            <a:tailEnd type="arrow" w="med" len="med"/>
          </a:ln>
        </p:spPr>
      </p:cxn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rot="16200000" flipV="1">
            <a:off x="4783138" y="2760663"/>
            <a:ext cx="433387" cy="1588"/>
          </a:xfrm>
          <a:prstGeom prst="straightConnector1">
            <a:avLst/>
          </a:prstGeom>
          <a:noFill/>
          <a:ln w="9525">
            <a:solidFill>
              <a:srgbClr val="5554FF"/>
            </a:solidFill>
            <a:round/>
            <a:headEnd/>
            <a:tailEnd type="arrow" w="med" len="med"/>
          </a:ln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rot="10800000">
            <a:off x="4667251" y="3986213"/>
            <a:ext cx="350837" cy="1587"/>
          </a:xfrm>
          <a:prstGeom prst="straightConnector1">
            <a:avLst/>
          </a:prstGeom>
          <a:noFill/>
          <a:ln w="9525">
            <a:solidFill>
              <a:srgbClr val="5554FF"/>
            </a:solidFill>
            <a:round/>
            <a:headEnd/>
            <a:tailEnd type="arrow" w="med" len="med"/>
          </a:ln>
        </p:spPr>
      </p:cxnSp>
      <p:cxnSp>
        <p:nvCxnSpPr>
          <p:cNvPr id="24" name="Straight Arrow Connector 23"/>
          <p:cNvCxnSpPr>
            <a:cxnSpLocks noChangeShapeType="1"/>
            <a:stCxn id="13" idx="1"/>
          </p:cNvCxnSpPr>
          <p:nvPr/>
        </p:nvCxnSpPr>
        <p:spPr bwMode="auto">
          <a:xfrm rot="10800000">
            <a:off x="4721226" y="3725863"/>
            <a:ext cx="277812" cy="269875"/>
          </a:xfrm>
          <a:prstGeom prst="straightConnector1">
            <a:avLst/>
          </a:prstGeom>
          <a:noFill/>
          <a:ln w="9525">
            <a:solidFill>
              <a:srgbClr val="5554FF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24"/>
          <p:cNvCxnSpPr>
            <a:cxnSpLocks noChangeShapeType="1"/>
            <a:stCxn id="13" idx="1"/>
          </p:cNvCxnSpPr>
          <p:nvPr/>
        </p:nvCxnSpPr>
        <p:spPr bwMode="auto">
          <a:xfrm rot="10800000" flipV="1">
            <a:off x="4775201" y="3995738"/>
            <a:ext cx="223837" cy="284162"/>
          </a:xfrm>
          <a:prstGeom prst="straightConnector1">
            <a:avLst/>
          </a:prstGeom>
          <a:noFill/>
          <a:ln w="9525">
            <a:solidFill>
              <a:srgbClr val="5554FF"/>
            </a:solidFill>
            <a:round/>
            <a:headEnd/>
            <a:tailEnd type="arrow" w="med" len="med"/>
          </a:ln>
        </p:spPr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99038" y="2517775"/>
            <a:ext cx="608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800" dirty="0"/>
              <a:t>Test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373563" y="4252913"/>
            <a:ext cx="812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800" dirty="0"/>
              <a:t>Query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968626" y="4225925"/>
            <a:ext cx="855662" cy="546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1800" dirty="0">
                <a:solidFill>
                  <a:schemeClr val="bg1"/>
                </a:solidFill>
              </a:rPr>
              <a:t>Gratia</a:t>
            </a:r>
          </a:p>
        </p:txBody>
      </p:sp>
      <p:sp>
        <p:nvSpPr>
          <p:cNvPr id="29" name="Freeform 28"/>
          <p:cNvSpPr>
            <a:spLocks noChangeArrowheads="1"/>
          </p:cNvSpPr>
          <p:nvPr/>
        </p:nvSpPr>
        <p:spPr bwMode="auto">
          <a:xfrm>
            <a:off x="1431926" y="3511550"/>
            <a:ext cx="900112" cy="452438"/>
          </a:xfrm>
          <a:custGeom>
            <a:avLst/>
            <a:gdLst>
              <a:gd name="T0" fmla="*/ 0 w 900066"/>
              <a:gd name="T1" fmla="*/ 0 h 452062"/>
              <a:gd name="T2" fmla="*/ 184972 w 900066"/>
              <a:gd name="T3" fmla="*/ 383152 h 452062"/>
              <a:gd name="T4" fmla="*/ 900204 w 900066"/>
              <a:gd name="T5" fmla="*/ 420232 h 452062"/>
              <a:gd name="T6" fmla="*/ 900204 w 900066"/>
              <a:gd name="T7" fmla="*/ 420232 h 452062"/>
              <a:gd name="T8" fmla="*/ 0 60000 65536"/>
              <a:gd name="T9" fmla="*/ 0 60000 65536"/>
              <a:gd name="T10" fmla="*/ 0 60000 65536"/>
              <a:gd name="T11" fmla="*/ 0 60000 65536"/>
              <a:gd name="T12" fmla="*/ 0 w 900066"/>
              <a:gd name="T13" fmla="*/ 0 h 452062"/>
              <a:gd name="T14" fmla="*/ 900066 w 900066"/>
              <a:gd name="T15" fmla="*/ 452062 h 4520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0066" h="452062">
                <a:moveTo>
                  <a:pt x="0" y="0"/>
                </a:moveTo>
                <a:cubicBezTo>
                  <a:pt x="17467" y="156167"/>
                  <a:pt x="34934" y="312334"/>
                  <a:pt x="184945" y="382198"/>
                </a:cubicBezTo>
                <a:cubicBezTo>
                  <a:pt x="334956" y="452062"/>
                  <a:pt x="900066" y="419185"/>
                  <a:pt x="900066" y="419185"/>
                </a:cubicBezTo>
              </a:path>
            </a:pathLst>
          </a:custGeom>
          <a:noFill/>
          <a:ln w="38100">
            <a:solidFill>
              <a:srgbClr val="4C4BE7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Freeform 29"/>
          <p:cNvSpPr>
            <a:spLocks noChangeArrowheads="1"/>
          </p:cNvSpPr>
          <p:nvPr/>
        </p:nvSpPr>
        <p:spPr bwMode="auto">
          <a:xfrm>
            <a:off x="1382713" y="1982788"/>
            <a:ext cx="788988" cy="333375"/>
          </a:xfrm>
          <a:custGeom>
            <a:avLst/>
            <a:gdLst>
              <a:gd name="T0" fmla="*/ 0 w 789099"/>
              <a:gd name="T1" fmla="*/ 334361 h 332883"/>
              <a:gd name="T2" fmla="*/ 209517 w 789099"/>
              <a:gd name="T3" fmla="*/ 61918 h 332883"/>
              <a:gd name="T4" fmla="*/ 788766 w 789099"/>
              <a:gd name="T5" fmla="*/ 0 h 332883"/>
              <a:gd name="T6" fmla="*/ 788766 w 789099"/>
              <a:gd name="T7" fmla="*/ 0 h 332883"/>
              <a:gd name="T8" fmla="*/ 0 60000 65536"/>
              <a:gd name="T9" fmla="*/ 0 60000 65536"/>
              <a:gd name="T10" fmla="*/ 0 60000 65536"/>
              <a:gd name="T11" fmla="*/ 0 60000 65536"/>
              <a:gd name="T12" fmla="*/ 0 w 789099"/>
              <a:gd name="T13" fmla="*/ 0 h 332883"/>
              <a:gd name="T14" fmla="*/ 789099 w 789099"/>
              <a:gd name="T15" fmla="*/ 332883 h 3328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9099" h="332883">
                <a:moveTo>
                  <a:pt x="0" y="332883"/>
                </a:moveTo>
                <a:cubicBezTo>
                  <a:pt x="39044" y="225004"/>
                  <a:pt x="78088" y="117125"/>
                  <a:pt x="209604" y="61645"/>
                </a:cubicBezTo>
                <a:cubicBezTo>
                  <a:pt x="341120" y="6165"/>
                  <a:pt x="789099" y="0"/>
                  <a:pt x="789099" y="0"/>
                </a:cubicBezTo>
              </a:path>
            </a:pathLst>
          </a:custGeom>
          <a:noFill/>
          <a:ln w="38100">
            <a:solidFill>
              <a:srgbClr val="4C4BE7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1" name="Group 27"/>
          <p:cNvGrpSpPr>
            <a:grpSpLocks/>
          </p:cNvGrpSpPr>
          <p:nvPr/>
        </p:nvGrpSpPr>
        <p:grpSpPr bwMode="auto">
          <a:xfrm>
            <a:off x="5029731" y="4393747"/>
            <a:ext cx="2111375" cy="2036762"/>
            <a:chOff x="5257800" y="1143000"/>
            <a:chExt cx="1106488" cy="1066800"/>
          </a:xfrm>
        </p:grpSpPr>
        <p:grpSp>
          <p:nvGrpSpPr>
            <p:cNvPr id="32" name="Group 4"/>
            <p:cNvGrpSpPr>
              <a:grpSpLocks/>
            </p:cNvGrpSpPr>
            <p:nvPr/>
          </p:nvGrpSpPr>
          <p:grpSpPr bwMode="auto">
            <a:xfrm>
              <a:off x="5257800" y="1143000"/>
              <a:ext cx="496888" cy="762000"/>
              <a:chOff x="1344" y="1536"/>
              <a:chExt cx="313" cy="480"/>
            </a:xfrm>
          </p:grpSpPr>
          <p:pic>
            <p:nvPicPr>
              <p:cNvPr id="43" name="Picture 5" descr="serve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344" y="1680"/>
                <a:ext cx="217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" name="Picture 6" descr="serve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344" y="1536"/>
                <a:ext cx="217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5" name="Picture 7" descr="serve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40" y="1716"/>
                <a:ext cx="217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6" name="Picture 8" descr="serve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40" y="1584"/>
                <a:ext cx="217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3" name="Group 9"/>
            <p:cNvGrpSpPr>
              <a:grpSpLocks/>
            </p:cNvGrpSpPr>
            <p:nvPr/>
          </p:nvGrpSpPr>
          <p:grpSpPr bwMode="auto">
            <a:xfrm>
              <a:off x="5562600" y="1295400"/>
              <a:ext cx="496888" cy="762000"/>
              <a:chOff x="1344" y="1536"/>
              <a:chExt cx="313" cy="480"/>
            </a:xfrm>
          </p:grpSpPr>
          <p:pic>
            <p:nvPicPr>
              <p:cNvPr id="39" name="Picture 10" descr="serve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344" y="1680"/>
                <a:ext cx="217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0" name="Picture 11" descr="serve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344" y="1536"/>
                <a:ext cx="217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1" name="Picture 12" descr="serve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40" y="1716"/>
                <a:ext cx="217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2" name="Picture 13" descr="serve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40" y="1584"/>
                <a:ext cx="217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4" name="Group 14"/>
            <p:cNvGrpSpPr>
              <a:grpSpLocks/>
            </p:cNvGrpSpPr>
            <p:nvPr/>
          </p:nvGrpSpPr>
          <p:grpSpPr bwMode="auto">
            <a:xfrm>
              <a:off x="5867400" y="1447800"/>
              <a:ext cx="496888" cy="762000"/>
              <a:chOff x="1344" y="1536"/>
              <a:chExt cx="313" cy="480"/>
            </a:xfrm>
          </p:grpSpPr>
          <p:pic>
            <p:nvPicPr>
              <p:cNvPr id="35" name="Picture 15" descr="serve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344" y="1680"/>
                <a:ext cx="217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6" name="Picture 16" descr="serve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344" y="1536"/>
                <a:ext cx="217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7" name="Picture 17" descr="serve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40" y="1716"/>
                <a:ext cx="217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" name="Picture 18" descr="serve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40" y="1584"/>
                <a:ext cx="217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different flavors</a:t>
            </a:r>
          </a:p>
          <a:p>
            <a:pPr lvl="1"/>
            <a:r>
              <a:rPr lang="en-US" dirty="0" smtClean="0"/>
              <a:t>OSG provides and supports both</a:t>
            </a:r>
          </a:p>
          <a:p>
            <a:pPr lvl="1"/>
            <a:r>
              <a:rPr lang="en-US" dirty="0" smtClean="0"/>
              <a:t>Very different implementations</a:t>
            </a:r>
          </a:p>
          <a:p>
            <a:r>
              <a:rPr lang="en-US" dirty="0" smtClean="0"/>
              <a:t>GT2 </a:t>
            </a:r>
          </a:p>
          <a:p>
            <a:pPr lvl="1"/>
            <a:r>
              <a:rPr lang="en-US" dirty="0" smtClean="0"/>
              <a:t>What most users and </a:t>
            </a:r>
            <a:r>
              <a:rPr lang="en-US" dirty="0" err="1" smtClean="0"/>
              <a:t>VOs</a:t>
            </a:r>
            <a:r>
              <a:rPr lang="en-US" dirty="0" smtClean="0"/>
              <a:t> use</a:t>
            </a:r>
          </a:p>
          <a:p>
            <a:pPr lvl="1"/>
            <a:r>
              <a:rPr lang="en-US" dirty="0" smtClean="0"/>
              <a:t>Very stable and well understood</a:t>
            </a:r>
          </a:p>
          <a:p>
            <a:pPr lvl="1"/>
            <a:r>
              <a:rPr lang="en-US" dirty="0" smtClean="0"/>
              <a:t>On the other hand, fairly old</a:t>
            </a:r>
          </a:p>
          <a:p>
            <a:r>
              <a:rPr lang="en-US" dirty="0" smtClean="0"/>
              <a:t>GT4 (aka </a:t>
            </a:r>
            <a:r>
              <a:rPr lang="en-US" dirty="0" err="1" smtClean="0"/>
              <a:t>ws</a:t>
            </a:r>
            <a:r>
              <a:rPr lang="en-US" dirty="0" smtClean="0"/>
              <a:t>-gram)</a:t>
            </a:r>
          </a:p>
          <a:p>
            <a:pPr lvl="1"/>
            <a:r>
              <a:rPr lang="en-US" dirty="0" smtClean="0"/>
              <a:t>Web services enabled job submission</a:t>
            </a:r>
          </a:p>
          <a:p>
            <a:pPr lvl="1"/>
            <a:r>
              <a:rPr lang="en-US" dirty="0" smtClean="0"/>
              <a:t>Currently in transition</a:t>
            </a:r>
          </a:p>
          <a:p>
            <a:pPr lvl="1"/>
            <a:r>
              <a:rPr lang="en-US" dirty="0" smtClean="0"/>
              <a:t>Used primarily by LIGO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7-9,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Gratia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Collects information about what jobs have run on your site and by whom</a:t>
            </a:r>
          </a:p>
          <a:p>
            <a:r>
              <a:rPr lang="en-US" dirty="0" smtClean="0"/>
              <a:t>Hooks into GRAM and/or job manager </a:t>
            </a:r>
          </a:p>
          <a:p>
            <a:r>
              <a:rPr lang="en-US" dirty="0" smtClean="0"/>
              <a:t>Sends information to a central server</a:t>
            </a:r>
          </a:p>
          <a:p>
            <a:r>
              <a:rPr lang="en-US" dirty="0" smtClean="0"/>
              <a:t>Can connect and query central service to get reports and graphs</a:t>
            </a:r>
          </a:p>
          <a:p>
            <a:r>
              <a:rPr lang="en-US" dirty="0" smtClean="0"/>
              <a:t>Option exists for a local server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7-9,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CEMon</a:t>
            </a:r>
            <a:r>
              <a:rPr lang="en-US" dirty="0" smtClean="0"/>
              <a:t> / GIP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Times" pitchFamily="-111" charset="0"/>
              <a:buChar char="•"/>
              <a:defRPr/>
            </a:pPr>
            <a:r>
              <a:rPr lang="en-US" dirty="0" smtClean="0"/>
              <a:t>These work together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Essential for accurate information about your site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End-users see this information</a:t>
            </a:r>
          </a:p>
          <a:p>
            <a:pPr>
              <a:buFont typeface="Times" pitchFamily="-111" charset="0"/>
              <a:buChar char="•"/>
              <a:defRPr/>
            </a:pPr>
            <a:r>
              <a:rPr lang="en-US" dirty="0" smtClean="0"/>
              <a:t>Generic Information Provider (GIP)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Scripts to scrape information about your site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Some information is dynamic (queue length)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Some is static (site name)</a:t>
            </a:r>
          </a:p>
          <a:p>
            <a:pPr>
              <a:buFont typeface="Times" pitchFamily="-111" charset="0"/>
              <a:buChar char="•"/>
              <a:defRPr/>
            </a:pPr>
            <a:r>
              <a:rPr lang="en-US" dirty="0" err="1" smtClean="0"/>
              <a:t>CEMon</a:t>
            </a:r>
            <a:endParaRPr lang="en-US" dirty="0" smtClean="0"/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Reports information to OSG </a:t>
            </a:r>
            <a:r>
              <a:rPr lang="en-US" dirty="0" err="1" smtClean="0"/>
              <a:t>GOC’s</a:t>
            </a:r>
            <a:r>
              <a:rPr lang="en-US" dirty="0" smtClean="0"/>
              <a:t> BDII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Reports to OSG Resource Selector (</a:t>
            </a:r>
            <a:r>
              <a:rPr lang="en-US" dirty="0" err="1" smtClean="0"/>
              <a:t>ReSS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7-9,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System to run tests on various components of your site</a:t>
            </a:r>
          </a:p>
          <a:p>
            <a:r>
              <a:rPr lang="en-US" dirty="0" smtClean="0"/>
              <a:t>Presents a web page with red/green overview and links to more specific information on test results</a:t>
            </a:r>
          </a:p>
          <a:p>
            <a:r>
              <a:rPr lang="en-US" dirty="0" smtClean="0"/>
              <a:t>Optional interface to </a:t>
            </a:r>
            <a:r>
              <a:rPr lang="en-US" dirty="0" err="1" smtClean="0"/>
              <a:t>nagios</a:t>
            </a:r>
            <a:endParaRPr lang="en-US" dirty="0" smtClean="0"/>
          </a:p>
          <a:p>
            <a:r>
              <a:rPr lang="en-US" dirty="0" smtClean="0"/>
              <a:t>Can be run on a server other than 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7-9,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Installing an OSG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 to OSG terms and operations</a:t>
            </a:r>
          </a:p>
          <a:p>
            <a:r>
              <a:rPr lang="en-US" dirty="0" smtClean="0">
                <a:solidFill>
                  <a:srgbClr val="FFF39D"/>
                </a:solidFill>
              </a:rPr>
              <a:t>The OSG compute element</a:t>
            </a:r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Installing an OSG site</a:t>
            </a:r>
          </a:p>
          <a:p>
            <a:r>
              <a:rPr lang="en-US" dirty="0" smtClean="0"/>
              <a:t>Maintaining a site</a:t>
            </a:r>
          </a:p>
          <a:p>
            <a:r>
              <a:rPr lang="en-US" dirty="0" smtClean="0"/>
              <a:t>Q&amp;A time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7-9, 2009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Bureaucratic details</a:t>
            </a:r>
          </a:p>
          <a:p>
            <a:r>
              <a:rPr lang="en-US" dirty="0" smtClean="0"/>
              <a:t>Cluster layout</a:t>
            </a:r>
          </a:p>
          <a:p>
            <a:r>
              <a:rPr lang="en-US" dirty="0" smtClean="0"/>
              <a:t>Disk layout / sharing</a:t>
            </a:r>
          </a:p>
          <a:p>
            <a:r>
              <a:rPr lang="en-US" dirty="0" smtClean="0"/>
              <a:t>Authorization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7-9,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Introduction to OSG Terms and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Introduction to OSG terms and operations</a:t>
            </a:r>
          </a:p>
          <a:p>
            <a:r>
              <a:rPr lang="en-US" dirty="0" smtClean="0">
                <a:solidFill>
                  <a:srgbClr val="FFF39D"/>
                </a:solidFill>
              </a:rPr>
              <a:t>The OSG compute element</a:t>
            </a:r>
          </a:p>
          <a:p>
            <a:r>
              <a:rPr lang="en-US" dirty="0" smtClean="0"/>
              <a:t>Installing an OSG site</a:t>
            </a:r>
          </a:p>
          <a:p>
            <a:r>
              <a:rPr lang="en-US" dirty="0" smtClean="0"/>
              <a:t>Maintaining a site</a:t>
            </a:r>
          </a:p>
          <a:p>
            <a:r>
              <a:rPr lang="en-US" dirty="0" smtClean="0"/>
              <a:t>Q&amp;A time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7-9, 2009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Bureaucracy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Certificates (personal/host)</a:t>
            </a:r>
          </a:p>
          <a:p>
            <a:r>
              <a:rPr lang="en-US" dirty="0" smtClean="0"/>
              <a:t>VO registrations</a:t>
            </a:r>
          </a:p>
          <a:p>
            <a:r>
              <a:rPr lang="en-US" dirty="0" smtClean="0"/>
              <a:t>Registration with OSG </a:t>
            </a:r>
          </a:p>
          <a:p>
            <a:pPr lvl="1"/>
            <a:r>
              <a:rPr lang="en-US" dirty="0" smtClean="0"/>
              <a:t>Need a site name (e.g. UC_ITB)</a:t>
            </a:r>
          </a:p>
          <a:p>
            <a:pPr lvl="1"/>
            <a:r>
              <a:rPr lang="en-US" dirty="0" smtClean="0"/>
              <a:t>Need contacts (security, admin, etc.)</a:t>
            </a:r>
          </a:p>
          <a:p>
            <a:r>
              <a:rPr lang="en-US" dirty="0" smtClean="0"/>
              <a:t>Site policy on web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7-9,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Everyone using OSG gets a personal certificate because it is required to do any activity on an OSG resource</a:t>
            </a:r>
          </a:p>
          <a:p>
            <a:r>
              <a:rPr lang="en-US" dirty="0" smtClean="0"/>
              <a:t>Will need to know or contact someone with </a:t>
            </a:r>
            <a:r>
              <a:rPr lang="en-US" dirty="0" err="1" smtClean="0"/>
              <a:t>DOEGrids</a:t>
            </a:r>
            <a:r>
              <a:rPr lang="en-US" dirty="0" smtClean="0"/>
              <a:t> certificate in order to obtain a personal certificate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7-9,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Registration using OIM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Done using OIM at  </a:t>
            </a:r>
            <a:r>
              <a:rPr lang="en-US" dirty="0" smtClean="0">
                <a:hlinkClick r:id="rId2"/>
              </a:rPr>
              <a:t>https://oim.grid.iu.edu/</a:t>
            </a:r>
            <a:endParaRPr lang="en-US" dirty="0" smtClean="0"/>
          </a:p>
          <a:p>
            <a:r>
              <a:rPr lang="en-US" dirty="0" smtClean="0"/>
              <a:t>Will need to register first, </a:t>
            </a:r>
          </a:p>
          <a:p>
            <a:r>
              <a:rPr lang="en-US" dirty="0" smtClean="0"/>
              <a:t>After GOC approves registration :</a:t>
            </a:r>
          </a:p>
          <a:p>
            <a:pPr lvl="1"/>
            <a:r>
              <a:rPr lang="en-US" dirty="0" smtClean="0"/>
              <a:t>Registrations &gt; Resources &gt; Add New Resource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7-9,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is software / data being shared</a:t>
            </a:r>
          </a:p>
          <a:p>
            <a:pPr lvl="1"/>
            <a:r>
              <a:rPr lang="en-US" dirty="0" smtClean="0"/>
              <a:t>NFS can work but gets bogged down with larger workloads</a:t>
            </a:r>
          </a:p>
          <a:p>
            <a:pPr lvl="1"/>
            <a:r>
              <a:rPr lang="en-US" dirty="0" smtClean="0"/>
              <a:t>Where do services run?</a:t>
            </a:r>
          </a:p>
          <a:p>
            <a:pPr lvl="2"/>
            <a:r>
              <a:rPr lang="en-US" dirty="0" smtClean="0"/>
              <a:t>Single server vs. dedicated servers</a:t>
            </a:r>
          </a:p>
          <a:p>
            <a:pPr lvl="1"/>
            <a:r>
              <a:rPr lang="en-US" dirty="0" smtClean="0"/>
              <a:t>Worker node software?</a:t>
            </a:r>
          </a:p>
          <a:p>
            <a:pPr lvl="2"/>
            <a:r>
              <a:rPr lang="en-US" dirty="0" smtClean="0"/>
              <a:t>Locally present on worker nodes vs. served over </a:t>
            </a:r>
            <a:r>
              <a:rPr lang="en-US" dirty="0" err="1" smtClean="0"/>
              <a:t>nfs</a:t>
            </a:r>
            <a:endParaRPr lang="en-US" dirty="0" smtClean="0"/>
          </a:p>
          <a:p>
            <a:pPr lvl="1"/>
            <a:r>
              <a:rPr lang="en-US" dirty="0" smtClean="0"/>
              <a:t>Certificates shared?</a:t>
            </a:r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7-9,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Required Directories for CE /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Font typeface="Times" pitchFamily="-111" charset="0"/>
              <a:buChar char="•"/>
              <a:defRPr/>
            </a:pPr>
            <a:r>
              <a:rPr lang="en-US" b="1" dirty="0" smtClean="0"/>
              <a:t>OSG_APP</a:t>
            </a:r>
            <a:r>
              <a:rPr lang="en-US" dirty="0" smtClean="0"/>
              <a:t>: Store VO applications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Must be shared (usually NFS)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Must be writeable from CE, readable from WN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Must be usable by whole cluster</a:t>
            </a:r>
          </a:p>
          <a:p>
            <a:pPr>
              <a:buFont typeface="Times" pitchFamily="-111" charset="0"/>
              <a:buChar char="•"/>
              <a:defRPr/>
            </a:pPr>
            <a:r>
              <a:rPr lang="en-US" b="1" dirty="0" smtClean="0"/>
              <a:t>OSG_GRID</a:t>
            </a:r>
            <a:r>
              <a:rPr lang="en-US" dirty="0" smtClean="0"/>
              <a:t>: Stores WN client software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May be shared or installed on each WN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May be read-only (no need for users to write)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Has a copy of CA </a:t>
            </a:r>
            <a:r>
              <a:rPr lang="en-US" dirty="0" err="1" smtClean="0"/>
              <a:t>Certs</a:t>
            </a:r>
            <a:r>
              <a:rPr lang="en-US" dirty="0" smtClean="0"/>
              <a:t> &amp; </a:t>
            </a:r>
            <a:r>
              <a:rPr lang="en-US" dirty="0" err="1" smtClean="0"/>
              <a:t>CRLs</a:t>
            </a:r>
            <a:r>
              <a:rPr lang="en-US" dirty="0" smtClean="0"/>
              <a:t>, which must be up to date</a:t>
            </a:r>
          </a:p>
          <a:p>
            <a:pPr>
              <a:buFont typeface="Times" pitchFamily="-111" charset="0"/>
              <a:buChar char="•"/>
              <a:defRPr/>
            </a:pPr>
            <a:r>
              <a:rPr lang="en-US" b="1" dirty="0" smtClean="0"/>
              <a:t>OSG_WN_TMP:</a:t>
            </a:r>
            <a:r>
              <a:rPr lang="en-US" dirty="0" smtClean="0"/>
              <a:t> temporary directory on worker node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May be static or dynamic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Must exist at start of job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Not guaranteed to be cleaned by batch system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7-9,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directories for 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700" b="1" dirty="0" smtClean="0"/>
              <a:t>OSG_DATA</a:t>
            </a:r>
            <a:r>
              <a:rPr lang="en-US" sz="2700" dirty="0" smtClean="0"/>
              <a:t>: Data shared between jobs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Must be writable from the worker nodes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Potentially massive performance requirements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Cluster file system can mitigate limitations with this file system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Performance &amp; support varies widely among sites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0177 permission on OSG_DATA (like /</a:t>
            </a:r>
            <a:r>
              <a:rPr lang="en-US" sz="2400" dirty="0" err="1" smtClean="0"/>
              <a:t>tmp</a:t>
            </a:r>
            <a:r>
              <a:rPr lang="en-US" sz="2400" dirty="0" smtClean="0"/>
              <a:t>)</a:t>
            </a:r>
          </a:p>
          <a:p>
            <a:pPr>
              <a:lnSpc>
                <a:spcPct val="80000"/>
              </a:lnSpc>
            </a:pPr>
            <a:r>
              <a:rPr lang="en-US" sz="2700" b="1" dirty="0" smtClean="0"/>
              <a:t>Squid server</a:t>
            </a:r>
            <a:r>
              <a:rPr lang="en-US" sz="2700" dirty="0" smtClean="0"/>
              <a:t>: HTTP proxy can assist many </a:t>
            </a:r>
            <a:r>
              <a:rPr lang="en-US" sz="2700" dirty="0" err="1" smtClean="0"/>
              <a:t>VOs</a:t>
            </a:r>
            <a:r>
              <a:rPr lang="en-US" sz="2700" dirty="0" smtClean="0"/>
              <a:t> and sites in reducing load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Reduces VO web server load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Efficient and reliable for site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Fairly low maintenance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Can help with CRL maintenance on worker nodes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7-9,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Times" pitchFamily="-111" charset="0"/>
              <a:buChar char="•"/>
              <a:defRPr/>
            </a:pPr>
            <a:r>
              <a:rPr lang="en-US" dirty="0" smtClean="0"/>
              <a:t>Varies between </a:t>
            </a:r>
            <a:r>
              <a:rPr lang="en-US" dirty="0" err="1" smtClean="0"/>
              <a:t>VOs</a:t>
            </a:r>
            <a:endParaRPr lang="en-US" dirty="0" smtClean="0"/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Some </a:t>
            </a:r>
            <a:r>
              <a:rPr lang="en-US" dirty="0" err="1" smtClean="0"/>
              <a:t>VOs</a:t>
            </a:r>
            <a:r>
              <a:rPr lang="en-US" dirty="0" smtClean="0"/>
              <a:t> download all data &amp; code per job (may be Squid assisted), and return data to VO per job.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Other </a:t>
            </a:r>
            <a:r>
              <a:rPr lang="en-US" dirty="0" err="1" smtClean="0"/>
              <a:t>VOs</a:t>
            </a:r>
            <a:r>
              <a:rPr lang="en-US" dirty="0" smtClean="0"/>
              <a:t> use hybrids of OSG_APP and/or OSG_DATA</a:t>
            </a:r>
          </a:p>
          <a:p>
            <a:pPr>
              <a:buFont typeface="Times" pitchFamily="-111" charset="0"/>
              <a:buChar char="•"/>
              <a:defRPr/>
            </a:pPr>
            <a:r>
              <a:rPr lang="en-US" dirty="0" smtClean="0"/>
              <a:t>OSG_APP used by several </a:t>
            </a:r>
            <a:r>
              <a:rPr lang="en-US" dirty="0" err="1" smtClean="0"/>
              <a:t>VOs</a:t>
            </a:r>
            <a:r>
              <a:rPr lang="en-US" dirty="0" smtClean="0"/>
              <a:t>, not all. 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1 TB storage is reasonable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Serve from separate computer so heavy use won’t affect other site services.</a:t>
            </a:r>
          </a:p>
          <a:p>
            <a:pPr>
              <a:buFont typeface="Times" pitchFamily="-111" charset="0"/>
              <a:buChar char="•"/>
              <a:defRPr/>
            </a:pPr>
            <a:r>
              <a:rPr lang="en-US" dirty="0" smtClean="0"/>
              <a:t>OSG_DATA sees moderate usage. 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1 TB storage is reasonable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Serve it from separate computer so heavy use of OSG_DATA doesn’t affect other site services.</a:t>
            </a:r>
          </a:p>
          <a:p>
            <a:pPr>
              <a:buFont typeface="Times" pitchFamily="-111" charset="0"/>
              <a:buChar char="•"/>
              <a:defRPr/>
            </a:pPr>
            <a:r>
              <a:rPr lang="en-US" dirty="0" smtClean="0"/>
              <a:t>OSG_WN_TMP is not well managed by </a:t>
            </a:r>
            <a:r>
              <a:rPr lang="en-US" dirty="0" err="1" smtClean="0"/>
              <a:t>VOs</a:t>
            </a:r>
            <a:r>
              <a:rPr lang="en-US" dirty="0" smtClean="0"/>
              <a:t> and you should be aware of it. 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~100GB total local WN space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~10GB per job slot.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7-9,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Node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Provide about 12GB per job slot</a:t>
            </a:r>
          </a:p>
          <a:p>
            <a:r>
              <a:rPr lang="en-US" dirty="0" smtClean="0"/>
              <a:t>Therefore 100GB for quad core 2 socket machine</a:t>
            </a:r>
          </a:p>
          <a:p>
            <a:r>
              <a:rPr lang="en-US" dirty="0" smtClean="0"/>
              <a:t>Not data critical, so can use RAID 0 or similar for good performance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7-9,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major setups:</a:t>
            </a:r>
          </a:p>
          <a:p>
            <a:pPr lvl="1"/>
            <a:r>
              <a:rPr lang="en-US" dirty="0" err="1" smtClean="0"/>
              <a:t>Gridmap</a:t>
            </a:r>
            <a:r>
              <a:rPr lang="en-US" dirty="0" smtClean="0"/>
              <a:t> setup</a:t>
            </a:r>
          </a:p>
          <a:p>
            <a:pPr lvl="2"/>
            <a:r>
              <a:rPr lang="en-US" dirty="0" smtClean="0"/>
              <a:t>File with list of mappings between DN and local account</a:t>
            </a:r>
          </a:p>
          <a:p>
            <a:pPr lvl="2"/>
            <a:r>
              <a:rPr lang="en-US" dirty="0" smtClean="0"/>
              <a:t>Can be generated by </a:t>
            </a:r>
            <a:r>
              <a:rPr lang="en-US" dirty="0" err="1" smtClean="0"/>
              <a:t>edg-mkgridmap</a:t>
            </a:r>
            <a:r>
              <a:rPr lang="en-US" dirty="0" smtClean="0"/>
              <a:t> script</a:t>
            </a:r>
          </a:p>
          <a:p>
            <a:pPr lvl="2"/>
            <a:r>
              <a:rPr lang="en-US" dirty="0" smtClean="0"/>
              <a:t>Doesn’t handle users in </a:t>
            </a:r>
            <a:r>
              <a:rPr lang="en-US" dirty="0" err="1" smtClean="0"/>
              <a:t>mulitple</a:t>
            </a:r>
            <a:r>
              <a:rPr lang="en-US" dirty="0" smtClean="0"/>
              <a:t> </a:t>
            </a:r>
            <a:r>
              <a:rPr lang="en-US" dirty="0" err="1" smtClean="0"/>
              <a:t>VOs</a:t>
            </a:r>
            <a:r>
              <a:rPr lang="en-US" dirty="0" smtClean="0"/>
              <a:t> or with VOMS roles</a:t>
            </a:r>
          </a:p>
          <a:p>
            <a:pPr lvl="1"/>
            <a:r>
              <a:rPr lang="en-US" dirty="0" smtClean="0"/>
              <a:t>Service with list of mappings (GUMS)</a:t>
            </a:r>
          </a:p>
          <a:p>
            <a:pPr lvl="2"/>
            <a:r>
              <a:rPr lang="en-US" dirty="0" smtClean="0"/>
              <a:t> A little more complicated to setup</a:t>
            </a:r>
          </a:p>
          <a:p>
            <a:pPr lvl="2"/>
            <a:r>
              <a:rPr lang="en-US" dirty="0" smtClean="0"/>
              <a:t>Centralizes mappings for entire site in single location</a:t>
            </a:r>
          </a:p>
          <a:p>
            <a:pPr lvl="2"/>
            <a:r>
              <a:rPr lang="en-US" dirty="0" smtClean="0"/>
              <a:t>Handles complex cases better (e.g. blacklisting, roles, multiple VO membership)</a:t>
            </a:r>
          </a:p>
          <a:p>
            <a:pPr lvl="2"/>
            <a:r>
              <a:rPr lang="en-US" dirty="0" smtClean="0"/>
              <a:t>Preferred for sites with more complex requirements</a:t>
            </a:r>
          </a:p>
          <a:p>
            <a:pPr lvl="2"/>
            <a:r>
              <a:rPr lang="en-US" dirty="0" smtClean="0"/>
              <a:t>Ideally on dedicated system (can be VM)</a:t>
            </a:r>
          </a:p>
          <a:p>
            <a:pPr lvl="2"/>
            <a:r>
              <a:rPr lang="en-US" dirty="0" smtClean="0"/>
              <a:t>Can add SAZ service for authorization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7-9,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 Installation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Prerequistes</a:t>
            </a:r>
            <a:endParaRPr lang="en-US" dirty="0" smtClean="0"/>
          </a:p>
          <a:p>
            <a:pPr lvl="1"/>
            <a:r>
              <a:rPr lang="en-US" dirty="0" smtClean="0"/>
              <a:t>Certificates</a:t>
            </a:r>
          </a:p>
          <a:p>
            <a:pPr lvl="1"/>
            <a:r>
              <a:rPr lang="en-US" dirty="0" smtClean="0"/>
              <a:t>Users</a:t>
            </a:r>
          </a:p>
          <a:p>
            <a:r>
              <a:rPr lang="en-US" dirty="0" smtClean="0"/>
              <a:t>Installation</a:t>
            </a:r>
          </a:p>
          <a:p>
            <a:pPr lvl="1"/>
            <a:r>
              <a:rPr lang="en-US" dirty="0" err="1" smtClean="0"/>
              <a:t>Pacman</a:t>
            </a:r>
            <a:endParaRPr lang="en-US" dirty="0" smtClean="0"/>
          </a:p>
          <a:p>
            <a:r>
              <a:rPr lang="en-US" dirty="0" smtClean="0"/>
              <a:t>Configuration</a:t>
            </a:r>
          </a:p>
          <a:p>
            <a:r>
              <a:rPr lang="en-US" dirty="0" smtClean="0"/>
              <a:t>Getting things started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7-9,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OSG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OSG stands for </a:t>
            </a:r>
            <a:r>
              <a:rPr lang="en-US" dirty="0" smtClean="0">
                <a:solidFill>
                  <a:schemeClr val="accent1"/>
                </a:solidFill>
              </a:rPr>
              <a:t>O</a:t>
            </a:r>
            <a:r>
              <a:rPr lang="en-US" dirty="0" smtClean="0"/>
              <a:t>pen 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cience </a:t>
            </a:r>
            <a:r>
              <a:rPr lang="en-US" dirty="0" smtClean="0">
                <a:solidFill>
                  <a:schemeClr val="accent1"/>
                </a:solidFill>
              </a:rPr>
              <a:t>G</a:t>
            </a:r>
            <a:r>
              <a:rPr lang="en-US" dirty="0" smtClean="0"/>
              <a:t>rid</a:t>
            </a:r>
          </a:p>
          <a:p>
            <a:r>
              <a:rPr lang="en-US" dirty="0" smtClean="0"/>
              <a:t>Provides high-throughput computing across US </a:t>
            </a:r>
          </a:p>
          <a:p>
            <a:pPr lvl="1"/>
            <a:r>
              <a:rPr lang="en-US" dirty="0" smtClean="0"/>
              <a:t>Currently more than 75 sites</a:t>
            </a:r>
          </a:p>
          <a:p>
            <a:pPr lvl="1"/>
            <a:r>
              <a:rPr lang="en-US" dirty="0" smtClean="0"/>
              <a:t>Recent stats: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282,912 jobs for 433,051 hours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Used 75 sites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Jobs by ~20 different virtual organizations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92% of jobs succeeded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Underestimate: 4 sites didn’t report anything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Provides opportunistic computing for </a:t>
            </a:r>
            <a:r>
              <a:rPr lang="en-US" dirty="0" err="1" smtClean="0"/>
              <a:t>VOs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Focus on high-throughput computing rather than high performance computing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7-9, 2009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need following local accounts:</a:t>
            </a:r>
          </a:p>
          <a:p>
            <a:pPr lvl="1"/>
            <a:r>
              <a:rPr lang="en-US" dirty="0" smtClean="0"/>
              <a:t>User for RSV </a:t>
            </a:r>
          </a:p>
          <a:p>
            <a:pPr lvl="1"/>
            <a:r>
              <a:rPr lang="en-US" dirty="0" smtClean="0"/>
              <a:t>Daemon account used by most of VDT</a:t>
            </a:r>
          </a:p>
          <a:p>
            <a:pPr lvl="1"/>
            <a:r>
              <a:rPr lang="en-US" dirty="0" err="1" smtClean="0"/>
              <a:t>Globus</a:t>
            </a:r>
            <a:r>
              <a:rPr lang="en-US" dirty="0" smtClean="0"/>
              <a:t> user is optional but will be used if found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7-9,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Pacman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The OSG Software stack is installed with </a:t>
            </a:r>
            <a:r>
              <a:rPr lang="en-US" dirty="0" err="1" smtClean="0"/>
              <a:t>Pacman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Yes, custom installation software</a:t>
            </a:r>
          </a:p>
          <a:p>
            <a:pPr>
              <a:defRPr/>
            </a:pPr>
            <a:r>
              <a:rPr lang="en-US" dirty="0" smtClean="0"/>
              <a:t>Why?</a:t>
            </a:r>
          </a:p>
          <a:p>
            <a:pPr lvl="1">
              <a:defRPr/>
            </a:pPr>
            <a:r>
              <a:rPr lang="en-US" dirty="0" smtClean="0"/>
              <a:t>Mostly historical reasons</a:t>
            </a:r>
          </a:p>
          <a:p>
            <a:pPr lvl="1">
              <a:defRPr/>
            </a:pPr>
            <a:r>
              <a:rPr lang="en-US" dirty="0" smtClean="0"/>
              <a:t>Makes multiple installations and non-root installations easy</a:t>
            </a:r>
          </a:p>
          <a:p>
            <a:pPr>
              <a:defRPr/>
            </a:pPr>
            <a:r>
              <a:rPr lang="en-US" dirty="0" smtClean="0"/>
              <a:t>Why not?</a:t>
            </a:r>
          </a:p>
          <a:p>
            <a:pPr lvl="1">
              <a:defRPr/>
            </a:pPr>
            <a:r>
              <a:rPr lang="en-US" dirty="0" smtClean="0"/>
              <a:t>It’s different from what you’re used to</a:t>
            </a:r>
          </a:p>
          <a:p>
            <a:pPr lvl="1">
              <a:defRPr/>
            </a:pPr>
            <a:r>
              <a:rPr lang="en-US" dirty="0" smtClean="0"/>
              <a:t>It sometimes breaks in strange ways</a:t>
            </a:r>
          </a:p>
          <a:p>
            <a:pPr lvl="1">
              <a:defRPr/>
            </a:pPr>
            <a:r>
              <a:rPr lang="en-US" dirty="0" smtClean="0"/>
              <a:t>Updates can be difficult (this is being improved)</a:t>
            </a:r>
          </a:p>
          <a:p>
            <a:pPr>
              <a:defRPr/>
            </a:pPr>
            <a:r>
              <a:rPr lang="en-US" dirty="0" smtClean="0"/>
              <a:t>Will we always use </a:t>
            </a:r>
            <a:r>
              <a:rPr lang="en-US" dirty="0" err="1" smtClean="0"/>
              <a:t>Pacman</a:t>
            </a:r>
            <a:r>
              <a:rPr lang="en-US" dirty="0" smtClean="0"/>
              <a:t>?</a:t>
            </a:r>
          </a:p>
          <a:p>
            <a:pPr lvl="1">
              <a:defRPr/>
            </a:pPr>
            <a:r>
              <a:rPr lang="en-US" dirty="0" smtClean="0"/>
              <a:t>Maybe</a:t>
            </a:r>
          </a:p>
          <a:p>
            <a:pPr lvl="1">
              <a:defRPr/>
            </a:pPr>
            <a:r>
              <a:rPr lang="en-US" dirty="0" smtClean="0"/>
              <a:t>Investigating alternatives but changing existing infrastructure is hard</a:t>
            </a:r>
          </a:p>
          <a:p>
            <a:pPr lvl="1">
              <a:defRPr/>
            </a:pPr>
            <a:r>
              <a:rPr lang="en-US" dirty="0" smtClean="0"/>
              <a:t>Work ongoing to support RPM/</a:t>
            </a:r>
            <a:r>
              <a:rPr lang="en-US" dirty="0" err="1" smtClean="0"/>
              <a:t>deb</a:t>
            </a:r>
            <a:r>
              <a:rPr lang="en-US" dirty="0" smtClean="0"/>
              <a:t> in the future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7-9,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Pacman</a:t>
            </a:r>
            <a:r>
              <a:rPr lang="en-US" dirty="0" smtClean="0"/>
              <a:t>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Easy installation </a:t>
            </a:r>
          </a:p>
          <a:p>
            <a:pPr lvl="1"/>
            <a:r>
              <a:rPr lang="en-US" dirty="0" smtClean="0"/>
              <a:t>Download </a:t>
            </a:r>
            <a:r>
              <a:rPr lang="en-US" dirty="0" err="1" smtClean="0"/>
              <a:t>pacman</a:t>
            </a:r>
            <a:endParaRPr lang="en-US" dirty="0" smtClean="0"/>
          </a:p>
          <a:p>
            <a:pPr lvl="1"/>
            <a:r>
              <a:rPr lang="en-US" dirty="0" err="1" smtClean="0"/>
              <a:t>Untar</a:t>
            </a:r>
            <a:r>
              <a:rPr lang="en-US" dirty="0" smtClean="0"/>
              <a:t> and source shell script</a:t>
            </a:r>
          </a:p>
          <a:p>
            <a:pPr lvl="1"/>
            <a:r>
              <a:rPr lang="en-US" dirty="0" smtClean="0"/>
              <a:t>Start using binary</a:t>
            </a:r>
          </a:p>
          <a:p>
            <a:pPr lvl="1"/>
            <a:r>
              <a:rPr lang="en-US" dirty="0" smtClean="0"/>
              <a:t>Look ma! No root!</a:t>
            </a:r>
          </a:p>
          <a:p>
            <a:r>
              <a:rPr lang="en-US" dirty="0" smtClean="0"/>
              <a:t>Gotcha:</a:t>
            </a:r>
          </a:p>
          <a:p>
            <a:pPr lvl="1"/>
            <a:r>
              <a:rPr lang="en-US" dirty="0" smtClean="0"/>
              <a:t>Installs into current directory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7-9,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installation and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Install </a:t>
            </a:r>
            <a:r>
              <a:rPr lang="en-US" dirty="0" err="1" smtClean="0"/>
              <a:t>Pacman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Download</a:t>
            </a:r>
          </a:p>
          <a:p>
            <a:pPr lvl="1">
              <a:defRPr/>
            </a:pPr>
            <a:r>
              <a:rPr lang="en-US" sz="1806" dirty="0" smtClean="0">
                <a:latin typeface="Courier New"/>
                <a:cs typeface="Courier New"/>
              </a:rPr>
              <a:t>http://physics.bu.edu/pacman/sample_cache/tarballs/pacman-3.26.tar.gz</a:t>
            </a:r>
          </a:p>
          <a:p>
            <a:pPr lvl="1">
              <a:defRPr/>
            </a:pPr>
            <a:r>
              <a:rPr lang="en-US" dirty="0" err="1" smtClean="0"/>
              <a:t>Untar</a:t>
            </a:r>
            <a:r>
              <a:rPr lang="en-US" dirty="0" smtClean="0"/>
              <a:t> (keep in own directory)</a:t>
            </a:r>
          </a:p>
          <a:p>
            <a:pPr lvl="1">
              <a:defRPr/>
            </a:pPr>
            <a:r>
              <a:rPr lang="en-US" dirty="0" smtClean="0"/>
              <a:t>Source setup</a:t>
            </a:r>
          </a:p>
          <a:p>
            <a:pPr>
              <a:defRPr/>
            </a:pPr>
            <a:r>
              <a:rPr lang="en-US" dirty="0" smtClean="0"/>
              <a:t>Make OSG directory</a:t>
            </a:r>
          </a:p>
          <a:p>
            <a:pPr lvl="1">
              <a:defRPr/>
            </a:pPr>
            <a:r>
              <a:rPr lang="en-US" dirty="0" smtClean="0"/>
              <a:t>Example: /opt/</a:t>
            </a:r>
            <a:r>
              <a:rPr lang="en-US" dirty="0" err="1" smtClean="0"/>
              <a:t>osg</a:t>
            </a:r>
            <a:r>
              <a:rPr lang="en-US" dirty="0" smtClean="0"/>
              <a:t> </a:t>
            </a:r>
            <a:r>
              <a:rPr lang="en-US" dirty="0" err="1" smtClean="0"/>
              <a:t>symlink</a:t>
            </a:r>
            <a:r>
              <a:rPr lang="en-US" dirty="0" smtClean="0"/>
              <a:t> to /opt/osg-1.0</a:t>
            </a:r>
          </a:p>
          <a:p>
            <a:pPr>
              <a:defRPr/>
            </a:pPr>
            <a:r>
              <a:rPr lang="en-US" dirty="0" smtClean="0"/>
              <a:t>Run </a:t>
            </a:r>
            <a:r>
              <a:rPr lang="en-US" dirty="0" err="1" smtClean="0"/>
              <a:t>pacman</a:t>
            </a:r>
            <a:r>
              <a:rPr lang="en-US" dirty="0" smtClean="0"/>
              <a:t> commands</a:t>
            </a:r>
          </a:p>
          <a:p>
            <a:pPr lvl="1">
              <a:defRPr/>
            </a:pPr>
            <a:r>
              <a:rPr lang="en-US" dirty="0" smtClean="0"/>
              <a:t>Get CE (</a:t>
            </a:r>
            <a:r>
              <a:rPr lang="en-US" dirty="0" err="1" smtClean="0"/>
              <a:t>pacman</a:t>
            </a:r>
            <a:r>
              <a:rPr lang="en-US" dirty="0" smtClean="0"/>
              <a:t> –get </a:t>
            </a:r>
            <a:r>
              <a:rPr lang="en-US" dirty="0" err="1" smtClean="0"/>
              <a:t>OSG:ce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Get job manager interface (</a:t>
            </a:r>
            <a:r>
              <a:rPr lang="en-US" dirty="0" err="1" smtClean="0"/>
              <a:t>pacman</a:t>
            </a:r>
            <a:r>
              <a:rPr lang="en-US" dirty="0" smtClean="0"/>
              <a:t> –get </a:t>
            </a:r>
            <a:r>
              <a:rPr lang="en-US" dirty="0" err="1" smtClean="0"/>
              <a:t>OSG:Globus</a:t>
            </a:r>
            <a:r>
              <a:rPr lang="en-US" dirty="0" smtClean="0"/>
              <a:t>-Condor-Setup)</a:t>
            </a:r>
          </a:p>
          <a:p>
            <a:pPr>
              <a:defRPr/>
            </a:pPr>
            <a:r>
              <a:rPr lang="en-US" dirty="0" smtClean="0"/>
              <a:t>Configure</a:t>
            </a:r>
          </a:p>
          <a:p>
            <a:pPr lvl="1">
              <a:defRPr/>
            </a:pPr>
            <a:r>
              <a:rPr lang="en-US" dirty="0" smtClean="0"/>
              <a:t>Run </a:t>
            </a:r>
            <a:r>
              <a:rPr lang="en-US" dirty="0" err="1" smtClean="0"/>
              <a:t>edg-mkgridmap</a:t>
            </a:r>
            <a:r>
              <a:rPr lang="en-US" dirty="0" smtClean="0"/>
              <a:t> or gums-host-</a:t>
            </a:r>
            <a:r>
              <a:rPr lang="en-US" dirty="0" err="1" smtClean="0"/>
              <a:t>cron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Configure CA certificates updater </a:t>
            </a:r>
          </a:p>
          <a:p>
            <a:pPr lvl="1">
              <a:defRPr/>
            </a:pPr>
            <a:r>
              <a:rPr lang="en-US" dirty="0" smtClean="0"/>
              <a:t>Edit </a:t>
            </a:r>
            <a:r>
              <a:rPr lang="en-US" dirty="0" err="1" smtClean="0"/>
              <a:t>config.ini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Run </a:t>
            </a:r>
            <a:r>
              <a:rPr lang="en-US" dirty="0" err="1" smtClean="0"/>
              <a:t>configure_osg.py</a:t>
            </a:r>
            <a:r>
              <a:rPr lang="en-US" dirty="0" smtClean="0"/>
              <a:t> (configure-</a:t>
            </a:r>
            <a:r>
              <a:rPr lang="en-US" dirty="0" err="1" smtClean="0"/>
              <a:t>osg.py</a:t>
            </a:r>
            <a:r>
              <a:rPr lang="en-US" dirty="0" smtClean="0"/>
              <a:t> –</a:t>
            </a:r>
            <a:r>
              <a:rPr lang="en-US" dirty="0" err="1" smtClean="0"/>
              <a:t>c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/>
              <a:t>Start services (</a:t>
            </a:r>
            <a:r>
              <a:rPr lang="en-US" dirty="0" err="1" smtClean="0"/>
              <a:t>vdt</a:t>
            </a:r>
            <a:r>
              <a:rPr lang="en-US" dirty="0" smtClean="0"/>
              <a:t>-control –on)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7-9,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CA Certificates</a:t>
            </a:r>
          </a:p>
        </p:txBody>
      </p:sp>
      <p:sp>
        <p:nvSpPr>
          <p:cNvPr id="6451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 smtClean="0"/>
              <a:t>The OSG installation will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not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install CA certificates by default</a:t>
            </a:r>
          </a:p>
          <a:p>
            <a:pPr lvl="1"/>
            <a:r>
              <a:rPr lang="en-US" dirty="0" smtClean="0"/>
              <a:t>Users will not be able to access your site!</a:t>
            </a:r>
          </a:p>
          <a:p>
            <a:r>
              <a:rPr lang="en-US" dirty="0" smtClean="0"/>
              <a:t>To install CA certificates</a:t>
            </a:r>
          </a:p>
          <a:p>
            <a:pPr lvl="1"/>
            <a:r>
              <a:rPr lang="en-US" dirty="0" smtClean="0"/>
              <a:t>Edit a configuration file to select what CA distribution you want</a:t>
            </a:r>
          </a:p>
          <a:p>
            <a:pPr lvl="1"/>
            <a:r>
              <a:rPr lang="en-US" sz="2400" dirty="0" smtClean="0">
                <a:ea typeface="Courier New" pitchFamily="-65" charset="0"/>
                <a:cs typeface="Courier New" pitchFamily="-65" charset="0"/>
              </a:rPr>
              <a:t>Edit</a:t>
            </a:r>
            <a:r>
              <a:rPr lang="en-US" sz="2400" dirty="0" smtClean="0">
                <a:latin typeface="Courier New" pitchFamily="-65" charset="0"/>
                <a:ea typeface="Courier New" pitchFamily="-65" charset="0"/>
                <a:cs typeface="Courier New" pitchFamily="-65" charset="0"/>
              </a:rPr>
              <a:t> $</a:t>
            </a:r>
            <a:r>
              <a:rPr lang="en-US" sz="2400" dirty="0" err="1" smtClean="0">
                <a:latin typeface="Courier New" pitchFamily="-65" charset="0"/>
                <a:ea typeface="Courier New" pitchFamily="-65" charset="0"/>
                <a:cs typeface="Courier New" pitchFamily="-65" charset="0"/>
              </a:rPr>
              <a:t>VDT_LOCATION/vdt/etc/vdt-update-certs.conf</a:t>
            </a:r>
            <a:endParaRPr lang="en-US" sz="2400" dirty="0" smtClean="0">
              <a:latin typeface="Courier New" pitchFamily="-65" charset="0"/>
              <a:ea typeface="Courier New" pitchFamily="-65" charset="0"/>
              <a:cs typeface="Courier New" pitchFamily="-65" charset="0"/>
            </a:endParaRPr>
          </a:p>
          <a:p>
            <a:pPr lvl="1"/>
            <a:r>
              <a:rPr lang="en-US" dirty="0" smtClean="0"/>
              <a:t>Run a script </a:t>
            </a:r>
          </a:p>
          <a:p>
            <a:pPr lvl="2"/>
            <a:r>
              <a:rPr lang="en-US" dirty="0" smtClean="0">
                <a:latin typeface="Courier New" pitchFamily="-65" charset="0"/>
                <a:ea typeface="Courier New" pitchFamily="-65" charset="0"/>
                <a:cs typeface="Courier New" pitchFamily="-65" charset="0"/>
              </a:rPr>
              <a:t>source </a:t>
            </a:r>
            <a:r>
              <a:rPr lang="en-US" dirty="0" err="1" smtClean="0">
                <a:latin typeface="Courier New" pitchFamily="-65" charset="0"/>
                <a:ea typeface="Courier New" pitchFamily="-65" charset="0"/>
                <a:cs typeface="Courier New" pitchFamily="-65" charset="0"/>
              </a:rPr>
              <a:t>vdt-questions.sh</a:t>
            </a:r>
            <a:endParaRPr lang="en-US" dirty="0" smtClean="0">
              <a:latin typeface="Courier New" pitchFamily="-65" charset="0"/>
              <a:ea typeface="Courier New" pitchFamily="-65" charset="0"/>
              <a:cs typeface="Courier New" pitchFamily="-65" charset="0"/>
            </a:endParaRPr>
          </a:p>
          <a:p>
            <a:pPr lvl="2"/>
            <a:r>
              <a:rPr lang="en-US" dirty="0" smtClean="0">
                <a:latin typeface="Courier New" pitchFamily="-65" charset="0"/>
                <a:ea typeface="Courier New" pitchFamily="-65" charset="0"/>
                <a:cs typeface="Courier New" pitchFamily="-65" charset="0"/>
              </a:rPr>
              <a:t>$VDT_LOCATION/</a:t>
            </a:r>
            <a:r>
              <a:rPr lang="en-US" dirty="0" err="1" smtClean="0">
                <a:latin typeface="Courier New" pitchFamily="-65" charset="0"/>
                <a:ea typeface="Courier New" pitchFamily="-65" charset="0"/>
                <a:cs typeface="Courier New" pitchFamily="-65" charset="0"/>
              </a:rPr>
              <a:t>vdt/sbin/vdt</a:t>
            </a:r>
            <a:r>
              <a:rPr lang="en-US" dirty="0" smtClean="0">
                <a:latin typeface="Courier New" pitchFamily="-65" charset="0"/>
                <a:ea typeface="Courier New" pitchFamily="-65" charset="0"/>
                <a:cs typeface="Courier New" pitchFamily="-65" charset="0"/>
              </a:rPr>
              <a:t>-setup-ca-certificates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7-9, 2009</a:t>
            </a:r>
            <a:endParaRPr lang="en-US" dirty="0" smtClean="0"/>
          </a:p>
        </p:txBody>
      </p:sp>
      <p:sp>
        <p:nvSpPr>
          <p:cNvPr id="64518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3D0BBB10-AE41-7A40-84DB-91D6447644FB}" type="slidenum">
              <a:rPr lang="en-US" smtClean="0">
                <a:latin typeface="Arial" pitchFamily="-65" charset="0"/>
              </a:rPr>
              <a:pPr/>
              <a:t>34</a:t>
            </a:fld>
            <a:endParaRPr lang="en-US" smtClean="0">
              <a:latin typeface="Arial" pitchFamily="-65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Site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 to OSG terms and operations</a:t>
            </a:r>
          </a:p>
          <a:p>
            <a:r>
              <a:rPr lang="en-US" dirty="0" smtClean="0"/>
              <a:t>Installing an OSG site</a:t>
            </a:r>
          </a:p>
          <a:p>
            <a:r>
              <a:rPr lang="en-US" dirty="0" smtClean="0">
                <a:solidFill>
                  <a:srgbClr val="AEBAD5"/>
                </a:solidFill>
              </a:rPr>
              <a:t>Maintaining a site</a:t>
            </a:r>
          </a:p>
          <a:p>
            <a:r>
              <a:rPr lang="en-US" dirty="0" smtClean="0"/>
              <a:t>Q&amp;A time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7-9, 2009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Updating CAs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000" smtClean="0"/>
              <a:t>CAs are regularly updated</a:t>
            </a:r>
          </a:p>
          <a:p>
            <a:pPr lvl="1">
              <a:lnSpc>
                <a:spcPct val="90000"/>
              </a:lnSpc>
            </a:pPr>
            <a:r>
              <a:rPr lang="en-US" sz="2600" smtClean="0"/>
              <a:t>New CAs added</a:t>
            </a:r>
          </a:p>
          <a:p>
            <a:pPr lvl="1">
              <a:lnSpc>
                <a:spcPct val="90000"/>
              </a:lnSpc>
            </a:pPr>
            <a:r>
              <a:rPr lang="en-US" sz="2600" smtClean="0"/>
              <a:t>Old CAs removed</a:t>
            </a:r>
          </a:p>
          <a:p>
            <a:pPr lvl="1">
              <a:lnSpc>
                <a:spcPct val="90000"/>
              </a:lnSpc>
            </a:pPr>
            <a:r>
              <a:rPr lang="en-US" sz="2600" smtClean="0"/>
              <a:t>Tweaks to existing CAs</a:t>
            </a:r>
          </a:p>
          <a:p>
            <a:pPr>
              <a:lnSpc>
                <a:spcPct val="90000"/>
              </a:lnSpc>
            </a:pPr>
            <a:r>
              <a:rPr lang="en-US" sz="3000" smtClean="0"/>
              <a:t>If you don’t keep up to date:</a:t>
            </a:r>
          </a:p>
          <a:p>
            <a:pPr lvl="1">
              <a:lnSpc>
                <a:spcPct val="90000"/>
              </a:lnSpc>
            </a:pPr>
            <a:r>
              <a:rPr lang="en-US" sz="2600" smtClean="0"/>
              <a:t>May be unable to authenticate some user</a:t>
            </a:r>
          </a:p>
          <a:p>
            <a:pPr lvl="1">
              <a:lnSpc>
                <a:spcPct val="90000"/>
              </a:lnSpc>
            </a:pPr>
            <a:r>
              <a:rPr lang="en-US" sz="2600" smtClean="0"/>
              <a:t>May incorrectly accept some users</a:t>
            </a:r>
          </a:p>
          <a:p>
            <a:pPr>
              <a:lnSpc>
                <a:spcPct val="90000"/>
              </a:lnSpc>
            </a:pPr>
            <a:r>
              <a:rPr lang="en-US" sz="3000" smtClean="0"/>
              <a:t>Easy to keep up to date</a:t>
            </a:r>
          </a:p>
          <a:p>
            <a:pPr lvl="1">
              <a:lnSpc>
                <a:spcPct val="90000"/>
              </a:lnSpc>
            </a:pPr>
            <a:r>
              <a:rPr lang="en-US" sz="2600" smtClean="0"/>
              <a:t>vdt-update-certs</a:t>
            </a:r>
          </a:p>
          <a:p>
            <a:pPr lvl="2">
              <a:lnSpc>
                <a:spcPct val="90000"/>
              </a:lnSpc>
            </a:pPr>
            <a:r>
              <a:rPr lang="en-US" sz="2200" smtClean="0"/>
              <a:t>Runs once a day, gets latest CA certs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7-9, 2009</a:t>
            </a:r>
            <a:endParaRPr lang="en-US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Site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Several tools available</a:t>
            </a:r>
          </a:p>
          <a:p>
            <a:r>
              <a:rPr lang="en-US" dirty="0" smtClean="0"/>
              <a:t>RSV</a:t>
            </a:r>
          </a:p>
          <a:p>
            <a:pPr lvl="1"/>
            <a:r>
              <a:rPr lang="en-US" dirty="0" smtClean="0"/>
              <a:t>Part of install</a:t>
            </a:r>
          </a:p>
          <a:p>
            <a:pPr lvl="1"/>
            <a:r>
              <a:rPr lang="en-US" dirty="0" smtClean="0"/>
              <a:t>Will present a web page with quick status update site functionality</a:t>
            </a:r>
          </a:p>
          <a:p>
            <a:pPr lvl="1"/>
            <a:r>
              <a:rPr lang="en-US" dirty="0" smtClean="0"/>
              <a:t>Can integrate with </a:t>
            </a:r>
            <a:r>
              <a:rPr lang="en-US" dirty="0" err="1" smtClean="0"/>
              <a:t>nagios</a:t>
            </a:r>
            <a:endParaRPr lang="en-US" dirty="0" smtClean="0"/>
          </a:p>
          <a:p>
            <a:r>
              <a:rPr lang="en-US" dirty="0" err="1" smtClean="0"/>
              <a:t>Nagios</a:t>
            </a:r>
            <a:r>
              <a:rPr lang="en-US" dirty="0" smtClean="0"/>
              <a:t>/Ganglia/Cacti</a:t>
            </a:r>
          </a:p>
          <a:p>
            <a:pPr lvl="1"/>
            <a:r>
              <a:rPr lang="en-US" dirty="0" smtClean="0"/>
              <a:t>Presents information on non-grid specific details of cluster</a:t>
            </a:r>
          </a:p>
          <a:p>
            <a:pPr lvl="1"/>
            <a:r>
              <a:rPr lang="en-US" dirty="0" smtClean="0"/>
              <a:t>Can set up alerts, pages, etc.</a:t>
            </a:r>
          </a:p>
          <a:p>
            <a:r>
              <a:rPr lang="en-US" dirty="0" smtClean="0"/>
              <a:t>Gratia</a:t>
            </a:r>
          </a:p>
          <a:p>
            <a:pPr lvl="1"/>
            <a:r>
              <a:rPr lang="en-US" dirty="0" smtClean="0"/>
              <a:t>Provides accounting information on jobs running on your site</a:t>
            </a:r>
          </a:p>
          <a:p>
            <a:pPr lvl="1"/>
            <a:r>
              <a:rPr lang="en-US" dirty="0" smtClean="0"/>
              <a:t>Useful to see who is using your site and how much utilization comes from various users</a:t>
            </a:r>
          </a:p>
          <a:p>
            <a:r>
              <a:rPr lang="en-US" dirty="0" smtClean="0"/>
              <a:t>Daily/Weekly email reports</a:t>
            </a:r>
          </a:p>
          <a:p>
            <a:pPr lvl="1"/>
            <a:r>
              <a:rPr lang="en-US" dirty="0" smtClean="0"/>
              <a:t>Provides quick information on your site and </a:t>
            </a:r>
            <a:r>
              <a:rPr lang="en-US" dirty="0" err="1" smtClean="0"/>
              <a:t>osg</a:t>
            </a:r>
            <a:r>
              <a:rPr lang="en-US" dirty="0" smtClean="0"/>
              <a:t> at large at a glance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7-9, 2009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RSV output for UC_ITB resource</a:t>
            </a:r>
            <a:endParaRPr lang="en-US" dirty="0"/>
          </a:p>
        </p:txBody>
      </p:sp>
      <p:pic>
        <p:nvPicPr>
          <p:cNvPr id="8" name="Picture Placeholder 7" descr="rsv status.pdf"/>
          <p:cNvPicPr>
            <a:picLocks noGrp="1" noChangeAspect="1"/>
          </p:cNvPicPr>
          <p:nvPr>
            <p:ph type="pic"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8235" r="-8235"/>
              <a:stretch>
                <a:fillRect/>
              </a:stretch>
            </p:blipFill>
          </mc:Choice>
          <mc:Fallback>
            <p:blipFill>
              <a:blip r:embed="rId3"/>
              <a:srcRect l="-8235" r="-8235"/>
              <a:stretch>
                <a:fillRect/>
              </a:stretch>
            </p:blipFill>
          </mc:Fallback>
        </mc:AlternateContent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Web page generated by RSV showing the output of various probes.  Clicking on the probe output will give history for last few invocations and error output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7-9,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Email report on Production Sites</a:t>
            </a:r>
            <a:endParaRPr lang="en-US" dirty="0"/>
          </a:p>
        </p:txBody>
      </p:sp>
      <p:pic>
        <p:nvPicPr>
          <p:cNvPr id="8" name="Picture Placeholder 7" descr="ops.pdf"/>
          <p:cNvPicPr>
            <a:picLocks noGrp="1" noChangeAspect="1"/>
          </p:cNvPicPr>
          <p:nvPr>
            <p:ph type="pic"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8235" r="-8235"/>
              <a:stretch>
                <a:fillRect/>
              </a:stretch>
            </p:blipFill>
          </mc:Choice>
          <mc:Fallback>
            <p:blipFill>
              <a:blip r:embed="rId3"/>
              <a:srcRect l="-8235" r="-8235"/>
              <a:stretch>
                <a:fillRect/>
              </a:stretch>
            </p:blipFill>
          </mc:Fallback>
        </mc:AlternateContent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Example of the daily email sent out to administrators with information on jobs and sites over the last day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7-9,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 – Compute Element</a:t>
            </a:r>
          </a:p>
          <a:p>
            <a:r>
              <a:rPr lang="en-US" dirty="0" smtClean="0"/>
              <a:t>SE – Storage Element</a:t>
            </a:r>
          </a:p>
          <a:p>
            <a:r>
              <a:rPr lang="en-US" dirty="0" smtClean="0"/>
              <a:t>VO –  Virtual Organization</a:t>
            </a:r>
          </a:p>
          <a:p>
            <a:r>
              <a:rPr lang="en-US" dirty="0" smtClean="0"/>
              <a:t>WN – Worker Node</a:t>
            </a:r>
          </a:p>
          <a:p>
            <a:r>
              <a:rPr lang="en-US" dirty="0" smtClean="0"/>
              <a:t>GOC – Grid Operations Center</a:t>
            </a:r>
          </a:p>
          <a:p>
            <a:r>
              <a:rPr lang="en-US" dirty="0" smtClean="0"/>
              <a:t>VDT – Virtual Data Toolkit</a:t>
            </a:r>
          </a:p>
          <a:p>
            <a:r>
              <a:rPr lang="en-US" dirty="0" smtClean="0"/>
              <a:t>DN – Distinguished name</a:t>
            </a:r>
          </a:p>
          <a:p>
            <a:r>
              <a:rPr lang="en-US" dirty="0" smtClean="0"/>
              <a:t>VOMS – Virtual Organization Management Server</a:t>
            </a:r>
          </a:p>
          <a:p>
            <a:r>
              <a:rPr lang="en-US" dirty="0" smtClean="0"/>
              <a:t>GUMS – Grid User Management Server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7-9, 2009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Gratia Report for the last Month at</a:t>
            </a:r>
            <a:r>
              <a:rPr lang="en-US" dirty="0" smtClean="0"/>
              <a:t> </a:t>
            </a:r>
            <a:r>
              <a:rPr lang="en-US" dirty="0" err="1" smtClean="0"/>
              <a:t>Fermigrid</a:t>
            </a:r>
            <a:endParaRPr lang="en-US" dirty="0"/>
          </a:p>
        </p:txBody>
      </p:sp>
      <p:pic>
        <p:nvPicPr>
          <p:cNvPr id="8" name="Picture Placeholder 7" descr="preview-1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-42593" b="-4259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shows the daily usage by </a:t>
            </a:r>
            <a:r>
              <a:rPr lang="en-US" dirty="0" err="1" smtClean="0"/>
              <a:t>VOs</a:t>
            </a:r>
            <a:r>
              <a:rPr lang="en-US" dirty="0" smtClean="0"/>
              <a:t> </a:t>
            </a:r>
            <a:r>
              <a:rPr lang="en-US" dirty="0" smtClean="0"/>
              <a:t>of the</a:t>
            </a:r>
            <a:r>
              <a:rPr lang="en-US" dirty="0" smtClean="0"/>
              <a:t> </a:t>
            </a:r>
            <a:r>
              <a:rPr lang="en-US" dirty="0" err="1" smtClean="0"/>
              <a:t>Fermigrid</a:t>
            </a:r>
            <a:r>
              <a:rPr lang="en-US" dirty="0" smtClean="0"/>
              <a:t> resource </a:t>
            </a:r>
            <a:r>
              <a:rPr lang="en-US" dirty="0" smtClean="0"/>
              <a:t>over the last month as VO validations were run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7-9,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Ganglia Output for Cluster at UC</a:t>
            </a:r>
            <a:endParaRPr lang="en-US" dirty="0"/>
          </a:p>
        </p:txBody>
      </p:sp>
      <p:pic>
        <p:nvPicPr>
          <p:cNvPr id="8" name="Picture Placeholder 7" descr="ganglia.pdf"/>
          <p:cNvPicPr>
            <a:picLocks noGrp="1" noChangeAspect="1"/>
          </p:cNvPicPr>
          <p:nvPr>
            <p:ph type="pic"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8235" r="-8235"/>
              <a:stretch>
                <a:fillRect/>
              </a:stretch>
            </p:blipFill>
          </mc:Choice>
          <mc:Fallback>
            <p:blipFill>
              <a:blip r:embed="rId3"/>
              <a:srcRect l="-8235" r="-8235"/>
              <a:stretch>
                <a:fillRect/>
              </a:stretch>
            </p:blipFill>
          </mc:Fallback>
        </mc:AlternateContent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Top level information on the servers and compute nodes at a small cluster at the University of Chicago,  clicking on hosts will allow more detailed information on each host to be obtained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7-9,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Frequent (Every 1-4 weeks)</a:t>
            </a:r>
          </a:p>
          <a:p>
            <a:r>
              <a:rPr lang="en-US" dirty="0" smtClean="0"/>
              <a:t>Can be done within a single installation</a:t>
            </a:r>
          </a:p>
          <a:p>
            <a:r>
              <a:rPr lang="en-US" dirty="0" smtClean="0"/>
              <a:t>Either manually:</a:t>
            </a:r>
          </a:p>
          <a:p>
            <a:pPr lvl="1"/>
            <a:r>
              <a:rPr lang="en-US" dirty="0" smtClean="0"/>
              <a:t>Turn off services</a:t>
            </a:r>
          </a:p>
          <a:p>
            <a:pPr lvl="1"/>
            <a:r>
              <a:rPr lang="en-US" dirty="0" smtClean="0"/>
              <a:t>Backup installation directory</a:t>
            </a:r>
          </a:p>
          <a:p>
            <a:pPr lvl="1"/>
            <a:r>
              <a:rPr lang="en-US" dirty="0" smtClean="0"/>
              <a:t>Perform update (move configuration files, </a:t>
            </a:r>
            <a:r>
              <a:rPr lang="en-US" dirty="0" err="1" smtClean="0"/>
              <a:t>pacman</a:t>
            </a:r>
            <a:r>
              <a:rPr lang="en-US" dirty="0" smtClean="0"/>
              <a:t> updates, etc.)</a:t>
            </a:r>
          </a:p>
          <a:p>
            <a:pPr lvl="1"/>
            <a:r>
              <a:rPr lang="en-US" dirty="0" smtClean="0"/>
              <a:t>Re-enable services</a:t>
            </a:r>
          </a:p>
          <a:p>
            <a:r>
              <a:rPr lang="en-US" dirty="0" smtClean="0"/>
              <a:t>Or use </a:t>
            </a:r>
            <a:r>
              <a:rPr lang="en-US" dirty="0" err="1" smtClean="0"/>
              <a:t>vdt</a:t>
            </a:r>
            <a:r>
              <a:rPr lang="en-US" dirty="0" smtClean="0"/>
              <a:t>-updater script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7-9,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Irregular (Every 6-12 months)</a:t>
            </a:r>
          </a:p>
          <a:p>
            <a:r>
              <a:rPr lang="en-US" dirty="0" smtClean="0"/>
              <a:t>Must be a new installation</a:t>
            </a:r>
          </a:p>
          <a:p>
            <a:r>
              <a:rPr lang="en-US" dirty="0" smtClean="0"/>
              <a:t>Can copy configuration from old installation</a:t>
            </a:r>
          </a:p>
          <a:p>
            <a:r>
              <a:rPr lang="en-US" dirty="0" smtClean="0"/>
              <a:t>Process:</a:t>
            </a:r>
          </a:p>
          <a:p>
            <a:pPr lvl="1"/>
            <a:r>
              <a:rPr lang="en-US" dirty="0" smtClean="0"/>
              <a:t>Point to old install</a:t>
            </a:r>
          </a:p>
          <a:p>
            <a:pPr lvl="1"/>
            <a:r>
              <a:rPr lang="en-US" dirty="0" smtClean="0"/>
              <a:t>Perform new install</a:t>
            </a:r>
          </a:p>
          <a:p>
            <a:pPr lvl="1"/>
            <a:r>
              <a:rPr lang="en-US" dirty="0" smtClean="0"/>
              <a:t>Turn off old services</a:t>
            </a:r>
          </a:p>
          <a:p>
            <a:pPr lvl="1"/>
            <a:r>
              <a:rPr lang="en-US" dirty="0" smtClean="0"/>
              <a:t>Turn on new services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7-9,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Questions? Thoughts?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 to OSG terms and operations</a:t>
            </a:r>
          </a:p>
          <a:p>
            <a:r>
              <a:rPr lang="en-US" dirty="0" smtClean="0"/>
              <a:t>Installing an OSG site</a:t>
            </a:r>
          </a:p>
          <a:p>
            <a:r>
              <a:rPr lang="en-US" dirty="0" smtClean="0"/>
              <a:t>Maintaining a site</a:t>
            </a:r>
          </a:p>
          <a:p>
            <a:r>
              <a:rPr lang="en-US" dirty="0" smtClean="0">
                <a:solidFill>
                  <a:srgbClr val="AEBAD5"/>
                </a:solidFill>
              </a:rPr>
              <a:t>Q&amp;A time</a:t>
            </a:r>
            <a:endParaRPr lang="en-US" dirty="0">
              <a:solidFill>
                <a:srgbClr val="AEBAD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7-9, 2009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Alain Roy </a:t>
            </a:r>
          </a:p>
          <a:p>
            <a:r>
              <a:rPr lang="en-US" dirty="0" smtClean="0"/>
              <a:t>Terrence Martin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7-9,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OSG Organization:</a:t>
            </a:r>
            <a:br>
              <a:rPr lang="en-US" dirty="0" smtClean="0"/>
            </a:br>
            <a:r>
              <a:rPr lang="en-US" dirty="0" smtClean="0"/>
              <a:t>Virtual Organizations (VO)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OSG is organized by </a:t>
            </a:r>
            <a:r>
              <a:rPr lang="en-US" dirty="0" smtClean="0">
                <a:solidFill>
                  <a:schemeClr val="accent6"/>
                </a:solidFill>
              </a:rPr>
              <a:t>V</a:t>
            </a:r>
            <a:r>
              <a:rPr lang="en-US" dirty="0" smtClean="0"/>
              <a:t>irtual </a:t>
            </a:r>
            <a:r>
              <a:rPr lang="en-US" dirty="0" smtClean="0">
                <a:solidFill>
                  <a:schemeClr val="accent6"/>
                </a:solidFill>
              </a:rPr>
              <a:t>O</a:t>
            </a:r>
            <a:r>
              <a:rPr lang="en-US" dirty="0" smtClean="0"/>
              <a:t>rganizations</a:t>
            </a:r>
          </a:p>
          <a:p>
            <a:r>
              <a:rPr lang="en-US" dirty="0" smtClean="0"/>
              <a:t>A VO allows members of a collaboration or group to retain that same grouping on the OSG</a:t>
            </a:r>
          </a:p>
          <a:p>
            <a:r>
              <a:rPr lang="en-US" dirty="0" smtClean="0"/>
              <a:t>Each VO has different policies as to group membership and runs a VOMS server to track membership</a:t>
            </a:r>
          </a:p>
          <a:p>
            <a:r>
              <a:rPr lang="en-US" dirty="0" err="1" smtClean="0"/>
              <a:t>VOs</a:t>
            </a:r>
            <a:r>
              <a:rPr lang="en-US" dirty="0" smtClean="0"/>
              <a:t> are typically the owner of the various resources found on the OSG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7-9,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Overriding principle: Autonomy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Sites and </a:t>
            </a:r>
            <a:r>
              <a:rPr lang="en-US" dirty="0" err="1" smtClean="0"/>
              <a:t>VOs</a:t>
            </a:r>
            <a:r>
              <a:rPr lang="en-US" dirty="0" smtClean="0"/>
              <a:t> are autonomous</a:t>
            </a:r>
          </a:p>
          <a:p>
            <a:pPr lvl="1"/>
            <a:r>
              <a:rPr lang="en-US" dirty="0" err="1" smtClean="0"/>
              <a:t>Admins</a:t>
            </a:r>
            <a:r>
              <a:rPr lang="en-US" dirty="0" smtClean="0"/>
              <a:t> are free to make decisions about site</a:t>
            </a:r>
          </a:p>
          <a:p>
            <a:pPr lvl="1"/>
            <a:r>
              <a:rPr lang="en-US" dirty="0" smtClean="0"/>
              <a:t>OSG provides software and recommendations about configuration</a:t>
            </a:r>
          </a:p>
          <a:p>
            <a:pPr lvl="1"/>
            <a:r>
              <a:rPr lang="en-US" dirty="0" err="1" smtClean="0"/>
              <a:t>Admins</a:t>
            </a:r>
            <a:r>
              <a:rPr lang="en-US" dirty="0" smtClean="0"/>
              <a:t> are allowed to decided when and if to upgrade</a:t>
            </a:r>
          </a:p>
          <a:p>
            <a:pPr lvl="1"/>
            <a:r>
              <a:rPr lang="en-US" dirty="0" err="1" smtClean="0"/>
              <a:t>Admins</a:t>
            </a:r>
            <a:r>
              <a:rPr lang="en-US" dirty="0" smtClean="0"/>
              <a:t> are responsible for site but OSG provides operational support</a:t>
            </a:r>
          </a:p>
          <a:p>
            <a:pPr lvl="1"/>
            <a:r>
              <a:rPr lang="en-US" dirty="0" err="1" smtClean="0"/>
              <a:t>VOs</a:t>
            </a:r>
            <a:r>
              <a:rPr lang="en-US" dirty="0" smtClean="0"/>
              <a:t> run and maintain own membership lists (on VOMS server)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7-9,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role as an 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a site admin, you should:</a:t>
            </a:r>
          </a:p>
          <a:p>
            <a:pPr lvl="1"/>
            <a:r>
              <a:rPr lang="en-US" dirty="0" smtClean="0"/>
              <a:t>Keep in touch with OSG (downtime, security, etc.)</a:t>
            </a:r>
          </a:p>
          <a:p>
            <a:pPr lvl="1"/>
            <a:r>
              <a:rPr lang="en-US" dirty="0" smtClean="0"/>
              <a:t>Respond to trouble tickets or inquiries from GOC</a:t>
            </a:r>
          </a:p>
          <a:p>
            <a:pPr lvl="1"/>
            <a:r>
              <a:rPr lang="en-US" dirty="0" smtClean="0"/>
              <a:t>Plan your site’s layout</a:t>
            </a:r>
          </a:p>
          <a:p>
            <a:pPr lvl="1"/>
            <a:r>
              <a:rPr lang="en-US" dirty="0" smtClean="0"/>
              <a:t>Update software as needed (within limits)</a:t>
            </a:r>
          </a:p>
          <a:p>
            <a:pPr lvl="1"/>
            <a:r>
              <a:rPr lang="en-US" dirty="0" smtClean="0"/>
              <a:t>Participate and be a good community member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7-9,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provided for </a:t>
            </a:r>
            <a:r>
              <a:rPr lang="en-US" dirty="0" err="1" smtClean="0"/>
              <a:t>admins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OSG provides:</a:t>
            </a:r>
          </a:p>
          <a:p>
            <a:pPr lvl="1"/>
            <a:r>
              <a:rPr lang="en-US" dirty="0" smtClean="0"/>
              <a:t>Software and ancillary information (configuration tools, documentation, recommendations)</a:t>
            </a:r>
          </a:p>
          <a:p>
            <a:pPr lvl="1"/>
            <a:r>
              <a:rPr lang="en-US" dirty="0" smtClean="0"/>
              <a:t>Assistance in keeping site running smoothly</a:t>
            </a:r>
          </a:p>
          <a:p>
            <a:pPr lvl="1"/>
            <a:r>
              <a:rPr lang="en-US" dirty="0" smtClean="0"/>
              <a:t>Help in troubleshooting and installing software</a:t>
            </a:r>
          </a:p>
          <a:p>
            <a:pPr lvl="1"/>
            <a:r>
              <a:rPr lang="en-US" dirty="0" smtClean="0"/>
              <a:t>Users for your site</a:t>
            </a:r>
          </a:p>
          <a:p>
            <a:pPr lvl="1"/>
            <a:r>
              <a:rPr kumimoji="1" lang="en-US" dirty="0" smtClean="0">
                <a:solidFill>
                  <a:schemeClr val="tx2"/>
                </a:solidFill>
              </a:rPr>
              <a:t>An exciting, cutting-edge, 21st-century collaborative distributed computing grid cloud buzzword-compliant environment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7-9,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The OSG Compute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 to OSG terms and operations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The OSG compute element</a:t>
            </a:r>
          </a:p>
          <a:p>
            <a:r>
              <a:rPr lang="en-US" dirty="0" smtClean="0"/>
              <a:t>Installing an OSG site</a:t>
            </a:r>
          </a:p>
          <a:p>
            <a:r>
              <a:rPr lang="en-US" dirty="0" smtClean="0"/>
              <a:t>Maintaining a site</a:t>
            </a:r>
          </a:p>
          <a:p>
            <a:r>
              <a:rPr lang="en-US" dirty="0" smtClean="0"/>
              <a:t>Q&amp;A time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7-9, 2009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MEGS 2009 Albuquerque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Oriel.thmx</Template>
  <TotalTime>475</TotalTime>
  <Words>2689</Words>
  <Application>Microsoft Macintosh PowerPoint</Application>
  <PresentationFormat>On-screen Show (4:3)</PresentationFormat>
  <Paragraphs>497</Paragraphs>
  <Slides>45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Oriel</vt:lpstr>
      <vt:lpstr>OSG Site installation and Maintenance</vt:lpstr>
      <vt:lpstr>Introduction to OSG Terms and Operations</vt:lpstr>
      <vt:lpstr>Introduction to OSG</vt:lpstr>
      <vt:lpstr>Basic Terms</vt:lpstr>
      <vt:lpstr>OSG Organization: Virtual Organizations (VO) </vt:lpstr>
      <vt:lpstr>Overriding principle: Autonomy</vt:lpstr>
      <vt:lpstr>Your role as an admin</vt:lpstr>
      <vt:lpstr>Support provided for admins</vt:lpstr>
      <vt:lpstr>The OSG Compute Element</vt:lpstr>
      <vt:lpstr>OSG Software Stack</vt:lpstr>
      <vt:lpstr>Overview of OSG components</vt:lpstr>
      <vt:lpstr>5000 meter overview of CE</vt:lpstr>
      <vt:lpstr>Basic CE</vt:lpstr>
      <vt:lpstr>GRAM</vt:lpstr>
      <vt:lpstr>Gratia</vt:lpstr>
      <vt:lpstr>CEMon / GIP</vt:lpstr>
      <vt:lpstr>RSV</vt:lpstr>
      <vt:lpstr>Installing an OSG Site</vt:lpstr>
      <vt:lpstr>Site planning</vt:lpstr>
      <vt:lpstr>Bureaucracy</vt:lpstr>
      <vt:lpstr>Starting out</vt:lpstr>
      <vt:lpstr>Site Registration using OIM </vt:lpstr>
      <vt:lpstr>Cluster Layout</vt:lpstr>
      <vt:lpstr>Required Directories for CE / Cluster</vt:lpstr>
      <vt:lpstr>Optional directories for CE</vt:lpstr>
      <vt:lpstr>Space Requirements</vt:lpstr>
      <vt:lpstr>Worker Node Storage</vt:lpstr>
      <vt:lpstr>Authorization</vt:lpstr>
      <vt:lpstr>CE Installation Overview</vt:lpstr>
      <vt:lpstr>Local accounts</vt:lpstr>
      <vt:lpstr>Pacman</vt:lpstr>
      <vt:lpstr>Pacman continued</vt:lpstr>
      <vt:lpstr>Basic installation and configuration</vt:lpstr>
      <vt:lpstr>Installing CA Certificates</vt:lpstr>
      <vt:lpstr>Site Maintenance</vt:lpstr>
      <vt:lpstr>Updating CAs</vt:lpstr>
      <vt:lpstr>Monitoring Site Status</vt:lpstr>
      <vt:lpstr>RSV output for UC_ITB resource</vt:lpstr>
      <vt:lpstr>Daily Email report on Production Sites</vt:lpstr>
      <vt:lpstr>Gratia Report for the last Month at Fermigrid</vt:lpstr>
      <vt:lpstr>Ganglia Output for Cluster at UC</vt:lpstr>
      <vt:lpstr>Incremental Updates</vt:lpstr>
      <vt:lpstr>Major Updates</vt:lpstr>
      <vt:lpstr>Questions? Thoughts? Comments?</vt:lpstr>
      <vt:lpstr>Acknowledgements</vt:lpstr>
    </vt:vector>
  </TitlesOfParts>
  <Company>University of Chicago</Company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Suchandra Thapa</dc:creator>
  <cp:lastModifiedBy>Suchandra Thapa</cp:lastModifiedBy>
  <cp:revision>116</cp:revision>
  <dcterms:created xsi:type="dcterms:W3CDTF">2009-04-08T15:41:11Z</dcterms:created>
  <dcterms:modified xsi:type="dcterms:W3CDTF">2009-04-08T16:20:41Z</dcterms:modified>
</cp:coreProperties>
</file>