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8" r:id="rId3"/>
    <p:sldId id="281" r:id="rId4"/>
    <p:sldId id="284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6/23/14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</a:t>
            </a:r>
          </a:p>
          <a:p>
            <a:r>
              <a:rPr lang="en-US" dirty="0" smtClean="0"/>
              <a:t>06/25/</a:t>
            </a:r>
            <a:r>
              <a:rPr lang="en-US" dirty="0" smtClean="0"/>
              <a:t>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Busy 3 months</a:t>
            </a:r>
          </a:p>
          <a:p>
            <a:r>
              <a:rPr lang="en-US" dirty="0" err="1" smtClean="0"/>
              <a:t>Heartbleed</a:t>
            </a:r>
            <a:r>
              <a:rPr lang="en-US" dirty="0" smtClean="0"/>
              <a:t>, </a:t>
            </a:r>
            <a:r>
              <a:rPr lang="en-US" dirty="0" err="1" smtClean="0"/>
              <a:t>bitcoin</a:t>
            </a:r>
            <a:r>
              <a:rPr lang="en-US" dirty="0" smtClean="0"/>
              <a:t> mining, </a:t>
            </a:r>
            <a:r>
              <a:rPr lang="en-US" dirty="0" err="1" smtClean="0"/>
              <a:t>dcache</a:t>
            </a:r>
            <a:r>
              <a:rPr lang="en-US" dirty="0" smtClean="0"/>
              <a:t> vulnerability</a:t>
            </a:r>
          </a:p>
          <a:p>
            <a:r>
              <a:rPr lang="en-US" dirty="0" err="1" smtClean="0"/>
              <a:t>Dcache</a:t>
            </a:r>
            <a:r>
              <a:rPr lang="en-US" dirty="0" smtClean="0"/>
              <a:t> vulnerability, sent announcement to sites.</a:t>
            </a:r>
          </a:p>
          <a:p>
            <a:r>
              <a:rPr lang="en-US" dirty="0" err="1" smtClean="0"/>
              <a:t>Heartbleed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More challenging. </a:t>
            </a:r>
            <a:endParaRPr lang="en-US" dirty="0" smtClean="0"/>
          </a:p>
          <a:p>
            <a:pPr lvl="1"/>
            <a:r>
              <a:rPr lang="en-US" dirty="0" smtClean="0"/>
              <a:t>Private keys, passwords, confidential material may become exposed if an attacker finds a vulnerable server</a:t>
            </a:r>
          </a:p>
          <a:p>
            <a:pPr lvl="1"/>
            <a:r>
              <a:rPr lang="en-US" dirty="0" smtClean="0"/>
              <a:t>We asked</a:t>
            </a:r>
            <a:r>
              <a:rPr lang="en-US" dirty="0" smtClean="0"/>
              <a:t> all sites </a:t>
            </a:r>
            <a:r>
              <a:rPr lang="en-US" dirty="0" smtClean="0"/>
              <a:t>to patch</a:t>
            </a:r>
            <a:r>
              <a:rPr lang="en-US" dirty="0" smtClean="0"/>
              <a:t> ASAP. </a:t>
            </a:r>
            <a:endParaRPr lang="en-US" dirty="0" smtClean="0"/>
          </a:p>
          <a:p>
            <a:pPr lvl="1"/>
            <a:r>
              <a:rPr lang="en-US" dirty="0" smtClean="0"/>
              <a:t>We decided not to renew worker node certificates immediately. </a:t>
            </a:r>
          </a:p>
          <a:p>
            <a:pPr lvl="1"/>
            <a:r>
              <a:rPr lang="en-US" dirty="0" smtClean="0"/>
              <a:t>No username/passwords to renew</a:t>
            </a:r>
          </a:p>
          <a:p>
            <a:pPr lvl="1"/>
            <a:r>
              <a:rPr lang="en-US" dirty="0" smtClean="0"/>
              <a:t>For gatekeepers, we suggested renewing when is not burdensome for the site admin.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Mining</a:t>
            </a:r>
          </a:p>
          <a:p>
            <a:pPr lvl="1"/>
            <a:r>
              <a:rPr lang="en-US" dirty="0" smtClean="0"/>
              <a:t>Had some publicized incidents on </a:t>
            </a:r>
            <a:r>
              <a:rPr lang="en-US" dirty="0" err="1" smtClean="0"/>
              <a:t>CIOMagazine</a:t>
            </a:r>
            <a:r>
              <a:rPr lang="en-US" dirty="0" smtClean="0"/>
              <a:t>, </a:t>
            </a:r>
            <a:r>
              <a:rPr lang="en-US" dirty="0" err="1" smtClean="0"/>
              <a:t>bitcoin</a:t>
            </a:r>
            <a:r>
              <a:rPr lang="en-US" dirty="0" smtClean="0"/>
              <a:t> miners on NSF supercomputer, </a:t>
            </a:r>
            <a:r>
              <a:rPr lang="en-US" dirty="0" err="1" smtClean="0"/>
              <a:t>harvard</a:t>
            </a:r>
            <a:r>
              <a:rPr lang="en-US" dirty="0" smtClean="0"/>
              <a:t> university, and in EGI. </a:t>
            </a:r>
          </a:p>
          <a:p>
            <a:pPr lvl="1"/>
            <a:r>
              <a:rPr lang="en-US" dirty="0" smtClean="0"/>
              <a:t>Sent out an announcement to VO </a:t>
            </a:r>
            <a:r>
              <a:rPr lang="en-US" dirty="0" err="1" smtClean="0"/>
              <a:t>admins</a:t>
            </a:r>
            <a:r>
              <a:rPr lang="en-US" dirty="0" smtClean="0"/>
              <a:t>. First line of defense is to educate the VO managers and ask them to spread the message. </a:t>
            </a:r>
          </a:p>
          <a:p>
            <a:pPr lvl="1"/>
            <a:r>
              <a:rPr lang="en-US" dirty="0" smtClean="0"/>
              <a:t>Do not view </a:t>
            </a:r>
            <a:r>
              <a:rPr lang="en-US" dirty="0" err="1" smtClean="0"/>
              <a:t>bitcoin</a:t>
            </a:r>
            <a:r>
              <a:rPr lang="en-US" dirty="0" smtClean="0"/>
              <a:t> mining as a “malicious” activity, does not threat our security. But waste of computer resources. </a:t>
            </a:r>
          </a:p>
          <a:p>
            <a:pPr lvl="1"/>
            <a:r>
              <a:rPr lang="en-US" dirty="0" smtClean="0"/>
              <a:t>More worried about increasing incident causing a hysteria in DOE leading to widespread bans in distributed computing environment.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Mining– Actions to take</a:t>
            </a:r>
          </a:p>
          <a:p>
            <a:pPr lvl="1"/>
            <a:r>
              <a:rPr lang="en-US" dirty="0" smtClean="0"/>
              <a:t>Will follow up with VO managers one-one. This is the most important action item for us. </a:t>
            </a:r>
          </a:p>
          <a:p>
            <a:pPr lvl="1"/>
            <a:r>
              <a:rPr lang="en-US" dirty="0" smtClean="0"/>
              <a:t>Working with XSEDE security team. Will participate into closed-doors security meeting at XSEDE</a:t>
            </a:r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i</a:t>
            </a:r>
            <a:r>
              <a:rPr lang="en-US" dirty="0" smtClean="0"/>
              <a:t>nformation for sites who has IDS systems</a:t>
            </a:r>
          </a:p>
          <a:p>
            <a:pPr lvl="1"/>
            <a:r>
              <a:rPr lang="en-US" dirty="0" smtClean="0"/>
              <a:t>OSG VO implemented warning messages when users first log in. </a:t>
            </a:r>
          </a:p>
          <a:p>
            <a:pPr lvl="1"/>
            <a:r>
              <a:rPr lang="en-US" dirty="0" err="1" smtClean="0"/>
              <a:t>OSGConnect</a:t>
            </a:r>
            <a:r>
              <a:rPr lang="en-US" dirty="0" smtClean="0"/>
              <a:t> plans on having the same warning messages.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Central banning tool</a:t>
            </a:r>
          </a:p>
          <a:p>
            <a:pPr lvl="1"/>
            <a:r>
              <a:rPr lang="en-US" dirty="0" smtClean="0"/>
              <a:t>WLCG has been asking about an automated banning server that can push banned user list to sites automatically</a:t>
            </a:r>
          </a:p>
          <a:p>
            <a:pPr lvl="1"/>
            <a:r>
              <a:rPr lang="en-US" dirty="0" smtClean="0"/>
              <a:t>Brian has implemented an additional feature in GUMS that it can retrieve ban list form Argus server. </a:t>
            </a:r>
          </a:p>
          <a:p>
            <a:pPr lvl="1"/>
            <a:r>
              <a:rPr lang="en-US" dirty="0" smtClean="0"/>
              <a:t>OSG security decided not to run a central banning service because</a:t>
            </a:r>
          </a:p>
          <a:p>
            <a:pPr lvl="2"/>
            <a:r>
              <a:rPr lang="en-US" dirty="0" smtClean="0"/>
              <a:t>Most of our sites do not require end user certificates therefore they cannot ban a user based on the user’s </a:t>
            </a:r>
            <a:r>
              <a:rPr lang="en-US" dirty="0" err="1" smtClean="0"/>
              <a:t>dn</a:t>
            </a:r>
            <a:endParaRPr lang="en-US" dirty="0" smtClean="0"/>
          </a:p>
          <a:p>
            <a:pPr lvl="2"/>
            <a:r>
              <a:rPr lang="en-US" dirty="0" smtClean="0"/>
              <a:t>Many of our users (non-LHC) do not use a certificate to submit </a:t>
            </a:r>
          </a:p>
          <a:p>
            <a:pPr lvl="2"/>
            <a:r>
              <a:rPr lang="en-US" dirty="0" smtClean="0"/>
              <a:t>Having a central banning tool has </a:t>
            </a:r>
            <a:r>
              <a:rPr lang="en-US" dirty="0" err="1" smtClean="0"/>
              <a:t>ony</a:t>
            </a:r>
            <a:r>
              <a:rPr lang="en-US" dirty="0" smtClean="0"/>
              <a:t> marginal value for a few OSG sites, CMS mainly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considered whether having the banning feature at the VO-side is more meaningful. </a:t>
            </a:r>
          </a:p>
          <a:p>
            <a:pPr lvl="1"/>
            <a:r>
              <a:rPr lang="en-US" dirty="0" smtClean="0"/>
              <a:t>Ban the user automatically at </a:t>
            </a:r>
            <a:r>
              <a:rPr lang="en-US" dirty="0" err="1" smtClean="0"/>
              <a:t>glideinwms</a:t>
            </a:r>
            <a:r>
              <a:rPr lang="en-US" dirty="0" smtClean="0"/>
              <a:t> submit node.</a:t>
            </a:r>
          </a:p>
          <a:p>
            <a:pPr lvl="1"/>
            <a:r>
              <a:rPr lang="en-US" dirty="0" smtClean="0"/>
              <a:t>Decided this is not useful either. </a:t>
            </a:r>
          </a:p>
          <a:p>
            <a:pPr lvl="1"/>
            <a:r>
              <a:rPr lang="en-US" dirty="0" smtClean="0"/>
              <a:t>During an incident, it is the VO who tracks the malicious user and identifies his/her identity. So the banning happens at the </a:t>
            </a:r>
            <a:r>
              <a:rPr lang="en-US" dirty="0" err="1" smtClean="0"/>
              <a:t>VO’s</a:t>
            </a:r>
            <a:r>
              <a:rPr lang="en-US" dirty="0" smtClean="0"/>
              <a:t> speed. </a:t>
            </a:r>
          </a:p>
          <a:p>
            <a:pPr lvl="1"/>
            <a:r>
              <a:rPr lang="en-US" dirty="0" smtClean="0"/>
              <a:t>Sharing the malicious user name across the </a:t>
            </a:r>
            <a:r>
              <a:rPr lang="en-US" dirty="0" err="1" smtClean="0"/>
              <a:t>Vos</a:t>
            </a:r>
            <a:r>
              <a:rPr lang="en-US" dirty="0" smtClean="0"/>
              <a:t> may be useful but few users have multiple VO memberships and furthermore users name may be different from VO to VO. So we cannot automatically find and ban a user in a different VO. We no longer have a grid-wide unique identifier for each user. </a:t>
            </a:r>
          </a:p>
          <a:p>
            <a:pPr lvl="1"/>
            <a:r>
              <a:rPr lang="en-US" dirty="0" smtClean="0"/>
              <a:t>So the banning service is no longer very useful for OSG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Security controls. Started already. Scott has already completed </a:t>
            </a:r>
            <a:r>
              <a:rPr lang="en-US" dirty="0" err="1" smtClean="0"/>
              <a:t>GOC’s</a:t>
            </a:r>
            <a:r>
              <a:rPr lang="en-US" dirty="0" smtClean="0"/>
              <a:t> assessment. Thanks.</a:t>
            </a:r>
          </a:p>
          <a:p>
            <a:r>
              <a:rPr lang="en-US" dirty="0" smtClean="0"/>
              <a:t>Document the new risk model for OSG with the certificate-free jobs. 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access to submit nodes, as opposed to certificate-based access to resources. </a:t>
            </a:r>
          </a:p>
          <a:p>
            <a:pPr lvl="1"/>
            <a:r>
              <a:rPr lang="en-US" dirty="0" smtClean="0"/>
              <a:t>Weakest link is the submit node now.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CILogon</a:t>
            </a:r>
            <a:r>
              <a:rPr lang="en-US" dirty="0" smtClean="0"/>
              <a:t> </a:t>
            </a:r>
            <a:r>
              <a:rPr lang="en-US" dirty="0" smtClean="0"/>
              <a:t>Basic </a:t>
            </a:r>
            <a:r>
              <a:rPr lang="en-US" dirty="0" smtClean="0"/>
              <a:t>CA is now IGTF accredited</a:t>
            </a:r>
          </a:p>
          <a:p>
            <a:pPr lvl="1"/>
            <a:r>
              <a:rPr lang="en-US" dirty="0" smtClean="0"/>
              <a:t>Under the new</a:t>
            </a:r>
            <a:r>
              <a:rPr lang="en-US" dirty="0" smtClean="0"/>
              <a:t> </a:t>
            </a:r>
            <a:r>
              <a:rPr lang="en-US" dirty="0" smtClean="0"/>
              <a:t>IGTF </a:t>
            </a:r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ncluded </a:t>
            </a:r>
            <a:r>
              <a:rPr lang="en-US" dirty="0" smtClean="0"/>
              <a:t>in the new IGTF release. </a:t>
            </a:r>
            <a:endParaRPr lang="en-US" dirty="0" smtClean="0"/>
          </a:p>
          <a:p>
            <a:pPr lvl="1"/>
            <a:r>
              <a:rPr lang="en-US" dirty="0" smtClean="0"/>
              <a:t>Included in our</a:t>
            </a:r>
            <a:r>
              <a:rPr lang="en-US" dirty="0" smtClean="0"/>
              <a:t> </a:t>
            </a:r>
            <a:r>
              <a:rPr lang="en-US" dirty="0" smtClean="0"/>
              <a:t>standard IGTF distribution as an accredited </a:t>
            </a:r>
            <a:r>
              <a:rPr lang="en-US" dirty="0" smtClean="0"/>
              <a:t>CA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Initiative: OSG </a:t>
            </a:r>
            <a:r>
              <a:rPr lang="en-US" dirty="0" err="1" smtClean="0"/>
              <a:t>IdM</a:t>
            </a:r>
            <a:r>
              <a:rPr lang="en-US" dirty="0" smtClean="0"/>
              <a:t>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</a:t>
            </a:r>
            <a:r>
              <a:rPr lang="en-US" dirty="0" smtClean="0"/>
              <a:t>questions from </a:t>
            </a:r>
            <a:r>
              <a:rPr lang="en-US" dirty="0" err="1" smtClean="0"/>
              <a:t>Lothar</a:t>
            </a:r>
            <a:r>
              <a:rPr lang="en-US" dirty="0" smtClean="0"/>
              <a:t> triggered our </a:t>
            </a:r>
            <a:r>
              <a:rPr lang="en-US" dirty="0" smtClean="0"/>
              <a:t>work. Presented the roadmap in detail on 4/2/2014 meeting. </a:t>
            </a:r>
            <a:endParaRPr lang="en-US" dirty="0" smtClean="0"/>
          </a:p>
          <a:p>
            <a:pPr lvl="1"/>
            <a:r>
              <a:rPr lang="en-US" dirty="0" smtClean="0"/>
              <a:t> What would happen to OSG stakeholders if we stop to provide certificates?</a:t>
            </a:r>
          </a:p>
          <a:p>
            <a:pPr lvl="1"/>
            <a:r>
              <a:rPr lang="en-US" dirty="0" smtClean="0"/>
              <a:t>Can we get certificates somewhere other than </a:t>
            </a:r>
            <a:r>
              <a:rPr lang="en-US" dirty="0" err="1" smtClean="0"/>
              <a:t>DigiCert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We created a short-term roadmap, </a:t>
            </a:r>
            <a:r>
              <a:rPr lang="en-US" b="1" dirty="0" smtClean="0"/>
              <a:t>OSG-doc-1185, </a:t>
            </a:r>
            <a:r>
              <a:rPr lang="en-US" dirty="0" smtClean="0"/>
              <a:t>answering these questions in detail. Please read the document for details.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get certificates somewhere else? Yes:</a:t>
            </a:r>
          </a:p>
          <a:p>
            <a:pPr lvl="1"/>
            <a:r>
              <a:rPr lang="en-US" dirty="0" err="1" smtClean="0"/>
              <a:t>CILogon</a:t>
            </a:r>
            <a:r>
              <a:rPr lang="en-US" dirty="0" smtClean="0"/>
              <a:t> Net HSM service</a:t>
            </a:r>
          </a:p>
          <a:p>
            <a:pPr lvl="1"/>
            <a:r>
              <a:rPr lang="en-US" dirty="0" smtClean="0"/>
              <a:t>Commercial Retail </a:t>
            </a:r>
            <a:r>
              <a:rPr lang="en-US" dirty="0" err="1" smtClean="0"/>
              <a:t>CAs</a:t>
            </a:r>
            <a:endParaRPr lang="en-US" dirty="0" smtClean="0"/>
          </a:p>
          <a:p>
            <a:pPr lvl="1"/>
            <a:r>
              <a:rPr lang="en-US" dirty="0" err="1" smtClean="0"/>
              <a:t>InCommon</a:t>
            </a:r>
            <a:r>
              <a:rPr lang="en-US" dirty="0" smtClean="0"/>
              <a:t> Certificate Service</a:t>
            </a:r>
          </a:p>
          <a:p>
            <a:pPr lvl="1"/>
            <a:r>
              <a:rPr lang="en-US" dirty="0" smtClean="0"/>
              <a:t>Operating our own Backend CA</a:t>
            </a:r>
          </a:p>
          <a:p>
            <a:pPr lvl="1"/>
            <a:r>
              <a:rPr lang="en-US" dirty="0" smtClean="0"/>
              <a:t>Operating our intermediate CA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CILogon</a:t>
            </a:r>
            <a:r>
              <a:rPr lang="en-US" dirty="0" smtClean="0"/>
              <a:t> Net HSM is the best option. We note the concern about future funding commitments.  </a:t>
            </a:r>
          </a:p>
          <a:p>
            <a:pPr lvl="1"/>
            <a:r>
              <a:rPr lang="en-US" dirty="0" smtClean="0"/>
              <a:t>Same set of services we get from </a:t>
            </a:r>
            <a:r>
              <a:rPr lang="en-US" dirty="0" err="1" smtClean="0"/>
              <a:t>DigiCert</a:t>
            </a:r>
            <a:r>
              <a:rPr lang="en-US" dirty="0" smtClean="0"/>
              <a:t> with minimal changes to Frontend  </a:t>
            </a:r>
          </a:p>
          <a:p>
            <a:pPr lvl="1"/>
            <a:r>
              <a:rPr lang="en-US" dirty="0" smtClean="0"/>
              <a:t>Started a prototype. Instantiating a new HSM service instance for OSG. Will use the same OIM invocation methods. No changes to the command line clients.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CILogon</a:t>
            </a:r>
            <a:r>
              <a:rPr lang="en-US" dirty="0" smtClean="0"/>
              <a:t> NET HSM option does not work, then we want to try to set up our own HSM service. </a:t>
            </a:r>
          </a:p>
          <a:p>
            <a:r>
              <a:rPr lang="en-US" dirty="0" smtClean="0"/>
              <a:t>If our own HSM does not work out, we should continue with </a:t>
            </a:r>
            <a:r>
              <a:rPr lang="en-US" dirty="0" err="1" smtClean="0"/>
              <a:t>DigiCert</a:t>
            </a:r>
            <a:r>
              <a:rPr lang="en-US" dirty="0" smtClean="0"/>
              <a:t> CA.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completed a working prototype. </a:t>
            </a:r>
          </a:p>
          <a:p>
            <a:r>
              <a:rPr lang="en-US" dirty="0" smtClean="0"/>
              <a:t>Demonstrated that it works and changes are easily manageable. API changes at OIM-side</a:t>
            </a:r>
          </a:p>
          <a:p>
            <a:r>
              <a:rPr lang="en-US" dirty="0" smtClean="0"/>
              <a:t>Wrote a MOU between XSEDE and OSG and waiting to hear back form </a:t>
            </a:r>
            <a:r>
              <a:rPr lang="en-US" dirty="0" err="1" smtClean="0"/>
              <a:t>seniro</a:t>
            </a:r>
            <a:r>
              <a:rPr lang="en-US" dirty="0" smtClean="0"/>
              <a:t> mgmt. When we receive the approval, we will proceed.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 </a:t>
            </a:r>
            <a:r>
              <a:rPr lang="en-US" dirty="0" err="1" smtClean="0"/>
              <a:t>IdP</a:t>
            </a:r>
            <a:r>
              <a:rPr lang="en-US" dirty="0" smtClean="0"/>
              <a:t> that can onboard OSG members to OSG Connect seamlessly is completed. </a:t>
            </a:r>
          </a:p>
          <a:p>
            <a:pPr lvl="1"/>
            <a:r>
              <a:rPr lang="en-US" dirty="0" smtClean="0"/>
              <a:t>Transitioning the service to GOC</a:t>
            </a:r>
          </a:p>
          <a:p>
            <a:pPr lvl="1"/>
            <a:r>
              <a:rPr lang="en-US" dirty="0" err="1" smtClean="0"/>
              <a:t>IdP</a:t>
            </a:r>
            <a:r>
              <a:rPr lang="en-US" dirty="0" smtClean="0"/>
              <a:t> authenticates OSG users with their certificates, then sends a notification to </a:t>
            </a:r>
            <a:r>
              <a:rPr lang="en-US" dirty="0" err="1" smtClean="0"/>
              <a:t>OSGConnect</a:t>
            </a:r>
            <a:r>
              <a:rPr lang="en-US" dirty="0" smtClean="0"/>
              <a:t>. The OSG user does not have authenticate twice. </a:t>
            </a:r>
          </a:p>
          <a:p>
            <a:pPr lvl="1"/>
            <a:r>
              <a:rPr lang="en-US" dirty="0" smtClean="0"/>
              <a:t>We stopped our plans on building an </a:t>
            </a:r>
            <a:r>
              <a:rPr lang="en-US" dirty="0" err="1" smtClean="0"/>
              <a:t>IdP</a:t>
            </a:r>
            <a:r>
              <a:rPr lang="en-US" dirty="0" smtClean="0"/>
              <a:t> that authenticates users with their </a:t>
            </a:r>
            <a:r>
              <a:rPr lang="en-US" dirty="0" err="1" smtClean="0"/>
              <a:t>uname/psswd</a:t>
            </a:r>
            <a:r>
              <a:rPr lang="en-US" dirty="0" smtClean="0"/>
              <a:t>. Objected at the staff retreat. 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Management Process with </a:t>
            </a:r>
            <a:r>
              <a:rPr lang="en-US" dirty="0" err="1" smtClean="0"/>
              <a:t>DigiCert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Had a few operational problems with PKI</a:t>
            </a:r>
          </a:p>
          <a:p>
            <a:pPr lvl="1"/>
            <a:r>
              <a:rPr lang="en-US" dirty="0" smtClean="0"/>
              <a:t>Unprocessed </a:t>
            </a:r>
            <a:r>
              <a:rPr lang="en-US" dirty="0" smtClean="0"/>
              <a:t>Revocations. </a:t>
            </a:r>
          </a:p>
          <a:p>
            <a:pPr lvl="2"/>
            <a:r>
              <a:rPr lang="en-US" dirty="0" smtClean="0"/>
              <a:t>Found out revocation requests have not processed because a final step in approval was not performed. Learned that we should have tested </a:t>
            </a:r>
            <a:r>
              <a:rPr lang="en-US" dirty="0" err="1" smtClean="0"/>
              <a:t>CRLs</a:t>
            </a:r>
            <a:r>
              <a:rPr lang="en-US" dirty="0" smtClean="0"/>
              <a:t> once the revocations performed. </a:t>
            </a:r>
          </a:p>
          <a:p>
            <a:pPr lvl="1"/>
            <a:r>
              <a:rPr lang="en-US" dirty="0" smtClean="0"/>
              <a:t>CRL download problem. </a:t>
            </a:r>
          </a:p>
          <a:p>
            <a:pPr lvl="2"/>
            <a:r>
              <a:rPr lang="en-US" dirty="0" smtClean="0"/>
              <a:t>Caused by trying to remediate the unprocessed revocations. GOC wanted to distribute </a:t>
            </a:r>
            <a:r>
              <a:rPr lang="en-US" dirty="0" err="1" smtClean="0"/>
              <a:t>CRLs</a:t>
            </a:r>
            <a:r>
              <a:rPr lang="en-US" dirty="0" smtClean="0"/>
              <a:t> faster but requested to change configuration variables that does not impact the distribution speed. Caused a OSG-wide CRL download problem. </a:t>
            </a:r>
          </a:p>
          <a:p>
            <a:pPr lvl="1"/>
            <a:r>
              <a:rPr lang="en-US" dirty="0" smtClean="0"/>
              <a:t>Service names inclusion in renewed certificates. Discovered a minor problem with service prefix not included in certificate DN for renewals.</a:t>
            </a:r>
          </a:p>
          <a:p>
            <a:pPr lvl="1"/>
            <a:r>
              <a:rPr lang="en-US" dirty="0" smtClean="0"/>
              <a:t>Testing infrastructure. Learned that </a:t>
            </a:r>
            <a:r>
              <a:rPr lang="en-US" dirty="0" err="1" smtClean="0"/>
              <a:t>DigiCert</a:t>
            </a:r>
            <a:r>
              <a:rPr lang="en-US" dirty="0" smtClean="0"/>
              <a:t> applies some changes to its production CA; we have no way of testing end-end before they move to </a:t>
            </a:r>
            <a:r>
              <a:rPr lang="en-US" dirty="0" err="1" smtClean="0"/>
              <a:t>rpoduction</a:t>
            </a:r>
            <a:endParaRPr lang="en-US" dirty="0" smtClean="0"/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These issues </a:t>
            </a:r>
            <a:r>
              <a:rPr lang="en-US" dirty="0" smtClean="0"/>
              <a:t>demonstrate that </a:t>
            </a:r>
          </a:p>
          <a:p>
            <a:pPr lvl="1"/>
            <a:r>
              <a:rPr lang="en-US" dirty="0" smtClean="0"/>
              <a:t>We still have not fully understood </a:t>
            </a:r>
            <a:r>
              <a:rPr lang="en-US" dirty="0" err="1" smtClean="0"/>
              <a:t>DigiCert’s</a:t>
            </a:r>
            <a:r>
              <a:rPr lang="en-US" dirty="0" smtClean="0"/>
              <a:t> operational details</a:t>
            </a:r>
          </a:p>
          <a:p>
            <a:pPr lvl="1"/>
            <a:r>
              <a:rPr lang="en-US" dirty="0" smtClean="0"/>
              <a:t>Have not nailed down a change management process</a:t>
            </a:r>
          </a:p>
          <a:p>
            <a:pPr lvl="1"/>
            <a:r>
              <a:rPr lang="en-US" dirty="0" smtClean="0"/>
              <a:t>Seemingly innocent change requests can cause trouble. PKI is complex and fragile at the same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Operations and Security teams got together and created a change management request process.</a:t>
            </a:r>
          </a:p>
          <a:p>
            <a:pPr lvl="1"/>
            <a:r>
              <a:rPr lang="en-US" dirty="0" smtClean="0"/>
              <a:t>Always seek approval from security and operations teams before making a change request. </a:t>
            </a:r>
          </a:p>
          <a:p>
            <a:pPr lvl="1"/>
            <a:r>
              <a:rPr lang="en-US" dirty="0" smtClean="0"/>
              <a:t>Consider consequences of a change from many angles. </a:t>
            </a:r>
          </a:p>
          <a:p>
            <a:pPr lvl="1"/>
            <a:r>
              <a:rPr lang="en-US" dirty="0" smtClean="0"/>
              <a:t>Keep track in a ticketing system. Document the request and the steps taken. </a:t>
            </a:r>
          </a:p>
          <a:p>
            <a:pPr lvl="1"/>
            <a:r>
              <a:rPr lang="en-US" dirty="0" smtClean="0"/>
              <a:t>Define a process for emergencies. Do our best to minimize the number of emergency releases. Since they will not be tested thoroughly.  </a:t>
            </a:r>
          </a:p>
          <a:p>
            <a:pPr lvl="1"/>
            <a:r>
              <a:rPr lang="en-US" dirty="0" smtClean="0"/>
              <a:t>We will test the process with the upcoming SHA-2 change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16022</TotalTime>
  <Words>1176</Words>
  <Application>Microsoft Macintosh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OSG Area Coordinators Meeting Security Team  Report</vt:lpstr>
      <vt:lpstr>Key Initiatives</vt:lpstr>
      <vt:lpstr>Key Initiative: OSG IdM Roadmap</vt:lpstr>
      <vt:lpstr>IDM Roadmap</vt:lpstr>
      <vt:lpstr>IDM Roadmap</vt:lpstr>
      <vt:lpstr>IDM Roadmap</vt:lpstr>
      <vt:lpstr>Key initiatives</vt:lpstr>
      <vt:lpstr>Change Management Process with DigiCert</vt:lpstr>
      <vt:lpstr>Slide 9</vt:lpstr>
      <vt:lpstr>Operational security</vt:lpstr>
      <vt:lpstr>Operational Security</vt:lpstr>
      <vt:lpstr>Operational Security</vt:lpstr>
      <vt:lpstr>Operational Security</vt:lpstr>
      <vt:lpstr>Operational security</vt:lpstr>
      <vt:lpstr>Future work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133</cp:revision>
  <dcterms:created xsi:type="dcterms:W3CDTF">2014-06-23T18:40:21Z</dcterms:created>
  <dcterms:modified xsi:type="dcterms:W3CDTF">2014-06-25T18:52:49Z</dcterms:modified>
</cp:coreProperties>
</file>