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8"/>
  </p:notesMasterIdLst>
  <p:handoutMasterIdLst>
    <p:handoutMasterId r:id="rId19"/>
  </p:handoutMasterIdLst>
  <p:sldIdLst>
    <p:sldId id="272" r:id="rId2"/>
    <p:sldId id="274" r:id="rId3"/>
    <p:sldId id="275" r:id="rId4"/>
    <p:sldId id="293" r:id="rId5"/>
    <p:sldId id="298" r:id="rId6"/>
    <p:sldId id="277" r:id="rId7"/>
    <p:sldId id="278" r:id="rId8"/>
    <p:sldId id="294" r:id="rId9"/>
    <p:sldId id="296" r:id="rId10"/>
    <p:sldId id="290" r:id="rId11"/>
    <p:sldId id="291" r:id="rId12"/>
    <p:sldId id="280" r:id="rId13"/>
    <p:sldId id="281" r:id="rId14"/>
    <p:sldId id="282" r:id="rId15"/>
    <p:sldId id="289" r:id="rId16"/>
    <p:sldId id="297" r:id="rId1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FF7F00"/>
    <a:srgbClr val="FF6200"/>
    <a:srgbClr val="67FBF9"/>
    <a:srgbClr val="00FFFF"/>
    <a:srgbClr val="000080"/>
    <a:srgbClr val="81FC24"/>
    <a:srgbClr val="E3BF24"/>
    <a:srgbClr val="CCFF99"/>
    <a:srgbClr val="FBF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6" autoAdjust="0"/>
    <p:restoredTop sz="97000" autoAdjust="0"/>
  </p:normalViewPr>
  <p:slideViewPr>
    <p:cSldViewPr snapToGrid="0">
      <p:cViewPr>
        <p:scale>
          <a:sx n="100" d="100"/>
          <a:sy n="100" d="100"/>
        </p:scale>
        <p:origin x="-1112" y="-600"/>
      </p:cViewPr>
      <p:guideLst>
        <p:guide orient="horz" pos="1152"/>
        <p:guide pos="2024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2080" y="-10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DE44D89-53CE-4C0F-9CE1-8687152137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58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E86300CC-95FE-448D-B733-EF801F3A53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05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sg_logo_4c_whit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88900"/>
            <a:ext cx="139382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886200"/>
            <a:ext cx="8128000" cy="1752600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 sz="2400"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12B14-0E5E-4727-BBCA-84210E85A5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1775" y="0"/>
            <a:ext cx="1965325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43575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D1BD5-1454-46E2-91F8-595FBCFA24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AB4BC-D760-449D-A975-B1B41586F3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93992-0C98-4927-B232-926C570673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ED43E-FFC6-4733-90B5-3F1EA8650B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D153F-D5DD-4DE5-A296-14922A3598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6FEBC-FC0F-4EF3-B2AF-DFF52BFA3F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E46F8-69E3-4B95-A8B1-50095048CB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EB326-FF11-4895-AA10-E9E1247897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0F711-BB7B-4F33-B099-48AF44E88E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6946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089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333500"/>
            <a:ext cx="77724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1914" name="Rectangle 10"/>
          <p:cNvSpPr>
            <a:spLocks noChangeArrowheads="1"/>
          </p:cNvSpPr>
          <p:nvPr/>
        </p:nvSpPr>
        <p:spPr bwMode="auto">
          <a:xfrm>
            <a:off x="-1266825" y="60086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sz="2400" dirty="0">
              <a:solidFill>
                <a:schemeClr val="tx1"/>
              </a:solidFill>
              <a:ea typeface="+mn-ea"/>
              <a:cs typeface="Arial" charset="0"/>
            </a:endParaRPr>
          </a:p>
        </p:txBody>
      </p:sp>
      <p:sp>
        <p:nvSpPr>
          <p:cNvPr id="2519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6400800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>
                <a:solidFill>
                  <a:srgbClr val="FF8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0EB139E0-FE9F-43AC-8937-774C1F00E5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0902" name="Picture 16" descr="osg_logo_4c_whit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165100"/>
            <a:ext cx="139382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1921" name="Rectangle 17"/>
          <p:cNvSpPr>
            <a:spLocks noGrp="1" noChangeArrowheads="1"/>
          </p:cNvSpPr>
          <p:nvPr userDrawn="1"/>
        </p:nvSpPr>
        <p:spPr bwMode="auto">
          <a:xfrm>
            <a:off x="3268868" y="6473825"/>
            <a:ext cx="3106531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1200" dirty="0" smtClean="0">
                <a:solidFill>
                  <a:srgbClr val="FF8000"/>
                </a:solidFill>
                <a:ea typeface="ＭＳ Ｐゴシック" pitchFamily="1" charset="-128"/>
                <a:cs typeface="+mn-cs"/>
              </a:rPr>
              <a:t>OSG Council Meeting, </a:t>
            </a:r>
            <a:r>
              <a:rPr lang="en-US" sz="1200" baseline="0" dirty="0" smtClean="0">
                <a:solidFill>
                  <a:srgbClr val="FF8000"/>
                </a:solidFill>
                <a:ea typeface="ＭＳ Ｐゴシック" pitchFamily="1" charset="-128"/>
                <a:cs typeface="+mn-cs"/>
              </a:rPr>
              <a:t>August 22nd 2012</a:t>
            </a:r>
            <a:endParaRPr lang="en-US" sz="1200" dirty="0">
              <a:solidFill>
                <a:srgbClr val="FF8000"/>
              </a:solidFill>
              <a:ea typeface="ＭＳ Ｐゴシック" pitchFamily="1" charset="-128"/>
              <a:cs typeface="+mn-cs"/>
            </a:endParaRPr>
          </a:p>
        </p:txBody>
      </p:sp>
      <p:sp>
        <p:nvSpPr>
          <p:cNvPr id="251922" name="Line 18"/>
          <p:cNvSpPr>
            <a:spLocks noChangeShapeType="1"/>
          </p:cNvSpPr>
          <p:nvPr userDrawn="1"/>
        </p:nvSpPr>
        <p:spPr bwMode="auto">
          <a:xfrm flipV="1">
            <a:off x="685800" y="1291167"/>
            <a:ext cx="8458200" cy="1270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3" r:id="rId2"/>
    <p:sldLayoutId id="2147483702" r:id="rId3"/>
    <p:sldLayoutId id="2147483701" r:id="rId4"/>
    <p:sldLayoutId id="2147483700" r:id="rId5"/>
    <p:sldLayoutId id="2147483699" r:id="rId6"/>
    <p:sldLayoutId id="2147483698" r:id="rId7"/>
    <p:sldLayoutId id="2147483697" r:id="rId8"/>
    <p:sldLayoutId id="2147483696" r:id="rId9"/>
    <p:sldLayoutId id="2147483695" r:id="rId10"/>
    <p:sldLayoutId id="214748369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+mj-lt"/>
          <a:ea typeface="+mj-ea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/>
        <a:buChar char="•"/>
        <a:defRPr kumimoji="1" sz="2400">
          <a:solidFill>
            <a:schemeClr val="tx2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pitchFamily="18" charset="2"/>
        <a:buChar char=""/>
        <a:defRPr kumimoji="1" sz="2400">
          <a:solidFill>
            <a:srgbClr val="630000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§"/>
        <a:defRPr kumimoji="1" sz="2400">
          <a:solidFill>
            <a:schemeClr val="tx2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g"/><Relationship Id="rId20" Type="http://schemas.openxmlformats.org/officeDocument/2006/relationships/image" Target="../media/image20.jpg"/><Relationship Id="rId10" Type="http://schemas.openxmlformats.org/officeDocument/2006/relationships/image" Target="../media/image10.jpeg"/><Relationship Id="rId11" Type="http://schemas.openxmlformats.org/officeDocument/2006/relationships/image" Target="../media/image11.jpg"/><Relationship Id="rId12" Type="http://schemas.openxmlformats.org/officeDocument/2006/relationships/image" Target="../media/image12.jpg"/><Relationship Id="rId13" Type="http://schemas.openxmlformats.org/officeDocument/2006/relationships/image" Target="../media/image13.jpg"/><Relationship Id="rId14" Type="http://schemas.openxmlformats.org/officeDocument/2006/relationships/image" Target="../media/image14.jpg"/><Relationship Id="rId15" Type="http://schemas.openxmlformats.org/officeDocument/2006/relationships/image" Target="../media/image15.jpg"/><Relationship Id="rId16" Type="http://schemas.openxmlformats.org/officeDocument/2006/relationships/image" Target="../media/image16.jpg"/><Relationship Id="rId17" Type="http://schemas.openxmlformats.org/officeDocument/2006/relationships/image" Target="../media/image17.jpg"/><Relationship Id="rId18" Type="http://schemas.openxmlformats.org/officeDocument/2006/relationships/image" Target="../media/image18.jpg"/><Relationship Id="rId19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e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Council, Aug 22</a:t>
            </a:r>
            <a:r>
              <a:rPr lang="en-US" baseline="30000" dirty="0" smtClean="0"/>
              <a:t>nd</a:t>
            </a:r>
            <a:r>
              <a:rPr lang="en-US" dirty="0" smtClean="0"/>
              <a:t> -23</a:t>
            </a:r>
            <a:r>
              <a:rPr lang="en-US" baseline="30000" dirty="0" smtClean="0"/>
              <a:t>rd</a:t>
            </a:r>
            <a:r>
              <a:rPr lang="en-US" dirty="0" smtClean="0"/>
              <a:t>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700" y="3886200"/>
            <a:ext cx="8128000" cy="749300"/>
          </a:xfrm>
        </p:spPr>
        <p:txBody>
          <a:bodyPr/>
          <a:lstStyle/>
          <a:p>
            <a:r>
              <a:rPr lang="en-US" dirty="0" smtClean="0"/>
              <a:t>Ruth Pordes, Council Chair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75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5100"/>
            <a:ext cx="6946900" cy="977900"/>
          </a:xfrm>
        </p:spPr>
        <p:txBody>
          <a:bodyPr/>
          <a:lstStyle/>
          <a:p>
            <a:r>
              <a:rPr lang="en-US" dirty="0" smtClean="0"/>
              <a:t>Consortium Organizational Structure</a:t>
            </a:r>
            <a:br>
              <a:rPr lang="en-US" dirty="0" smtClean="0"/>
            </a:br>
            <a:r>
              <a:rPr lang="en-US" dirty="0" smtClean="0"/>
              <a:t>(almost identical to 2006 diagram)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86FEBC-FC0F-4EF3-B2AF-DFF52BFA3FE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8" name="Picture 7" descr="Slide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1466851"/>
            <a:ext cx="7188199" cy="539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05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2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5" b="23148"/>
          <a:stretch/>
        </p:blipFill>
        <p:spPr>
          <a:xfrm>
            <a:off x="0" y="1143000"/>
            <a:ext cx="9144000" cy="462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5100"/>
            <a:ext cx="8229600" cy="977900"/>
          </a:xfrm>
        </p:spPr>
        <p:txBody>
          <a:bodyPr/>
          <a:lstStyle/>
          <a:p>
            <a:r>
              <a:rPr lang="en-US" dirty="0" smtClean="0"/>
              <a:t>The Current Project 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86FEBC-FC0F-4EF3-B2AF-DFF52BFA3FE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77000" y="4364672"/>
            <a:ext cx="2667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New network activity led by Shawn McGee of U Michigan, current activities: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Perfsonar</a:t>
            </a:r>
            <a:r>
              <a:rPr lang="en-US" sz="1400" dirty="0" smtClean="0"/>
              <a:t> toolkit – </a:t>
            </a:r>
            <a:r>
              <a:rPr lang="en-US" sz="1400" dirty="0"/>
              <a:t>harden </a:t>
            </a:r>
            <a:r>
              <a:rPr lang="en-US" sz="1400" dirty="0" smtClean="0"/>
              <a:t>and </a:t>
            </a:r>
            <a:r>
              <a:rPr lang="en-US" sz="1400" dirty="0"/>
              <a:t>deliver via </a:t>
            </a:r>
            <a:r>
              <a:rPr lang="en-US" sz="1400" dirty="0" smtClean="0"/>
              <a:t>VDT.</a:t>
            </a:r>
            <a:r>
              <a:rPr lang="en-US" sz="1400" dirty="0"/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Modular </a:t>
            </a:r>
            <a:r>
              <a:rPr lang="en-US" sz="1400" dirty="0"/>
              <a:t>Dashboard </a:t>
            </a:r>
            <a:r>
              <a:rPr lang="en-US" sz="1400" dirty="0" smtClean="0"/>
              <a:t>deployment and operation. </a:t>
            </a:r>
            <a:r>
              <a:rPr lang="en-US" sz="1400" dirty="0"/>
              <a:t> 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/>
              <a:t>L</a:t>
            </a:r>
            <a:r>
              <a:rPr lang="en-US" sz="1400" dirty="0" smtClean="0"/>
              <a:t>ink </a:t>
            </a:r>
            <a:r>
              <a:rPr lang="en-US" sz="1400" dirty="0"/>
              <a:t>between OSG </a:t>
            </a:r>
            <a:r>
              <a:rPr lang="en-US" sz="1400" dirty="0" smtClean="0"/>
              <a:t>stakeholders &amp; broader </a:t>
            </a:r>
            <a:r>
              <a:rPr lang="en-US" sz="1400" dirty="0"/>
              <a:t>network monitoring </a:t>
            </a:r>
            <a:r>
              <a:rPr lang="en-US" sz="1400" dirty="0" smtClean="0"/>
              <a:t>efforts.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66700" y="4148772"/>
            <a:ext cx="26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Specific project to transition OSG PKI Certificate Authority service implementation from </a:t>
            </a:r>
            <a:r>
              <a:rPr lang="en-US" sz="1400" dirty="0" err="1" smtClean="0"/>
              <a:t>DOEGrids</a:t>
            </a:r>
            <a:r>
              <a:rPr lang="en-US" sz="1400" dirty="0" smtClean="0"/>
              <a:t> to OSG.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77800" y="1138872"/>
            <a:ext cx="142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Details of structure changed several times over the past 5 years in response changes in  needs, plans and staffing.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751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Registered Communities</a:t>
            </a:r>
            <a:r>
              <a:rPr lang="en-US" dirty="0" smtClean="0"/>
              <a:t>/VOs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86FEBC-FC0F-4EF3-B2AF-DFF52BFA3FE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57119" y="1333499"/>
            <a:ext cx="8986881" cy="5161141"/>
          </a:xfrm>
          <a:prstGeom prst="rect">
            <a:avLst/>
          </a:prstGeom>
        </p:spPr>
        <p:txBody>
          <a:bodyPr numCol="5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000" smtClean="0"/>
              <a:t>Accelerator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ALICE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Argoneut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ATLAS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belle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CDF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Cdms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CIGI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CMS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CompBioGrid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COUPP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CSIU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DayaBay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DES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DOSAR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 DREAM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DZero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Engage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enmr.eu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ESGF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FermiGrid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Fermilab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LBNE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FermiTest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GCEDU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GCVO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geant4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GLOW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Gluex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gm2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GridUNESP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GROW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HCC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i2u2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IceCube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ILC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LBNE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LIGO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LSST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MAP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mars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MicroBooNE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Minerva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Miniboone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Minos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Mipp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MIS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Mu2e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nanoHUB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NEBioGrid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NEES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NERSC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Nova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Numi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NWICG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NYSGRID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Ops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OSG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OSGEDU Patriot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RSV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SBGrid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STAR superbvo.org SURAgrid Theory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VLa</a:t>
            </a:r>
            <a:r>
              <a:rPr lang="en-US" smtClean="0"/>
              <a:t>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23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100" y="355600"/>
            <a:ext cx="3784600" cy="1143000"/>
          </a:xfrm>
        </p:spPr>
        <p:txBody>
          <a:bodyPr/>
          <a:lstStyle/>
          <a:p>
            <a:pPr algn="l"/>
            <a:r>
              <a:rPr lang="en-US" sz="2000" dirty="0" smtClean="0">
                <a:latin typeface="+mn-lt"/>
              </a:rPr>
              <a:t>VOs to consider for an increased participation ??</a:t>
            </a:r>
            <a:endParaRPr lang="en-US" sz="20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86FEBC-FC0F-4EF3-B2AF-DFF52BFA3FE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57119" y="1333499"/>
            <a:ext cx="5100681" cy="5161141"/>
          </a:xfrm>
          <a:prstGeom prst="rect">
            <a:avLst/>
          </a:prstGeom>
        </p:spPr>
        <p:txBody>
          <a:bodyPr numCol="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000" dirty="0" smtClean="0"/>
              <a:t>ALICE</a:t>
            </a:r>
          </a:p>
          <a:p>
            <a:pPr marL="0" indent="0">
              <a:buFont typeface="Times"/>
              <a:buNone/>
            </a:pPr>
            <a:r>
              <a:rPr lang="en-US" sz="2000" dirty="0" smtClean="0"/>
              <a:t>belle </a:t>
            </a:r>
            <a:endParaRPr lang="en-US" sz="2000" dirty="0" smtClean="0"/>
          </a:p>
          <a:p>
            <a:pPr marL="0" indent="0">
              <a:buFont typeface="Times"/>
              <a:buNone/>
            </a:pPr>
            <a:r>
              <a:rPr lang="en-US" sz="2000" dirty="0" smtClean="0"/>
              <a:t>CIGI </a:t>
            </a:r>
            <a:endParaRPr lang="en-US" sz="2000" dirty="0" smtClean="0"/>
          </a:p>
          <a:p>
            <a:pPr marL="0" indent="0">
              <a:buFont typeface="Times"/>
              <a:buNone/>
            </a:pPr>
            <a:r>
              <a:rPr lang="en-US" sz="2000" dirty="0" err="1" smtClean="0"/>
              <a:t>CompBioGrid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marL="0" indent="0">
              <a:buFont typeface="Times"/>
              <a:buNone/>
            </a:pPr>
            <a:r>
              <a:rPr lang="en-US" sz="2000" dirty="0" err="1" smtClean="0"/>
              <a:t>DayaBay</a:t>
            </a:r>
            <a:endParaRPr lang="en-US" sz="2000" dirty="0" smtClean="0"/>
          </a:p>
          <a:p>
            <a:pPr marL="0" indent="0">
              <a:buFont typeface="Times"/>
              <a:buNone/>
            </a:pPr>
            <a:r>
              <a:rPr lang="en-US" sz="2000" dirty="0" smtClean="0"/>
              <a:t>DES </a:t>
            </a:r>
          </a:p>
          <a:p>
            <a:pPr marL="0" indent="0">
              <a:buFont typeface="Times"/>
              <a:buNone/>
            </a:pPr>
            <a:r>
              <a:rPr lang="en-US" sz="2000" dirty="0" smtClean="0"/>
              <a:t>DREAM </a:t>
            </a:r>
            <a:endParaRPr lang="en-US" sz="2000" dirty="0" smtClean="0"/>
          </a:p>
          <a:p>
            <a:pPr marL="0" indent="0">
              <a:buFont typeface="Times"/>
              <a:buNone/>
            </a:pPr>
            <a:r>
              <a:rPr lang="en-US" sz="2000" dirty="0" err="1" smtClean="0"/>
              <a:t>enmr.eu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marL="0" indent="0">
              <a:buFont typeface="Times"/>
              <a:buNone/>
            </a:pPr>
            <a:r>
              <a:rPr lang="en-US" sz="2000" dirty="0" smtClean="0"/>
              <a:t>ESGF </a:t>
            </a:r>
            <a:endParaRPr lang="en-US" sz="2000" dirty="0" smtClean="0"/>
          </a:p>
          <a:p>
            <a:pPr marL="0" indent="0">
              <a:buFont typeface="Times"/>
              <a:buNone/>
            </a:pPr>
            <a:r>
              <a:rPr lang="en-US" sz="2000" dirty="0" smtClean="0"/>
              <a:t>LBNE</a:t>
            </a:r>
            <a:endParaRPr lang="en-US" sz="2000" dirty="0" smtClean="0"/>
          </a:p>
          <a:p>
            <a:pPr marL="0" indent="0">
              <a:buFont typeface="Times"/>
              <a:buNone/>
            </a:pPr>
            <a:r>
              <a:rPr lang="en-US" sz="2000" dirty="0" smtClean="0"/>
              <a:t>GCVO </a:t>
            </a:r>
            <a:endParaRPr lang="en-US" sz="2000" dirty="0" smtClean="0"/>
          </a:p>
          <a:p>
            <a:pPr marL="0" indent="0">
              <a:buFont typeface="Times"/>
              <a:buNone/>
            </a:pPr>
            <a:r>
              <a:rPr lang="en-US" sz="2000" dirty="0" smtClean="0"/>
              <a:t>Geant4 </a:t>
            </a:r>
            <a:endParaRPr lang="en-US" sz="2000" dirty="0" smtClean="0"/>
          </a:p>
          <a:p>
            <a:pPr marL="0" indent="0">
              <a:buFont typeface="Times"/>
              <a:buNone/>
            </a:pPr>
            <a:r>
              <a:rPr lang="en-US" sz="2000" dirty="0" err="1" smtClean="0"/>
              <a:t>Gluex</a:t>
            </a:r>
            <a:r>
              <a:rPr lang="en-US" sz="2000" dirty="0" smtClean="0"/>
              <a:t> </a:t>
            </a:r>
          </a:p>
          <a:p>
            <a:pPr marL="0" indent="0">
              <a:buFont typeface="Times"/>
              <a:buNone/>
            </a:pPr>
            <a:r>
              <a:rPr lang="en-US" sz="2000" dirty="0" err="1" smtClean="0"/>
              <a:t>GridUNESP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marL="0" indent="0">
              <a:buFont typeface="Times"/>
              <a:buNone/>
            </a:pPr>
            <a:r>
              <a:rPr lang="en-US" sz="2000" dirty="0" smtClean="0"/>
              <a:t>GROW </a:t>
            </a:r>
          </a:p>
          <a:p>
            <a:pPr marL="0" indent="0">
              <a:buFont typeface="Times"/>
              <a:buNone/>
            </a:pPr>
            <a:r>
              <a:rPr lang="en-US" sz="2000" dirty="0" smtClean="0"/>
              <a:t>HCC </a:t>
            </a:r>
          </a:p>
          <a:p>
            <a:pPr marL="0" indent="0">
              <a:buFont typeface="Times"/>
              <a:buNone/>
            </a:pPr>
            <a:r>
              <a:rPr lang="en-US" sz="2000" dirty="0" err="1" smtClean="0"/>
              <a:t>IceCube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marL="0" indent="0">
              <a:buFont typeface="Times"/>
              <a:buNone/>
            </a:pPr>
            <a:r>
              <a:rPr lang="en-US" sz="2000" dirty="0" smtClean="0"/>
              <a:t>ILC </a:t>
            </a:r>
          </a:p>
          <a:p>
            <a:pPr marL="0" indent="0">
              <a:buFont typeface="Times"/>
              <a:buNone/>
            </a:pPr>
            <a:r>
              <a:rPr lang="en-US" sz="2000" dirty="0" smtClean="0"/>
              <a:t>LBNE</a:t>
            </a:r>
          </a:p>
          <a:p>
            <a:pPr marL="0" indent="0">
              <a:buFont typeface="Times"/>
              <a:buNone/>
            </a:pPr>
            <a:r>
              <a:rPr lang="en-US" sz="2000" dirty="0" smtClean="0"/>
              <a:t>LIGO </a:t>
            </a:r>
          </a:p>
          <a:p>
            <a:pPr marL="0" indent="0">
              <a:buFont typeface="Times"/>
              <a:buNone/>
            </a:pPr>
            <a:r>
              <a:rPr lang="en-US" sz="2000" dirty="0" smtClean="0"/>
              <a:t>LSST </a:t>
            </a:r>
          </a:p>
          <a:p>
            <a:pPr marL="0" indent="0">
              <a:buFont typeface="Times"/>
              <a:buNone/>
            </a:pPr>
            <a:r>
              <a:rPr lang="en-US" sz="2000" dirty="0" err="1" smtClean="0"/>
              <a:t>nanoHUB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marL="0" indent="0">
              <a:buFont typeface="Times"/>
              <a:buNone/>
            </a:pPr>
            <a:r>
              <a:rPr lang="en-US" sz="2000" dirty="0" err="1" smtClean="0"/>
              <a:t>NEBioGrid</a:t>
            </a:r>
            <a:r>
              <a:rPr lang="en-US" sz="2000" dirty="0" smtClean="0"/>
              <a:t> </a:t>
            </a:r>
          </a:p>
          <a:p>
            <a:pPr marL="0" indent="0">
              <a:buFont typeface="Times"/>
              <a:buNone/>
            </a:pPr>
            <a:r>
              <a:rPr lang="en-US" sz="2000" dirty="0" smtClean="0"/>
              <a:t>NEES </a:t>
            </a:r>
          </a:p>
          <a:p>
            <a:pPr marL="0" indent="0">
              <a:buFont typeface="Times"/>
              <a:buNone/>
            </a:pPr>
            <a:r>
              <a:rPr lang="en-US" sz="2000" dirty="0" smtClean="0"/>
              <a:t>NERSC </a:t>
            </a:r>
          </a:p>
          <a:p>
            <a:pPr marL="0" indent="0">
              <a:buFont typeface="Times"/>
              <a:buNone/>
            </a:pPr>
            <a:r>
              <a:rPr lang="en-US" sz="2000" dirty="0" smtClean="0"/>
              <a:t>NWICG </a:t>
            </a:r>
            <a:endParaRPr lang="en-US" sz="2000" dirty="0" smtClean="0"/>
          </a:p>
          <a:p>
            <a:pPr marL="0" indent="0">
              <a:buFont typeface="Times"/>
              <a:buNone/>
            </a:pPr>
            <a:r>
              <a:rPr lang="en-US" sz="2000" dirty="0" smtClean="0"/>
              <a:t>NYSGRID </a:t>
            </a:r>
          </a:p>
          <a:p>
            <a:pPr marL="0" indent="0">
              <a:buFont typeface="Times"/>
              <a:buNone/>
            </a:pPr>
            <a:r>
              <a:rPr lang="en-US" sz="2000" dirty="0" err="1" smtClean="0"/>
              <a:t>superbvo.org</a:t>
            </a:r>
            <a:r>
              <a:rPr lang="en-US" sz="2000" dirty="0" smtClean="0"/>
              <a:t> </a:t>
            </a:r>
            <a:r>
              <a:rPr lang="en-US" sz="2000" dirty="0" err="1" smtClean="0"/>
              <a:t>SURAgrid</a:t>
            </a:r>
            <a:endParaRPr lang="en-US" sz="2000" dirty="0" smtClean="0"/>
          </a:p>
          <a:p>
            <a:pPr marL="0" indent="0">
              <a:buFont typeface="Times"/>
              <a:buNone/>
            </a:pPr>
            <a:r>
              <a:rPr lang="en-US" sz="2000" dirty="0" smtClean="0"/>
              <a:t>VLAB </a:t>
            </a:r>
            <a:endParaRPr lang="en-US" sz="2000" dirty="0" smtClean="0"/>
          </a:p>
          <a:p>
            <a:pPr marL="0" indent="0">
              <a:buFont typeface="Times"/>
              <a:buNone/>
            </a:pPr>
            <a:r>
              <a:rPr lang="en-US" sz="2000" dirty="0" smtClean="0"/>
              <a:t> </a:t>
            </a:r>
          </a:p>
          <a:p>
            <a:pPr marL="0" indent="0">
              <a:buFont typeface="Times"/>
              <a:buNone/>
            </a:pPr>
            <a:endParaRPr lang="en-US" sz="2000" dirty="0" err="1" smtClean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5562600" y="152400"/>
            <a:ext cx="3403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+mj-lt"/>
                <a:ea typeface="+mj-ea"/>
                <a:cs typeface="ＭＳ Ｐゴシック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9pPr>
          </a:lstStyle>
          <a:p>
            <a:r>
              <a:rPr lang="en-US" sz="1600" dirty="0" smtClean="0">
                <a:latin typeface="+mn-lt"/>
              </a:rPr>
              <a:t>Other Campus Infrastructures (from </a:t>
            </a:r>
            <a:r>
              <a:rPr lang="en-US" sz="1600" u="sng" dirty="0">
                <a:latin typeface="+mn-lt"/>
              </a:rPr>
              <a:t>https://www.opensciencegrid.org/bin/view/CampusGrids/</a:t>
            </a:r>
            <a:r>
              <a:rPr lang="en-US" sz="1600" u="sng" dirty="0" err="1" smtClean="0">
                <a:latin typeface="+mn-lt"/>
              </a:rPr>
              <a:t>DeployedCampusInfrastr</a:t>
            </a:r>
            <a:r>
              <a:rPr lang="en-US" sz="1600" dirty="0" err="1" smtClean="0">
                <a:latin typeface="+mn-lt"/>
              </a:rPr>
              <a:t>uctures</a:t>
            </a:r>
            <a:r>
              <a:rPr lang="en-US" sz="1600" dirty="0" smtClean="0">
                <a:latin typeface="+mn-lt"/>
              </a:rPr>
              <a:t>)</a:t>
            </a:r>
            <a:endParaRPr lang="en-US" sz="1600" dirty="0">
              <a:latin typeface="+mn-lt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134100" y="1384299"/>
            <a:ext cx="2654300" cy="2146301"/>
          </a:xfrm>
          <a:prstGeom prst="rect">
            <a:avLst/>
          </a:prstGeom>
        </p:spPr>
        <p:txBody>
          <a:bodyPr numCol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UCSD</a:t>
            </a:r>
          </a:p>
          <a:p>
            <a:pPr marL="0" indent="0">
              <a:buFont typeface="Times"/>
              <a:buNone/>
            </a:pPr>
            <a:r>
              <a:rPr lang="en-US" sz="2000" dirty="0" smtClean="0"/>
              <a:t>Purdue</a:t>
            </a:r>
          </a:p>
          <a:p>
            <a:pPr marL="0" indent="0">
              <a:buFont typeface="Times"/>
              <a:buNone/>
            </a:pPr>
            <a:r>
              <a:rPr lang="en-US" sz="2000" dirty="0" smtClean="0"/>
              <a:t>Virginia Tech</a:t>
            </a:r>
          </a:p>
          <a:p>
            <a:pPr marL="0" indent="0">
              <a:buFont typeface="Times"/>
              <a:buNone/>
            </a:pPr>
            <a:endParaRPr lang="en-US" sz="2000" dirty="0" smtClean="0"/>
          </a:p>
          <a:p>
            <a:pPr marL="0" indent="0">
              <a:buFont typeface="Times"/>
              <a:buNone/>
            </a:pPr>
            <a:endParaRPr lang="en-US" sz="2000" dirty="0" err="1" smtClean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2730500" y="2489200"/>
            <a:ext cx="2667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+mj-lt"/>
                <a:ea typeface="+mj-ea"/>
                <a:cs typeface="ＭＳ Ｐゴシック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9pPr>
          </a:lstStyle>
          <a:p>
            <a:pPr algn="l"/>
            <a:r>
              <a:rPr lang="en-US" sz="1600" dirty="0" smtClean="0">
                <a:latin typeface="+mn-lt"/>
              </a:rPr>
              <a:t>Removed: communities on council already,  Fermilab-local communities (to date), OSG “owned” VOs,</a:t>
            </a:r>
            <a:br>
              <a:rPr lang="en-US" sz="1600" dirty="0" smtClean="0">
                <a:latin typeface="+mn-lt"/>
              </a:rPr>
            </a:b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2103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51800" cy="1143000"/>
          </a:xfrm>
        </p:spPr>
        <p:txBody>
          <a:bodyPr/>
          <a:lstStyle/>
          <a:p>
            <a:r>
              <a:rPr lang="en-US" dirty="0" smtClean="0"/>
              <a:t>Strategy of Satellites and Docked Projects Remains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86FEBC-FC0F-4EF3-B2AF-DFF52BFA3FE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533889" y="1285141"/>
            <a:ext cx="7446545" cy="4524315"/>
          </a:xfrm>
          <a:prstGeom prst="rect">
            <a:avLst/>
          </a:prstGeom>
          <a:solidFill>
            <a:schemeClr val="bg1"/>
          </a:solidFill>
          <a:ln w="57150" cmpd="sng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2400" b="1" dirty="0" smtClean="0">
              <a:solidFill>
                <a:srgbClr val="FF0000"/>
              </a:solidFill>
              <a:latin typeface="Calibri"/>
              <a:ea typeface="+mn-ea"/>
              <a:cs typeface="+mn-cs"/>
            </a:endParaRP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000090"/>
                </a:solidFill>
                <a:latin typeface="Calibri"/>
                <a:ea typeface="+mn-ea"/>
                <a:cs typeface="+mn-cs"/>
              </a:rPr>
              <a:t>Eco-system made up of core OSG Project + Docked (essential) Projects + multiple funded Satellite projects +  many many Contributions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2400" b="1" dirty="0">
              <a:solidFill>
                <a:srgbClr val="000090"/>
              </a:solidFill>
              <a:latin typeface="Calibri"/>
              <a:ea typeface="+mn-ea"/>
              <a:cs typeface="+mn-cs"/>
            </a:endParaRP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2400" b="1" dirty="0" smtClean="0">
              <a:solidFill>
                <a:srgbClr val="000090"/>
              </a:solidFill>
              <a:latin typeface="Calibri"/>
              <a:ea typeface="+mn-ea"/>
              <a:cs typeface="+mn-cs"/>
            </a:endParaRP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000090"/>
                </a:solidFill>
                <a:latin typeface="Calibri"/>
                <a:ea typeface="+mn-ea"/>
                <a:cs typeface="+mn-cs"/>
              </a:rPr>
              <a:t>Besides governing the whole WE the Council make the major Contributions</a:t>
            </a:r>
            <a:r>
              <a:rPr lang="en-US" sz="2400" b="1" dirty="0">
                <a:solidFill>
                  <a:srgbClr val="00009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2400" b="1" dirty="0" smtClean="0">
                <a:solidFill>
                  <a:srgbClr val="000090"/>
                </a:solidFill>
                <a:latin typeface="Calibri"/>
                <a:ea typeface="+mn-ea"/>
                <a:cs typeface="+mn-cs"/>
              </a:rPr>
              <a:t>– clearly this needs to be win-win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2400" b="1" dirty="0">
              <a:solidFill>
                <a:srgbClr val="000090"/>
              </a:solidFill>
              <a:latin typeface="Calibri"/>
              <a:ea typeface="+mn-ea"/>
              <a:cs typeface="+mn-cs"/>
            </a:endParaRP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000090"/>
                </a:solidFill>
                <a:latin typeface="Calibri"/>
                <a:ea typeface="+mn-ea"/>
                <a:cs typeface="+mn-cs"/>
              </a:rPr>
              <a:t>How do we strengthen and sustain this model of the Consortium? What other projects would benefit the stakeholders most?</a:t>
            </a:r>
          </a:p>
        </p:txBody>
      </p:sp>
    </p:spTree>
    <p:extLst>
      <p:ext uri="{BB962C8B-B14F-4D97-AF65-F5344CB8AC3E}">
        <p14:creationId xmlns:p14="http://schemas.microsoft.com/office/powerpoint/2010/main" val="2570948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15"/>
          <p:cNvSpPr txBox="1">
            <a:spLocks noChangeArrowheads="1"/>
          </p:cNvSpPr>
          <p:nvPr/>
        </p:nvSpPr>
        <p:spPr bwMode="auto">
          <a:xfrm>
            <a:off x="4229061" y="2564306"/>
            <a:ext cx="903813" cy="584776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3200" u="sng" dirty="0" smtClean="0">
                <a:solidFill>
                  <a:srgbClr val="C70000"/>
                </a:solidFill>
                <a:latin typeface="Calibri"/>
                <a:ea typeface="+mn-ea"/>
                <a:cs typeface="+mn-cs"/>
              </a:rPr>
              <a:t>OSG</a:t>
            </a:r>
          </a:p>
        </p:txBody>
      </p:sp>
      <p:sp>
        <p:nvSpPr>
          <p:cNvPr id="46" name="Oval 45"/>
          <p:cNvSpPr/>
          <p:nvPr/>
        </p:nvSpPr>
        <p:spPr>
          <a:xfrm>
            <a:off x="2882939" y="1302396"/>
            <a:ext cx="4241800" cy="3141326"/>
          </a:xfrm>
          <a:prstGeom prst="ellipse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Oval 5"/>
          <p:cNvSpPr/>
          <p:nvPr/>
        </p:nvSpPr>
        <p:spPr>
          <a:xfrm>
            <a:off x="5455891" y="3308996"/>
            <a:ext cx="2448695" cy="1534687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5905383" y="3520392"/>
            <a:ext cx="1739967" cy="923330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OSG is an 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XD –XSEDE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Service Provider</a:t>
            </a:r>
          </a:p>
        </p:txBody>
      </p:sp>
      <p:sp>
        <p:nvSpPr>
          <p:cNvPr id="8" name="Oval 7"/>
          <p:cNvSpPr/>
          <p:nvPr/>
        </p:nvSpPr>
        <p:spPr>
          <a:xfrm>
            <a:off x="1780366" y="3047754"/>
            <a:ext cx="2448695" cy="1534687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2078872" y="3425231"/>
            <a:ext cx="1608133" cy="646331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Campus 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Infrastructures</a:t>
            </a:r>
          </a:p>
        </p:txBody>
      </p:sp>
      <p:sp>
        <p:nvSpPr>
          <p:cNvPr id="10" name="Oval 9"/>
          <p:cNvSpPr/>
          <p:nvPr/>
        </p:nvSpPr>
        <p:spPr>
          <a:xfrm>
            <a:off x="1689100" y="1435100"/>
            <a:ext cx="1997905" cy="1257566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2176708" y="1720122"/>
            <a:ext cx="1051527" cy="646331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NEES  &amp; 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err="1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NEESHub</a:t>
            </a:r>
            <a:endParaRPr lang="en-US" sz="1800" dirty="0" smtClean="0">
              <a:solidFill>
                <a:srgbClr val="1F497D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40863" y="952778"/>
            <a:ext cx="2448695" cy="1534687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6052882" y="1435100"/>
            <a:ext cx="1567068" cy="646331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European Grid 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Initiative (EGI)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406892-413E-7E41-99A9-8DE1D1E81B7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016623" y="0"/>
            <a:ext cx="2084175" cy="1096304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285727" y="106166"/>
            <a:ext cx="1555910" cy="923330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 smtClean="0">
                <a:solidFill>
                  <a:srgbClr val="C70000"/>
                </a:solidFill>
                <a:latin typeface="Calibri"/>
                <a:ea typeface="+mn-ea"/>
                <a:cs typeface="+mn-cs"/>
              </a:rPr>
              <a:t>The Americas: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 err="1" smtClean="0">
                <a:solidFill>
                  <a:srgbClr val="C70000"/>
                </a:solidFill>
                <a:latin typeface="Calibri"/>
                <a:ea typeface="+mn-ea"/>
                <a:cs typeface="+mn-cs"/>
              </a:rPr>
              <a:t>GridUNESP</a:t>
            </a:r>
            <a:endParaRPr lang="en-US" sz="1800" b="1" u="sng" dirty="0" smtClean="0">
              <a:solidFill>
                <a:srgbClr val="C70000"/>
              </a:solidFill>
              <a:latin typeface="Calibri"/>
              <a:ea typeface="+mn-ea"/>
              <a:cs typeface="+mn-cs"/>
            </a:endParaRP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 smtClean="0">
                <a:solidFill>
                  <a:srgbClr val="C70000"/>
                </a:solidFill>
                <a:latin typeface="Calibri"/>
                <a:ea typeface="+mn-ea"/>
                <a:cs typeface="+mn-cs"/>
              </a:rPr>
              <a:t>Colombia Grid</a:t>
            </a:r>
          </a:p>
        </p:txBody>
      </p:sp>
      <p:sp>
        <p:nvSpPr>
          <p:cNvPr id="17" name="Oval 16"/>
          <p:cNvSpPr/>
          <p:nvPr/>
        </p:nvSpPr>
        <p:spPr>
          <a:xfrm>
            <a:off x="5905382" y="5585382"/>
            <a:ext cx="2405671" cy="1261348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905381" y="5717466"/>
            <a:ext cx="2405671" cy="923330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 smtClean="0">
                <a:solidFill>
                  <a:srgbClr val="C70000"/>
                </a:solidFill>
                <a:latin typeface="Calibri"/>
                <a:ea typeface="+mn-ea"/>
                <a:cs typeface="+mn-cs"/>
              </a:rPr>
              <a:t>Extension of Data Transport collaborating with  Globus Online</a:t>
            </a:r>
          </a:p>
        </p:txBody>
      </p:sp>
      <p:sp>
        <p:nvSpPr>
          <p:cNvPr id="19" name="Oval 18"/>
          <p:cNvSpPr/>
          <p:nvPr/>
        </p:nvSpPr>
        <p:spPr>
          <a:xfrm>
            <a:off x="270364" y="323954"/>
            <a:ext cx="2438508" cy="1350075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69493" y="559641"/>
            <a:ext cx="2670490" cy="923330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 smtClean="0">
                <a:solidFill>
                  <a:srgbClr val="C70000"/>
                </a:solidFill>
                <a:latin typeface="Calibri"/>
                <a:ea typeface="+mn-ea"/>
                <a:cs typeface="+mn-cs"/>
              </a:rPr>
              <a:t>Action Item: Technical Director meeting with IRODS in July</a:t>
            </a:r>
          </a:p>
        </p:txBody>
      </p:sp>
      <p:sp>
        <p:nvSpPr>
          <p:cNvPr id="21" name="Oval 20"/>
          <p:cNvSpPr/>
          <p:nvPr/>
        </p:nvSpPr>
        <p:spPr>
          <a:xfrm>
            <a:off x="6473510" y="186787"/>
            <a:ext cx="2670490" cy="1560837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473510" y="468655"/>
            <a:ext cx="2670490" cy="1200329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 smtClean="0">
                <a:solidFill>
                  <a:srgbClr val="C70000"/>
                </a:solidFill>
                <a:latin typeface="Calibri"/>
                <a:ea typeface="+mn-ea"/>
                <a:cs typeface="+mn-cs"/>
              </a:rPr>
              <a:t>International Project Possibilities with WLCG? LHC? Co-funded by EU and US?</a:t>
            </a:r>
          </a:p>
        </p:txBody>
      </p:sp>
      <p:sp>
        <p:nvSpPr>
          <p:cNvPr id="24" name="Oval 23"/>
          <p:cNvSpPr/>
          <p:nvPr/>
        </p:nvSpPr>
        <p:spPr>
          <a:xfrm>
            <a:off x="327795" y="5094512"/>
            <a:ext cx="2405671" cy="1261348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27794" y="5226596"/>
            <a:ext cx="2405671" cy="923330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solidFill>
                  <a:srgbClr val="C70000"/>
                </a:solidFill>
                <a:latin typeface="Calibri"/>
                <a:ea typeface="+mn-ea"/>
                <a:cs typeface="+mn-cs"/>
              </a:rPr>
              <a:t>P</a:t>
            </a:r>
            <a:r>
              <a:rPr lang="en-US" sz="1800" b="1" u="sng" dirty="0" smtClean="0">
                <a:solidFill>
                  <a:srgbClr val="C70000"/>
                </a:solidFill>
                <a:latin typeface="Calibri"/>
                <a:ea typeface="+mn-ea"/>
                <a:cs typeface="+mn-cs"/>
              </a:rPr>
              <a:t>artner with more SciDAC-3 Institutes through </a:t>
            </a:r>
            <a:r>
              <a:rPr lang="en-US" sz="1800" b="1" u="sng" dirty="0" err="1" smtClean="0">
                <a:solidFill>
                  <a:srgbClr val="C70000"/>
                </a:solidFill>
                <a:latin typeface="Calibri"/>
                <a:ea typeface="+mn-ea"/>
                <a:cs typeface="+mn-cs"/>
              </a:rPr>
              <a:t>InDHTC</a:t>
            </a:r>
            <a:r>
              <a:rPr lang="en-US" sz="1800" b="1" u="sng" dirty="0" smtClean="0">
                <a:solidFill>
                  <a:srgbClr val="C70000"/>
                </a:solidFill>
                <a:latin typeface="Calibri"/>
                <a:ea typeface="+mn-ea"/>
                <a:cs typeface="+mn-cs"/>
              </a:rPr>
              <a:t>? </a:t>
            </a:r>
          </a:p>
        </p:txBody>
      </p:sp>
      <p:sp>
        <p:nvSpPr>
          <p:cNvPr id="26" name="Oval 25"/>
          <p:cNvSpPr/>
          <p:nvPr/>
        </p:nvSpPr>
        <p:spPr>
          <a:xfrm>
            <a:off x="2425014" y="4576079"/>
            <a:ext cx="2438508" cy="1350075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582804" y="4927951"/>
            <a:ext cx="2280718" cy="646331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 smtClean="0">
                <a:solidFill>
                  <a:srgbClr val="C70000"/>
                </a:solidFill>
                <a:latin typeface="Calibri"/>
                <a:ea typeface="+mn-ea"/>
                <a:cs typeface="+mn-cs"/>
              </a:rPr>
              <a:t>Condor receives 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 smtClean="0">
                <a:solidFill>
                  <a:srgbClr val="C70000"/>
                </a:solidFill>
                <a:latin typeface="Calibri"/>
                <a:ea typeface="+mn-ea"/>
                <a:cs typeface="+mn-cs"/>
              </a:rPr>
              <a:t>REDHAT award</a:t>
            </a:r>
          </a:p>
        </p:txBody>
      </p:sp>
      <p:sp>
        <p:nvSpPr>
          <p:cNvPr id="28" name="Oval 27"/>
          <p:cNvSpPr/>
          <p:nvPr/>
        </p:nvSpPr>
        <p:spPr>
          <a:xfrm>
            <a:off x="187158" y="3604969"/>
            <a:ext cx="2438508" cy="1350075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87158" y="3803888"/>
            <a:ext cx="2280718" cy="923330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 smtClean="0">
                <a:solidFill>
                  <a:srgbClr val="C70000"/>
                </a:solidFill>
                <a:latin typeface="Calibri"/>
                <a:ea typeface="+mn-ea"/>
                <a:cs typeface="+mn-cs"/>
              </a:rPr>
              <a:t>DOE/NSF aim to make cross agency MAGIC more useful?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91300" y="2044226"/>
            <a:ext cx="2552700" cy="1323439"/>
          </a:xfrm>
          <a:prstGeom prst="rect">
            <a:avLst/>
          </a:prstGeom>
          <a:solidFill>
            <a:srgbClr val="FCFF6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eNMR</a:t>
            </a:r>
            <a:r>
              <a:rPr lang="en-US" sz="1600" dirty="0" smtClean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 structural biology VO working through </a:t>
            </a:r>
            <a:r>
              <a:rPr lang="en-US" sz="1600" dirty="0" err="1" smtClean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SBGrid</a:t>
            </a:r>
            <a:r>
              <a:rPr lang="en-US" sz="1600" dirty="0" smtClean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 to enable bi-directional partnering across 2 infrastructures.</a:t>
            </a:r>
            <a:endParaRPr lang="en-US" sz="1600" dirty="0">
              <a:solidFill>
                <a:srgbClr val="FF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3790" y="2135301"/>
            <a:ext cx="3294648" cy="1323439"/>
          </a:xfrm>
          <a:prstGeom prst="rect">
            <a:avLst/>
          </a:prstGeom>
          <a:solidFill>
            <a:srgbClr val="FCFF6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Starting to show  value to individual users of running simulations (</a:t>
            </a:r>
            <a:r>
              <a:rPr lang="en-US" sz="1600" dirty="0" err="1" smtClean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OpenSees</a:t>
            </a:r>
            <a:r>
              <a:rPr lang="en-US" sz="1600" dirty="0" smtClean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) on OSG. </a:t>
            </a: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Process of acceptance must be careful and slow.</a:t>
            </a:r>
            <a:endParaRPr lang="en-US" sz="1600" dirty="0">
              <a:solidFill>
                <a:srgbClr val="FF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0" y="4076779"/>
            <a:ext cx="4572000" cy="1569660"/>
          </a:xfrm>
          <a:prstGeom prst="rect">
            <a:avLst/>
          </a:prstGeom>
          <a:solidFill>
            <a:srgbClr val="FBF376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sp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latin typeface="Calibri"/>
              </a:rPr>
              <a:t>Seat on the SP Forum.</a:t>
            </a:r>
          </a:p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latin typeface="Calibri"/>
              </a:rPr>
              <a:t>Contributions from Campus Champions &amp;  </a:t>
            </a:r>
          </a:p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latin typeface="Calibri"/>
              </a:rPr>
              <a:t>Advanced User </a:t>
            </a:r>
            <a:r>
              <a:rPr lang="en-US" sz="1600" dirty="0" smtClean="0">
                <a:solidFill>
                  <a:srgbClr val="FF0000"/>
                </a:solidFill>
                <a:latin typeface="Calibri"/>
              </a:rPr>
              <a:t>Support. Sharing </a:t>
            </a:r>
            <a:r>
              <a:rPr lang="en-US" sz="1600" dirty="0">
                <a:solidFill>
                  <a:srgbClr val="FF0000"/>
                </a:solidFill>
                <a:latin typeface="Calibri"/>
              </a:rPr>
              <a:t>of Security Staff.</a:t>
            </a:r>
          </a:p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latin typeface="Calibri"/>
              </a:rPr>
              <a:t>Possibility to participate in the Allocation Process</a:t>
            </a:r>
          </a:p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latin typeface="Calibri"/>
              </a:rPr>
              <a:t>Common/collaborative support for </a:t>
            </a:r>
            <a:r>
              <a:rPr lang="en-US" sz="1600" dirty="0" smtClean="0">
                <a:solidFill>
                  <a:srgbClr val="FF0000"/>
                </a:solidFill>
                <a:latin typeface="Calibri"/>
              </a:rPr>
              <a:t>such DES</a:t>
            </a:r>
            <a:r>
              <a:rPr lang="en-US" sz="1600" dirty="0">
                <a:solidFill>
                  <a:srgbClr val="FF0000"/>
                </a:solidFill>
                <a:latin typeface="Calibri"/>
              </a:rPr>
              <a:t>, LSST, NEES.</a:t>
            </a: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3378200" y="2247900"/>
            <a:ext cx="3136900" cy="1219200"/>
          </a:xfrm>
          <a:solidFill>
            <a:srgbClr val="FF6600"/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Review status of </a:t>
            </a:r>
            <a:br>
              <a:rPr lang="en-US" sz="2000" dirty="0" smtClean="0">
                <a:solidFill>
                  <a:srgbClr val="000090"/>
                </a:solidFill>
              </a:rPr>
            </a:br>
            <a:r>
              <a:rPr lang="en-US" sz="2000" dirty="0" smtClean="0">
                <a:solidFill>
                  <a:srgbClr val="000090"/>
                </a:solidFill>
              </a:rPr>
              <a:t>OSG eco-system</a:t>
            </a:r>
            <a:r>
              <a:rPr lang="en-US" sz="2000" dirty="0" smtClean="0">
                <a:solidFill>
                  <a:srgbClr val="000090"/>
                </a:solidFill>
              </a:rPr>
              <a:t> that we reported in</a:t>
            </a:r>
            <a:br>
              <a:rPr lang="en-US" sz="2000" dirty="0" smtClean="0">
                <a:solidFill>
                  <a:srgbClr val="000090"/>
                </a:solidFill>
              </a:rPr>
            </a:br>
            <a:r>
              <a:rPr lang="en-US" sz="2000" dirty="0" smtClean="0">
                <a:solidFill>
                  <a:srgbClr val="000090"/>
                </a:solidFill>
              </a:rPr>
              <a:t>Aug </a:t>
            </a:r>
            <a:r>
              <a:rPr lang="en-US" sz="2000" dirty="0" smtClean="0">
                <a:solidFill>
                  <a:srgbClr val="000090"/>
                </a:solidFill>
              </a:rPr>
              <a:t>2011 (composite)</a:t>
            </a: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573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Representative questions on the table (lets add to this list..)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333500"/>
            <a:ext cx="8839200" cy="5397500"/>
          </a:xfrm>
        </p:spPr>
        <p:txBody>
          <a:bodyPr/>
          <a:lstStyle/>
          <a:p>
            <a:r>
              <a:rPr lang="en-US" sz="2000" dirty="0" smtClean="0"/>
              <a:t>Does the current Council representation move us forward most effectively to our vision and objectives?</a:t>
            </a:r>
          </a:p>
          <a:p>
            <a:r>
              <a:rPr lang="en-US" sz="2000" dirty="0" smtClean="0"/>
              <a:t>Does the current Council structure  make best use of our member contributions and energies?</a:t>
            </a:r>
            <a:endParaRPr lang="en-US" sz="2000" dirty="0"/>
          </a:p>
          <a:p>
            <a:r>
              <a:rPr lang="en-US" sz="2000" dirty="0" smtClean="0"/>
              <a:t>What other services do we need to attract non-physics, small communities and/or individual campus researchers? </a:t>
            </a:r>
            <a:endParaRPr lang="en-US" sz="2000" dirty="0"/>
          </a:p>
          <a:p>
            <a:r>
              <a:rPr lang="en-US" sz="2000" dirty="0" smtClean="0"/>
              <a:t>Are there communities we should be aiming to attract?</a:t>
            </a:r>
          </a:p>
          <a:p>
            <a:r>
              <a:rPr lang="en-US" sz="2000" dirty="0" smtClean="0"/>
              <a:t>Why </a:t>
            </a:r>
            <a:r>
              <a:rPr lang="en-US" sz="2000" dirty="0"/>
              <a:t>does it take 6 months for a “quorum” of sites to support a new VO</a:t>
            </a:r>
            <a:r>
              <a:rPr lang="en-US" sz="2000" dirty="0" smtClean="0"/>
              <a:t>?</a:t>
            </a:r>
          </a:p>
          <a:p>
            <a:r>
              <a:rPr lang="en-US" sz="2000" dirty="0" smtClean="0"/>
              <a:t>How do we measure why  a VO (GLOW) can only get 100,000 hours maximum across the production infrastructure when there are many more cycles available?</a:t>
            </a:r>
            <a:endParaRPr lang="en-US" sz="2000" dirty="0"/>
          </a:p>
          <a:p>
            <a:r>
              <a:rPr lang="en-US" sz="2000" dirty="0" smtClean="0"/>
              <a:t>Should, and if so, how should the Consortium be engaging with industry?</a:t>
            </a:r>
          </a:p>
          <a:p>
            <a:r>
              <a:rPr lang="en-US" sz="2000" dirty="0" smtClean="0"/>
              <a:t>What is the Consortiums strategy towards sustainability after the next 5 (or 3) years?</a:t>
            </a:r>
          </a:p>
          <a:p>
            <a:r>
              <a:rPr lang="en-US" sz="2000" dirty="0" smtClean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99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Objectives for this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667000"/>
            <a:ext cx="7721600" cy="19939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(1) </a:t>
            </a:r>
            <a:r>
              <a:rPr lang="en-US" dirty="0" smtClean="0"/>
              <a:t>Take concrete decisions towards ensuring the Council membership and agendas are truly representative of and focused on extending the mutual benefits of new communities (especially non-physics and campus) and the OSG.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40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Objectives for this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300" y="1790700"/>
            <a:ext cx="6705600" cy="36195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(2) </a:t>
            </a:r>
            <a:r>
              <a:rPr lang="en-US" dirty="0" smtClean="0"/>
              <a:t>Hear about the work plans for </a:t>
            </a:r>
            <a:r>
              <a:rPr lang="en-US" dirty="0" smtClean="0"/>
              <a:t>OSG, our Satellites</a:t>
            </a:r>
            <a:r>
              <a:rPr lang="en-US" dirty="0"/>
              <a:t> </a:t>
            </a:r>
            <a:r>
              <a:rPr lang="en-US" dirty="0" smtClean="0"/>
              <a:t>and our members.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Identify gaps in addressing the needs </a:t>
            </a:r>
            <a:r>
              <a:rPr lang="en-US" dirty="0" smtClean="0"/>
              <a:t>and objectives of </a:t>
            </a:r>
            <a:r>
              <a:rPr lang="en-US" dirty="0" smtClean="0"/>
              <a:t>members.</a:t>
            </a:r>
          </a:p>
          <a:p>
            <a:pPr marL="0" indent="0">
              <a:buNone/>
            </a:pPr>
            <a:r>
              <a:rPr lang="en-US" dirty="0" smtClean="0"/>
              <a:t>Decide on</a:t>
            </a:r>
            <a:r>
              <a:rPr lang="en-US" dirty="0" smtClean="0"/>
              <a:t> </a:t>
            </a:r>
            <a:r>
              <a:rPr lang="en-US" dirty="0" smtClean="0"/>
              <a:t>sub-groups of (</a:t>
            </a:r>
            <a:r>
              <a:rPr lang="en-US" dirty="0" err="1" smtClean="0"/>
              <a:t>delegees</a:t>
            </a:r>
            <a:r>
              <a:rPr lang="en-US" dirty="0" smtClean="0"/>
              <a:t> of)  the Council </a:t>
            </a:r>
            <a:r>
              <a:rPr lang="en-US" dirty="0" smtClean="0"/>
              <a:t>to think about whether and/or how to address these gaps.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40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Background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48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Representative questions on the table (lets add to this list..)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333500"/>
            <a:ext cx="8839200" cy="5397500"/>
          </a:xfrm>
        </p:spPr>
        <p:txBody>
          <a:bodyPr/>
          <a:lstStyle/>
          <a:p>
            <a:r>
              <a:rPr lang="en-US" sz="2000" dirty="0" smtClean="0"/>
              <a:t>Does the current Council representation move us forward most effectively to our vision and objectives?</a:t>
            </a:r>
          </a:p>
          <a:p>
            <a:r>
              <a:rPr lang="en-US" sz="2000" dirty="0" smtClean="0"/>
              <a:t>Does the current Council structure  make best use of our member contributions and energies?</a:t>
            </a:r>
            <a:endParaRPr lang="en-US" sz="2000" dirty="0"/>
          </a:p>
          <a:p>
            <a:r>
              <a:rPr lang="en-US" sz="2000" dirty="0" smtClean="0"/>
              <a:t>What other services do we need to attract non-physics, small communities and/or individual campus researchers? </a:t>
            </a:r>
            <a:endParaRPr lang="en-US" sz="2000" dirty="0"/>
          </a:p>
          <a:p>
            <a:r>
              <a:rPr lang="en-US" sz="2000" dirty="0" smtClean="0"/>
              <a:t>Are there communities we should be aiming to attract?</a:t>
            </a:r>
          </a:p>
          <a:p>
            <a:r>
              <a:rPr lang="en-US" sz="2000" dirty="0" smtClean="0"/>
              <a:t>Why </a:t>
            </a:r>
            <a:r>
              <a:rPr lang="en-US" sz="2000" dirty="0"/>
              <a:t>does it take 6 months for a “quorum” of sites to support a new VO</a:t>
            </a:r>
            <a:r>
              <a:rPr lang="en-US" sz="2000" dirty="0" smtClean="0"/>
              <a:t>?</a:t>
            </a:r>
          </a:p>
          <a:p>
            <a:r>
              <a:rPr lang="en-US" sz="2000" dirty="0" smtClean="0"/>
              <a:t>How do we measure why  a VO (GLOW) can only get 100,000 hours maximum across the production infrastructure when there are many more cycles available?</a:t>
            </a:r>
            <a:endParaRPr lang="en-US" sz="2000" dirty="0"/>
          </a:p>
          <a:p>
            <a:r>
              <a:rPr lang="en-US" sz="2000" dirty="0" smtClean="0"/>
              <a:t>Should, and if so, how should the Consortium be engaging with industry?</a:t>
            </a:r>
          </a:p>
          <a:p>
            <a:r>
              <a:rPr lang="en-US" sz="2000" dirty="0" smtClean="0"/>
              <a:t>What is the Consortiums strategy towards sustainability after the next 5 (or 3) years?</a:t>
            </a:r>
          </a:p>
          <a:p>
            <a:r>
              <a:rPr lang="en-US" sz="2000" dirty="0" smtClean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88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Consortium 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Open Science Grid (OSG) advances science through open distributed computing.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OSG is a multi-disciplinary partnership to federate local, regional, community and national </a:t>
            </a:r>
            <a:r>
              <a:rPr lang="en-US" dirty="0" err="1"/>
              <a:t>cyberinfrastructures</a:t>
            </a:r>
            <a:r>
              <a:rPr lang="en-US" dirty="0"/>
              <a:t> to meet the needs of research and academic communities at all scales.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78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Consortium Members and Council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1955800"/>
            <a:ext cx="7772400" cy="39497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90"/>
                </a:solidFill>
              </a:rPr>
              <a:t>Consortium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90"/>
                </a:solidFill>
              </a:rPr>
              <a:t>Members: 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0090"/>
                </a:solidFill>
                <a:cs typeface="Arial"/>
              </a:rPr>
              <a:t>All </a:t>
            </a:r>
            <a:r>
              <a:rPr lang="en-US" i="1" dirty="0">
                <a:solidFill>
                  <a:srgbClr val="000090"/>
                </a:solidFill>
                <a:cs typeface="Arial"/>
              </a:rPr>
              <a:t>organizations and their </a:t>
            </a:r>
            <a:r>
              <a:rPr lang="en-US" i="1" dirty="0" smtClean="0">
                <a:solidFill>
                  <a:srgbClr val="000090"/>
                </a:solidFill>
                <a:cs typeface="Arial"/>
              </a:rPr>
              <a:t>members </a:t>
            </a:r>
            <a:r>
              <a:rPr lang="en-US" i="1" dirty="0">
                <a:solidFill>
                  <a:srgbClr val="000090"/>
                </a:solidFill>
                <a:cs typeface="Arial"/>
              </a:rPr>
              <a:t>who benefit from </a:t>
            </a:r>
            <a:r>
              <a:rPr lang="en-US" i="1" dirty="0" smtClean="0">
                <a:solidFill>
                  <a:srgbClr val="000090"/>
                </a:solidFill>
                <a:cs typeface="Arial"/>
              </a:rPr>
              <a:t>the </a:t>
            </a:r>
            <a:r>
              <a:rPr lang="en-US" i="1" dirty="0">
                <a:solidFill>
                  <a:srgbClr val="000090"/>
                </a:solidFill>
                <a:cs typeface="Arial"/>
              </a:rPr>
              <a:t>OSG eco-</a:t>
            </a:r>
            <a:r>
              <a:rPr lang="en-US" i="1" dirty="0" smtClean="0">
                <a:solidFill>
                  <a:srgbClr val="000090"/>
                </a:solidFill>
                <a:cs typeface="Arial"/>
              </a:rPr>
              <a:t>system. </a:t>
            </a:r>
            <a:r>
              <a:rPr lang="en-US" i="1" dirty="0">
                <a:solidFill>
                  <a:srgbClr val="000090"/>
                </a:solidFill>
                <a:cs typeface="Arial"/>
              </a:rPr>
              <a:t>B</a:t>
            </a:r>
            <a:r>
              <a:rPr lang="en-US" i="1" dirty="0" smtClean="0">
                <a:solidFill>
                  <a:srgbClr val="000090"/>
                </a:solidFill>
                <a:cs typeface="Arial"/>
              </a:rPr>
              <a:t>enefits include use of and/or contributions to one or more of the resources, the fabric </a:t>
            </a:r>
            <a:r>
              <a:rPr lang="en-US" i="1" dirty="0">
                <a:solidFill>
                  <a:srgbClr val="000090"/>
                </a:solidFill>
                <a:cs typeface="Arial"/>
              </a:rPr>
              <a:t>of services, software, </a:t>
            </a:r>
            <a:r>
              <a:rPr lang="en-US" i="1" dirty="0" smtClean="0">
                <a:solidFill>
                  <a:srgbClr val="000090"/>
                </a:solidFill>
                <a:cs typeface="Arial"/>
              </a:rPr>
              <a:t>computer science experimentation, sociological study, etc. </a:t>
            </a:r>
            <a:endParaRPr lang="en-US" i="1" dirty="0" smtClean="0">
              <a:solidFill>
                <a:srgbClr val="000090"/>
              </a:solidFill>
              <a:cs typeface="Arial"/>
            </a:endParaRPr>
          </a:p>
          <a:p>
            <a:pPr marL="0" indent="0">
              <a:buNone/>
            </a:pPr>
            <a:endParaRPr lang="en-US" dirty="0">
              <a:solidFill>
                <a:srgbClr val="000090"/>
              </a:solidFill>
              <a:cs typeface="Arial"/>
            </a:endParaRPr>
          </a:p>
          <a:p>
            <a:pPr marL="0" indent="0" defTabSz="45720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90"/>
                </a:solidFill>
                <a:cs typeface="Arial"/>
              </a:rPr>
              <a:t>Council Members: </a:t>
            </a:r>
          </a:p>
          <a:p>
            <a:pPr marL="0" indent="0" defTabSz="45720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smtClean="0">
                <a:solidFill>
                  <a:srgbClr val="000090"/>
                </a:solidFill>
                <a:cs typeface="Arial"/>
              </a:rPr>
              <a:t>Represent </a:t>
            </a:r>
            <a:r>
              <a:rPr lang="en-US" i="1" dirty="0">
                <a:solidFill>
                  <a:srgbClr val="000090"/>
                </a:solidFill>
                <a:cs typeface="Arial"/>
              </a:rPr>
              <a:t>all </a:t>
            </a:r>
            <a:r>
              <a:rPr lang="en-US" i="1" dirty="0" smtClean="0">
                <a:solidFill>
                  <a:srgbClr val="000090"/>
                </a:solidFill>
                <a:cs typeface="Arial"/>
              </a:rPr>
              <a:t>Consortium Members. Are the most active contributors to the mission. Govern the Projects.</a:t>
            </a:r>
            <a:endParaRPr lang="en-US" i="1" dirty="0">
              <a:solidFill>
                <a:srgbClr val="000090"/>
              </a:solidFill>
              <a:cs typeface="Arial"/>
            </a:endParaRPr>
          </a:p>
          <a:p>
            <a:pPr marL="0" indent="0">
              <a:buNone/>
            </a:pPr>
            <a:endParaRPr lang="en-US" dirty="0">
              <a:solidFill>
                <a:srgbClr val="000090"/>
              </a:solidFill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21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akeup of the Council today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2826" y="5765744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CCFF99"/>
                </a:solidFill>
                <a:latin typeface="Arial"/>
                <a:cs typeface="Arial"/>
              </a:rPr>
              <a:t>c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081529" y="5645103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e</a:t>
            </a:r>
            <a:endParaRPr lang="en-US" sz="2800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040252" y="2379632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100705" y="3457657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096212" y="4872446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 rot="10800000" flipV="1">
            <a:off x="6249845" y="4693304"/>
            <a:ext cx="433594" cy="682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CCFF99"/>
                </a:solidFill>
                <a:latin typeface="Arial"/>
                <a:cs typeface="Arial"/>
              </a:rPr>
              <a:t>c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275034" y="4615882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2528641" y="4451016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CCFF99"/>
                </a:solidFill>
                <a:latin typeface="Arial"/>
                <a:cs typeface="Arial"/>
              </a:rPr>
              <a:t>c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040520" y="3564431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577803" y="4625767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FF6600"/>
                </a:solidFill>
                <a:latin typeface="Arial"/>
                <a:cs typeface="Arial"/>
              </a:rPr>
              <a:t>s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1100705" y="4606429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FF6600"/>
                </a:solidFill>
                <a:latin typeface="Arial"/>
                <a:cs typeface="Arial"/>
              </a:rPr>
              <a:t>s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2544683" y="3932318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n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5512316" y="1489451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n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5614791" y="5689456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FBF376"/>
                </a:solidFill>
                <a:latin typeface="Arial"/>
                <a:cs typeface="Arial"/>
              </a:rPr>
              <a:t>p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1313137" y="3461646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FBF376"/>
                </a:solidFill>
                <a:latin typeface="Arial"/>
                <a:cs typeface="Arial"/>
              </a:rPr>
              <a:t>p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2346828" y="4969709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FBF376"/>
                </a:solidFill>
                <a:latin typeface="Arial"/>
                <a:cs typeface="Arial"/>
              </a:rPr>
              <a:t>p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7681932" y="1601213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FBF376"/>
                </a:solidFill>
                <a:latin typeface="Arial"/>
                <a:cs typeface="Arial"/>
              </a:rPr>
              <a:t>p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3223372" y="3567623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FBF376"/>
                </a:solidFill>
                <a:latin typeface="Arial"/>
                <a:cs typeface="Arial"/>
              </a:rPr>
              <a:t>p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7681933" y="2580152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FBF376"/>
                </a:solidFill>
                <a:latin typeface="Arial"/>
                <a:cs typeface="Arial"/>
              </a:rPr>
              <a:t>p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5614791" y="3464947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FBF376"/>
                </a:solidFill>
                <a:latin typeface="Arial"/>
                <a:cs typeface="Arial"/>
              </a:rPr>
              <a:t>p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1034192" y="2797960"/>
            <a:ext cx="1193805" cy="60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000090"/>
                </a:solidFill>
                <a:cs typeface="Arial"/>
              </a:rPr>
              <a:t>Paul </a:t>
            </a:r>
            <a:r>
              <a:rPr lang="en-US" sz="1200" dirty="0" smtClean="0">
                <a:solidFill>
                  <a:srgbClr val="000090"/>
                </a:solidFill>
                <a:cs typeface="Arial"/>
              </a:rPr>
              <a:t>–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90"/>
                </a:solidFill>
                <a:cs typeface="Arial"/>
              </a:rPr>
              <a:t>University </a:t>
            </a:r>
            <a:r>
              <a:rPr lang="en-US" sz="1200" dirty="0">
                <a:solidFill>
                  <a:srgbClr val="000090"/>
                </a:solidFill>
                <a:cs typeface="Arial"/>
              </a:rPr>
              <a:t>of </a:t>
            </a:r>
            <a:r>
              <a:rPr lang="en-US" sz="1200" dirty="0" smtClean="0">
                <a:solidFill>
                  <a:srgbClr val="000090"/>
                </a:solidFill>
                <a:cs typeface="Arial"/>
              </a:rPr>
              <a:t>Florida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90"/>
                </a:solidFill>
                <a:cs typeface="Arial"/>
              </a:rPr>
              <a:t> </a:t>
            </a:r>
            <a:endParaRPr lang="en-US" sz="1200" dirty="0">
              <a:solidFill>
                <a:srgbClr val="000090"/>
              </a:solidFill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78" y="1463981"/>
            <a:ext cx="674856" cy="89081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249" y="5736773"/>
            <a:ext cx="674516" cy="93597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39" y="5727631"/>
            <a:ext cx="683333" cy="90114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43" y="2529101"/>
            <a:ext cx="655166" cy="87534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600" y="1505649"/>
            <a:ext cx="634165" cy="86420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980" y="2512296"/>
            <a:ext cx="604868" cy="90895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914" y="3551207"/>
            <a:ext cx="681528" cy="92687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43" y="3508029"/>
            <a:ext cx="663598" cy="98451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37" y="4650439"/>
            <a:ext cx="658704" cy="992476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585" y="4650939"/>
            <a:ext cx="607428" cy="93266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057" y="4700090"/>
            <a:ext cx="586631" cy="89081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88" y="1418214"/>
            <a:ext cx="592547" cy="855223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581" y="2419035"/>
            <a:ext cx="625931" cy="891334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272" y="3476663"/>
            <a:ext cx="592547" cy="93859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250" y="4575368"/>
            <a:ext cx="680254" cy="89081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391" y="1446795"/>
            <a:ext cx="625676" cy="104028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391" y="2619825"/>
            <a:ext cx="616471" cy="940649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390" y="3654790"/>
            <a:ext cx="616471" cy="951639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600" y="2487076"/>
            <a:ext cx="646176" cy="920496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1034192" y="1601213"/>
            <a:ext cx="654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90"/>
                </a:solidFill>
                <a:latin typeface="Arial"/>
                <a:cs typeface="Arial"/>
              </a:rPr>
              <a:t>Ruth  </a:t>
            </a:r>
            <a:r>
              <a:rPr lang="en-US" sz="1200" dirty="0" smtClean="0">
                <a:solidFill>
                  <a:srgbClr val="000090"/>
                </a:solidFill>
                <a:latin typeface="Arial"/>
                <a:cs typeface="Arial"/>
              </a:rPr>
              <a:t>-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90"/>
                </a:solidFill>
                <a:latin typeface="Arial"/>
                <a:cs typeface="Arial"/>
              </a:rPr>
              <a:t>Chair </a:t>
            </a:r>
            <a:endParaRPr lang="en-US" sz="12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76471" y="3927180"/>
            <a:ext cx="8880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90"/>
                </a:solidFill>
                <a:latin typeface="Arial"/>
                <a:cs typeface="Arial"/>
              </a:rPr>
              <a:t>Michael </a:t>
            </a:r>
            <a:r>
              <a:rPr lang="en-US" sz="1100" dirty="0" smtClean="0">
                <a:solidFill>
                  <a:srgbClr val="000090"/>
                </a:solidFill>
                <a:latin typeface="Arial"/>
                <a:cs typeface="Arial"/>
              </a:rPr>
              <a:t>–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90"/>
                </a:solidFill>
                <a:latin typeface="Arial"/>
                <a:cs typeface="Arial"/>
              </a:rPr>
              <a:t>BNL</a:t>
            </a:r>
            <a:r>
              <a:rPr lang="en-US" sz="1100" dirty="0">
                <a:solidFill>
                  <a:srgbClr val="000090"/>
                </a:solidFill>
                <a:latin typeface="Arial"/>
                <a:cs typeface="Arial"/>
              </a:rPr>
              <a:t>, </a:t>
            </a:r>
            <a:endParaRPr lang="en-US" sz="1100" dirty="0" smtClean="0">
              <a:solidFill>
                <a:srgbClr val="000090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90"/>
                </a:solidFill>
                <a:latin typeface="Arial"/>
                <a:cs typeface="Arial"/>
              </a:rPr>
              <a:t>US </a:t>
            </a:r>
            <a:r>
              <a:rPr lang="en-US" sz="1100" dirty="0">
                <a:solidFill>
                  <a:srgbClr val="000090"/>
                </a:solidFill>
                <a:latin typeface="Arial"/>
                <a:cs typeface="Arial"/>
              </a:rPr>
              <a:t>ATLAS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76471" y="5071157"/>
            <a:ext cx="12596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90"/>
                </a:solidFill>
                <a:latin typeface="Arial"/>
                <a:cs typeface="Arial"/>
              </a:rPr>
              <a:t>Miron – </a:t>
            </a:r>
            <a:endParaRPr lang="en-US" sz="1100" dirty="0" smtClean="0">
              <a:solidFill>
                <a:srgbClr val="000090"/>
              </a:solidFill>
              <a:latin typeface="Arial"/>
              <a:cs typeface="Arial"/>
            </a:endParaRPr>
          </a:p>
          <a:p>
            <a:r>
              <a:rPr lang="en-US" sz="1100" dirty="0" smtClean="0">
                <a:solidFill>
                  <a:srgbClr val="000090"/>
                </a:solidFill>
                <a:latin typeface="Arial"/>
                <a:cs typeface="Arial"/>
              </a:rPr>
              <a:t>Condor </a:t>
            </a:r>
            <a:r>
              <a:rPr lang="en-US" sz="1100" dirty="0">
                <a:solidFill>
                  <a:srgbClr val="000090"/>
                </a:solidFill>
                <a:latin typeface="Arial"/>
                <a:cs typeface="Arial"/>
              </a:rPr>
              <a:t>project</a:t>
            </a:r>
            <a:r>
              <a:rPr lang="en-US" sz="1100" dirty="0" smtClean="0">
                <a:solidFill>
                  <a:srgbClr val="000090"/>
                </a:solidFill>
                <a:latin typeface="Arial"/>
                <a:cs typeface="Arial"/>
              </a:rPr>
              <a:t>,</a:t>
            </a:r>
          </a:p>
          <a:p>
            <a:r>
              <a:rPr lang="en-US" sz="1100" dirty="0" smtClean="0">
                <a:solidFill>
                  <a:srgbClr val="000090"/>
                </a:solidFill>
                <a:latin typeface="Arial"/>
                <a:cs typeface="Arial"/>
              </a:rPr>
              <a:t>Wisconsin 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1073297" y="6057122"/>
            <a:ext cx="86034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90"/>
                </a:solidFill>
                <a:latin typeface="Arial"/>
                <a:cs typeface="Arial"/>
              </a:rPr>
              <a:t>Horst </a:t>
            </a:r>
            <a:r>
              <a:rPr lang="en-US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sz="1100" dirty="0">
                <a:solidFill>
                  <a:srgbClr val="000090"/>
                </a:solidFill>
                <a:latin typeface="Arial"/>
                <a:cs typeface="Arial"/>
              </a:rPr>
              <a:t>- </a:t>
            </a:r>
            <a:endParaRPr lang="en-US" sz="1100" dirty="0" smtClean="0">
              <a:solidFill>
                <a:srgbClr val="000090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90"/>
                </a:solidFill>
                <a:latin typeface="Arial"/>
                <a:cs typeface="Arial"/>
              </a:rPr>
              <a:t>DOSAR</a:t>
            </a:r>
            <a:endParaRPr lang="en-US" sz="11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782772" y="4625767"/>
            <a:ext cx="60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830591" y="2141881"/>
            <a:ext cx="1370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90"/>
                </a:solidFill>
                <a:latin typeface="Arial"/>
                <a:cs typeface="Arial"/>
              </a:rPr>
              <a:t>Greg – ESNET</a:t>
            </a:r>
          </a:p>
          <a:p>
            <a:r>
              <a:rPr lang="en-US" dirty="0" smtClean="0">
                <a:solidFill>
                  <a:srgbClr val="FF6600"/>
                </a:solidFill>
                <a:latin typeface="Arial"/>
                <a:cs typeface="Arial"/>
              </a:rPr>
              <a:t>     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601623" y="2990713"/>
            <a:ext cx="12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90"/>
                </a:solidFill>
                <a:latin typeface="Arial"/>
                <a:cs typeface="Arial"/>
              </a:rPr>
              <a:t>Vicky (Rick) – Fermi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681932" y="4184425"/>
            <a:ext cx="12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90"/>
                </a:solidFill>
                <a:latin typeface="Arial"/>
                <a:cs typeface="Arial"/>
              </a:rPr>
              <a:t>David – Nebraska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007899" y="3996429"/>
            <a:ext cx="1573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000090"/>
                </a:solidFill>
                <a:latin typeface="Arial"/>
                <a:cs typeface="Arial"/>
              </a:rPr>
              <a:t>Steve –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90"/>
                </a:solidFill>
                <a:latin typeface="Arial"/>
                <a:cs typeface="Arial"/>
              </a:rPr>
              <a:t>GLOBUS </a:t>
            </a:r>
            <a:r>
              <a:rPr lang="en-US" sz="1200" dirty="0">
                <a:solidFill>
                  <a:srgbClr val="000090"/>
                </a:solidFill>
                <a:latin typeface="Arial"/>
                <a:cs typeface="Arial"/>
              </a:rPr>
              <a:t>Alliance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559428" y="5040884"/>
            <a:ext cx="153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90"/>
                </a:solidFill>
                <a:latin typeface="Arial"/>
                <a:cs typeface="Arial"/>
              </a:rPr>
              <a:t>Bill (Rob) Quick – Indiana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873776" y="6226808"/>
            <a:ext cx="12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90"/>
                </a:solidFill>
                <a:latin typeface="Arial"/>
                <a:cs typeface="Arial"/>
              </a:rPr>
              <a:t>Tom – </a:t>
            </a:r>
            <a:endParaRPr lang="en-US" sz="1200" dirty="0" smtClean="0">
              <a:solidFill>
                <a:srgbClr val="000090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90"/>
                </a:solidFill>
                <a:latin typeface="Arial"/>
                <a:cs typeface="Arial"/>
              </a:rPr>
              <a:t>NEES </a:t>
            </a:r>
            <a:endParaRPr lang="en-US" sz="12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91" y="4575367"/>
            <a:ext cx="575326" cy="864561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7595286" y="2204461"/>
            <a:ext cx="1224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90"/>
                </a:solidFill>
                <a:latin typeface="Arial"/>
                <a:cs typeface="Arial"/>
              </a:rPr>
              <a:t>Ken – US CMS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577884" y="6121147"/>
            <a:ext cx="12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90"/>
                </a:solidFill>
                <a:latin typeface="Arial"/>
                <a:cs typeface="Arial"/>
              </a:rPr>
              <a:t>Jim – </a:t>
            </a:r>
            <a:endParaRPr lang="en-US" sz="1200" dirty="0" smtClean="0">
              <a:solidFill>
                <a:srgbClr val="000090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90"/>
                </a:solidFill>
                <a:latin typeface="Arial"/>
                <a:cs typeface="Arial"/>
              </a:rPr>
              <a:t>US </a:t>
            </a:r>
            <a:r>
              <a:rPr lang="en-US" sz="1200" dirty="0">
                <a:solidFill>
                  <a:srgbClr val="000090"/>
                </a:solidFill>
                <a:latin typeface="Arial"/>
                <a:cs typeface="Arial"/>
              </a:rPr>
              <a:t>ATLAS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681933" y="3102766"/>
            <a:ext cx="12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90"/>
                </a:solidFill>
                <a:latin typeface="Arial"/>
                <a:cs typeface="Arial"/>
              </a:rPr>
              <a:t>Bob  – </a:t>
            </a:r>
            <a:endParaRPr lang="en-US" sz="1200" dirty="0" smtClean="0">
              <a:solidFill>
                <a:srgbClr val="000090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90"/>
                </a:solidFill>
                <a:latin typeface="Arial"/>
                <a:cs typeface="Arial"/>
              </a:rPr>
              <a:t>US </a:t>
            </a:r>
            <a:r>
              <a:rPr lang="en-US" sz="1200" dirty="0">
                <a:solidFill>
                  <a:srgbClr val="000090"/>
                </a:solidFill>
                <a:latin typeface="Arial"/>
                <a:cs typeface="Arial"/>
              </a:rPr>
              <a:t>CMS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512317" y="1893126"/>
            <a:ext cx="12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90"/>
                </a:solidFill>
                <a:latin typeface="Arial"/>
                <a:cs typeface="Arial"/>
              </a:rPr>
              <a:t>Piotr – SBGRID 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512316" y="2853202"/>
            <a:ext cx="12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90"/>
                </a:solidFill>
                <a:latin typeface="Arial"/>
                <a:cs typeface="Arial"/>
              </a:rPr>
              <a:t>Jerome – </a:t>
            </a:r>
            <a:endParaRPr lang="en-US" sz="1200" dirty="0" smtClean="0">
              <a:solidFill>
                <a:srgbClr val="000090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90"/>
                </a:solidFill>
                <a:latin typeface="Arial"/>
                <a:cs typeface="Arial"/>
              </a:rPr>
              <a:t>Star</a:t>
            </a:r>
            <a:endParaRPr lang="en-US" sz="12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540799" y="4036095"/>
            <a:ext cx="12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90"/>
                </a:solidFill>
                <a:latin typeface="Arial"/>
                <a:cs typeface="Arial"/>
              </a:rPr>
              <a:t>Richard (TBD) – SLAC</a:t>
            </a:r>
          </a:p>
        </p:txBody>
      </p:sp>
      <p:sp>
        <p:nvSpPr>
          <p:cNvPr id="84" name="Content Placeholder 2"/>
          <p:cNvSpPr txBox="1">
            <a:spLocks/>
          </p:cNvSpPr>
          <p:nvPr/>
        </p:nvSpPr>
        <p:spPr bwMode="auto">
          <a:xfrm>
            <a:off x="2930057" y="1558995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FF6600"/>
                </a:solidFill>
                <a:latin typeface="Arial"/>
                <a:cs typeface="Arial"/>
              </a:rPr>
              <a:t>i</a:t>
            </a:r>
          </a:p>
        </p:txBody>
      </p:sp>
      <p:sp>
        <p:nvSpPr>
          <p:cNvPr id="85" name="Content Placeholder 2"/>
          <p:cNvSpPr txBox="1">
            <a:spLocks/>
          </p:cNvSpPr>
          <p:nvPr/>
        </p:nvSpPr>
        <p:spPr bwMode="auto">
          <a:xfrm>
            <a:off x="5523570" y="2401225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</a:p>
        </p:txBody>
      </p:sp>
      <p:sp>
        <p:nvSpPr>
          <p:cNvPr id="86" name="Content Placeholder 2"/>
          <p:cNvSpPr txBox="1">
            <a:spLocks/>
          </p:cNvSpPr>
          <p:nvPr/>
        </p:nvSpPr>
        <p:spPr bwMode="auto">
          <a:xfrm>
            <a:off x="5726874" y="2403341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n</a:t>
            </a:r>
          </a:p>
        </p:txBody>
      </p:sp>
      <p:sp>
        <p:nvSpPr>
          <p:cNvPr id="87" name="Content Placeholder 2"/>
          <p:cNvSpPr txBox="1">
            <a:spLocks/>
          </p:cNvSpPr>
          <p:nvPr/>
        </p:nvSpPr>
        <p:spPr bwMode="auto">
          <a:xfrm>
            <a:off x="7681932" y="3638326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914900" y="5991895"/>
            <a:ext cx="669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000090"/>
                </a:solidFill>
                <a:latin typeface="Arial"/>
                <a:cs typeface="Arial"/>
              </a:rPr>
              <a:t>TBA</a:t>
            </a:r>
            <a:endParaRPr lang="en-US" sz="12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302628" y="5117084"/>
            <a:ext cx="153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000090"/>
                </a:solidFill>
                <a:latin typeface="Arial"/>
                <a:cs typeface="Arial"/>
              </a:rPr>
              <a:t>Brad (Rick) – </a:t>
            </a:r>
            <a:r>
              <a:rPr lang="en-US" sz="1200" dirty="0" err="1" smtClean="0">
                <a:solidFill>
                  <a:srgbClr val="000090"/>
                </a:solidFill>
                <a:latin typeface="Arial"/>
                <a:cs typeface="Arial"/>
              </a:rPr>
              <a:t>Tevatron</a:t>
            </a:r>
            <a:r>
              <a:rPr lang="en-US" sz="1200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rgbClr val="000090"/>
                </a:solidFill>
                <a:latin typeface="Arial"/>
                <a:cs typeface="Arial"/>
              </a:rPr>
              <a:t>expts</a:t>
            </a:r>
            <a:endParaRPr lang="en-US" sz="1200" dirty="0">
              <a:solidFill>
                <a:srgbClr val="00009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8763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Makeup of the Council today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86FEBC-FC0F-4EF3-B2AF-DFF52BFA3FE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0400" y="1612900"/>
            <a:ext cx="7886700" cy="3108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indent="0">
              <a:buFont typeface="Times"/>
              <a:buNone/>
            </a:pPr>
            <a:r>
              <a:rPr lang="en-US" sz="2800" b="1" dirty="0">
                <a:solidFill>
                  <a:srgbClr val="008000"/>
                </a:solidFill>
                <a:cs typeface="Arial"/>
              </a:rPr>
              <a:t>c</a:t>
            </a:r>
            <a:r>
              <a:rPr lang="en-US" sz="2800" b="1" dirty="0" smtClean="0">
                <a:solidFill>
                  <a:srgbClr val="008000"/>
                </a:solidFill>
                <a:cs typeface="Arial"/>
              </a:rPr>
              <a:t> </a:t>
            </a:r>
            <a:r>
              <a:rPr lang="en-US" sz="2800" b="1" dirty="0">
                <a:solidFill>
                  <a:srgbClr val="008000"/>
                </a:solidFill>
                <a:cs typeface="Arial"/>
              </a:rPr>
              <a:t>- campus – 6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CCFF99"/>
                </a:solidFill>
                <a:cs typeface="Arial"/>
              </a:rPr>
              <a:t>c - campus in progress  - 3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6600"/>
                </a:solidFill>
                <a:cs typeface="Arial"/>
              </a:rPr>
              <a:t>s - software projects  - 2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6600"/>
                </a:solidFill>
                <a:cs typeface="Arial"/>
              </a:rPr>
              <a:t>i – infrastructure facilities – 1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cs typeface="Arial"/>
              </a:rPr>
              <a:t>n – non-physics research community  - 2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BF376"/>
                </a:solidFill>
                <a:cs typeface="Arial"/>
              </a:rPr>
              <a:t>p – physics community – </a:t>
            </a:r>
            <a:r>
              <a:rPr lang="en-US" sz="2800" b="1" dirty="0" smtClean="0">
                <a:solidFill>
                  <a:srgbClr val="FBF376"/>
                </a:solidFill>
                <a:cs typeface="Arial"/>
              </a:rPr>
              <a:t>7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cs typeface="Arial"/>
              </a:rPr>
              <a:t>e - education &amp; outreach - 1</a:t>
            </a: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9722234"/>
      </p:ext>
    </p:extLst>
  </p:cSld>
  <p:clrMapOvr>
    <a:masterClrMapping/>
  </p:clrMapOvr>
</p:sld>
</file>

<file path=ppt/theme/theme1.xml><?xml version="1.0" encoding="utf-8"?>
<a:theme xmlns:a="http://schemas.openxmlformats.org/drawingml/2006/main" name="Japanese Art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15782</TotalTime>
  <Words>1195</Words>
  <Application>Microsoft Macintosh PowerPoint</Application>
  <PresentationFormat>On-screen Show (4:3)</PresentationFormat>
  <Paragraphs>264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Japanese Art</vt:lpstr>
      <vt:lpstr>OSG Council, Aug 22nd -23rd 2012</vt:lpstr>
      <vt:lpstr>My Objectives for this Meeting</vt:lpstr>
      <vt:lpstr>My Objectives for this Meeting</vt:lpstr>
      <vt:lpstr>Background Information</vt:lpstr>
      <vt:lpstr>Representative questions on the table (lets add to this list..)</vt:lpstr>
      <vt:lpstr>The Consortium Mission</vt:lpstr>
      <vt:lpstr>Consortium Members and Council Members</vt:lpstr>
      <vt:lpstr>Makeup of the Council today</vt:lpstr>
      <vt:lpstr>Makeup of the Council today</vt:lpstr>
      <vt:lpstr>Consortium Organizational Structure (almost identical to 2006 diagram)</vt:lpstr>
      <vt:lpstr>The Current Project Structure</vt:lpstr>
      <vt:lpstr>Registered Communities/VOs</vt:lpstr>
      <vt:lpstr>VOs to consider for an increased participation ??</vt:lpstr>
      <vt:lpstr>Strategy of Satellites and Docked Projects Remains</vt:lpstr>
      <vt:lpstr>Review status of  OSG eco-system that we reported in Aug 2011 (composite)</vt:lpstr>
      <vt:lpstr>Representative questions on the table (lets add to this list..)</vt:lpstr>
    </vt:vector>
  </TitlesOfParts>
  <Manager/>
  <Company>Fermilab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PjM Report for OSG Review Jan-2009</dc:title>
  <dc:creator>Chander Sehgal</dc:creator>
  <cp:keywords/>
  <cp:lastModifiedBy>Ruth Pordes</cp:lastModifiedBy>
  <cp:revision>896</cp:revision>
  <cp:lastPrinted>2009-01-13T19:31:06Z</cp:lastPrinted>
  <dcterms:created xsi:type="dcterms:W3CDTF">2010-03-22T02:09:02Z</dcterms:created>
  <dcterms:modified xsi:type="dcterms:W3CDTF">2012-08-22T02:10:36Z</dcterms:modified>
</cp:coreProperties>
</file>