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Default Extension="jpeg" ContentType="image/jpeg"/>
  <Default Extension="xml" ContentType="application/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notesSlides/notesSlide1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Default Extension="bin" ContentType="application/vnd.openxmlformats-officedocument.presentationml.printerSettings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handoutMasters/handoutMaster1.xml" ContentType="application/vnd.openxmlformats-officedocument.presentationml.handoutMaster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theme/theme3.xml" ContentType="application/vnd.openxmlformats-officedocument.theme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92" r:id="rId1"/>
  </p:sldMasterIdLst>
  <p:notesMasterIdLst>
    <p:notesMasterId r:id="rId12"/>
  </p:notesMasterIdLst>
  <p:handoutMasterIdLst>
    <p:handoutMasterId r:id="rId13"/>
  </p:handoutMasterIdLst>
  <p:sldIdLst>
    <p:sldId id="256" r:id="rId2"/>
    <p:sldId id="391" r:id="rId3"/>
    <p:sldId id="392" r:id="rId4"/>
    <p:sldId id="379" r:id="rId5"/>
    <p:sldId id="390" r:id="rId6"/>
    <p:sldId id="383" r:id="rId7"/>
    <p:sldId id="393" r:id="rId8"/>
    <p:sldId id="385" r:id="rId9"/>
    <p:sldId id="386" r:id="rId10"/>
    <p:sldId id="384" r:id="rId11"/>
  </p:sldIdLst>
  <p:sldSz cx="9144000" cy="6858000" type="screen4x3"/>
  <p:notesSz cx="6858000" cy="9296400"/>
  <p:defaultTextStyle>
    <a:defPPr>
      <a:defRPr lang="en-US"/>
    </a:defPPr>
    <a:lvl1pPr algn="l" rtl="0" fontAlgn="base">
      <a:spcBef>
        <a:spcPct val="20000"/>
      </a:spcBef>
      <a:spcAft>
        <a:spcPct val="0"/>
      </a:spcAft>
      <a:buChar char="•"/>
      <a:defRPr sz="2400" kern="1200">
        <a:solidFill>
          <a:schemeClr val="tx1"/>
        </a:solidFill>
        <a:latin typeface="Arial" pitchFamily="-97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buChar char="•"/>
      <a:defRPr sz="2400" kern="1200">
        <a:solidFill>
          <a:schemeClr val="tx1"/>
        </a:solidFill>
        <a:latin typeface="Arial" pitchFamily="-97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buChar char="•"/>
      <a:defRPr sz="2400" kern="1200">
        <a:solidFill>
          <a:schemeClr val="tx1"/>
        </a:solidFill>
        <a:latin typeface="Arial" pitchFamily="-97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buChar char="•"/>
      <a:defRPr sz="2400" kern="1200">
        <a:solidFill>
          <a:schemeClr val="tx1"/>
        </a:solidFill>
        <a:latin typeface="Arial" pitchFamily="-97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buChar char="•"/>
      <a:defRPr sz="2400" kern="1200">
        <a:solidFill>
          <a:schemeClr val="tx1"/>
        </a:solidFill>
        <a:latin typeface="Arial" pitchFamily="-97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pitchFamily="-97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pitchFamily="-97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pitchFamily="-97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pitchFamily="-97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/>
  <p:clrMru>
    <a:srgbClr val="FFFFFF"/>
    <a:srgbClr val="FBF271"/>
    <a:srgbClr val="FBF376"/>
    <a:srgbClr val="E5C425"/>
    <a:srgbClr val="E3BF24"/>
    <a:srgbClr val="D9C641"/>
    <a:srgbClr val="99CCFF"/>
    <a:srgbClr val="33993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-928" y="-104"/>
      </p:cViewPr>
      <p:guideLst>
        <p:guide orient="horz" pos="1152"/>
        <p:guide pos="2024"/>
      </p:guideLst>
    </p:cSldViewPr>
  </p:slideViewPr>
  <p:outlineViewPr>
    <p:cViewPr>
      <p:scale>
        <a:sx n="30" d="100"/>
        <a:sy n="30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4"/>
    </p:cViewPr>
  </p:sorterViewPr>
  <p:notesViewPr>
    <p:cSldViewPr snapToGrid="0">
      <p:cViewPr varScale="1">
        <p:scale>
          <a:sx n="84" d="100"/>
          <a:sy n="84" d="100"/>
        </p:scale>
        <p:origin x="-2080" y="-104"/>
      </p:cViewPr>
      <p:guideLst>
        <p:guide orient="horz" pos="2928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handoutMaster" Target="handoutMasters/handout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>
                <a:latin typeface="Times New Roman" pitchFamily="-97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>
                <a:latin typeface="Times New Roman" pitchFamily="-97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297180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>
                <a:latin typeface="Times New Roman" pitchFamily="-97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831263"/>
            <a:ext cx="297180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>
                <a:latin typeface="Times New Roman" pitchFamily="-97" charset="0"/>
              </a:defRPr>
            </a:lvl1pPr>
          </a:lstStyle>
          <a:p>
            <a:pPr>
              <a:defRPr/>
            </a:pPr>
            <a:fld id="{90F78257-DCE5-9B48-9D80-0976C3C6B5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>
                <a:latin typeface="Times New Roman" pitchFamily="-97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>
                <a:latin typeface="Times New Roman" pitchFamily="-97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049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416425"/>
            <a:ext cx="502920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297180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>
                <a:latin typeface="Times New Roman" pitchFamily="-97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831263"/>
            <a:ext cx="297180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>
                <a:latin typeface="Times New Roman" pitchFamily="-97" charset="0"/>
              </a:defRPr>
            </a:lvl1pPr>
          </a:lstStyle>
          <a:p>
            <a:pPr>
              <a:defRPr/>
            </a:pPr>
            <a:fld id="{CD4AB463-CC9F-5446-A6B8-3D652F0402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97" charset="0"/>
        <a:ea typeface="Arial" pitchFamily="-97" charset="0"/>
        <a:cs typeface="Arial" pitchFamily="-97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97" charset="0"/>
        <a:ea typeface="Arial" pitchFamily="-97" charset="0"/>
        <a:cs typeface="Arial" pitchFamily="-97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97" charset="0"/>
        <a:ea typeface="Arial" pitchFamily="-97" charset="0"/>
        <a:cs typeface="Arial" pitchFamily="-97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97" charset="0"/>
        <a:ea typeface="Arial" pitchFamily="-97" charset="0"/>
        <a:cs typeface="Arial" pitchFamily="-97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97" charset="0"/>
        <a:ea typeface="Arial" pitchFamily="-97" charset="0"/>
        <a:cs typeface="Arial" pitchFamily="-97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55AC1EC-BC67-A643-A530-DF2051ACA6A7}" type="slidenum">
              <a:rPr lang="en-US"/>
              <a:pPr/>
              <a:t>1</a:t>
            </a:fld>
            <a:endParaRPr lang="en-US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osg_logo_4c_white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88900"/>
            <a:ext cx="1393825" cy="925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293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chemeClr val="hlink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5293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47700" y="3886200"/>
            <a:ext cx="8128000" cy="1752600"/>
          </a:xfrm>
        </p:spPr>
        <p:txBody>
          <a:bodyPr/>
          <a:lstStyle>
            <a:lvl1pPr marL="0" indent="0" algn="ctr">
              <a:buFont typeface="Times" pitchFamily="-97" charset="0"/>
              <a:buNone/>
              <a:defRPr sz="2400">
                <a:solidFill>
                  <a:schemeClr val="hlink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A75244-D616-A447-B314-1FB61120CF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81775" y="0"/>
            <a:ext cx="1965325" cy="6019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0"/>
            <a:ext cx="5743575" cy="6019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9FEBA6-F419-8847-8913-7842004DCC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56BF90-B0C2-5845-9EC2-7C10D8CA58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D48A39-8D3E-2F4D-82F7-765CF8B92F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4700" y="1333500"/>
            <a:ext cx="3810000" cy="4686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7100" y="1333500"/>
            <a:ext cx="3810000" cy="4686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E28A33-010B-DC48-9807-7796E540F5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A567F4-2B1D-A948-84AB-84D7E51750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274433-E0D9-2647-B414-916ADC6708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447890-F192-054A-9AEC-D273ADC0AF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079E02-5F84-834D-919B-5D85F88CCFD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6876E3-CDBF-0448-8057-03B7F28C39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0"/>
            <a:ext cx="69469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774700" y="1333500"/>
            <a:ext cx="7772400" cy="468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51914" name="Rectangle 10"/>
          <p:cNvSpPr>
            <a:spLocks noChangeArrowheads="1"/>
          </p:cNvSpPr>
          <p:nvPr/>
        </p:nvSpPr>
        <p:spPr bwMode="auto">
          <a:xfrm>
            <a:off x="-1266825" y="6008688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  <a:buFontTx/>
              <a:buNone/>
              <a:defRPr/>
            </a:pPr>
            <a:endParaRPr lang="en-US">
              <a:ea typeface="Arial" pitchFamily="-97" charset="0"/>
              <a:cs typeface="Arial" pitchFamily="-97" charset="0"/>
            </a:endParaRPr>
          </a:p>
        </p:txBody>
      </p:sp>
      <p:sp>
        <p:nvSpPr>
          <p:cNvPr id="251918" name="Rectangle 1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24900" y="6400800"/>
            <a:ext cx="4191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FontTx/>
              <a:buNone/>
              <a:defRPr sz="1400">
                <a:solidFill>
                  <a:srgbClr val="FF8000"/>
                </a:solidFill>
                <a:ea typeface="+mn-ea"/>
                <a:cs typeface="+mn-cs"/>
              </a:defRPr>
            </a:lvl1pPr>
          </a:lstStyle>
          <a:p>
            <a:pPr>
              <a:defRPr/>
            </a:pPr>
            <a:fld id="{4550E1C7-1D88-BC40-AAFA-C7C2F6C21E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0" name="Picture 16" descr="osg_logo_4c_white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0" y="165100"/>
            <a:ext cx="1393825" cy="925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1922" name="Line 18"/>
          <p:cNvSpPr>
            <a:spLocks noChangeShapeType="1"/>
          </p:cNvSpPr>
          <p:nvPr userDrawn="1"/>
        </p:nvSpPr>
        <p:spPr bwMode="auto">
          <a:xfrm flipV="1">
            <a:off x="685800" y="1155700"/>
            <a:ext cx="8458200" cy="12700"/>
          </a:xfrm>
          <a:prstGeom prst="line">
            <a:avLst/>
          </a:prstGeom>
          <a:noFill/>
          <a:ln w="38100">
            <a:solidFill>
              <a:srgbClr val="FF80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</p:sldLayoutIdLst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200">
          <a:solidFill>
            <a:srgbClr val="00008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>
          <a:solidFill>
            <a:srgbClr val="000080"/>
          </a:solidFill>
          <a:latin typeface="Futura" pitchFamily="-97" charset="0"/>
          <a:ea typeface="ＭＳ Ｐゴシック" pitchFamily="-97" charset="-128"/>
          <a:cs typeface="ＭＳ Ｐゴシック" pitchFamily="-97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>
          <a:solidFill>
            <a:srgbClr val="000080"/>
          </a:solidFill>
          <a:latin typeface="Futura" pitchFamily="-97" charset="0"/>
          <a:ea typeface="ＭＳ Ｐゴシック" pitchFamily="-97" charset="-128"/>
          <a:cs typeface="ＭＳ Ｐゴシック" pitchFamily="-97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>
          <a:solidFill>
            <a:srgbClr val="000080"/>
          </a:solidFill>
          <a:latin typeface="Futura" pitchFamily="-97" charset="0"/>
          <a:ea typeface="ＭＳ Ｐゴシック" pitchFamily="-97" charset="-128"/>
          <a:cs typeface="ＭＳ Ｐゴシック" pitchFamily="-97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>
          <a:solidFill>
            <a:srgbClr val="000080"/>
          </a:solidFill>
          <a:latin typeface="Futura" pitchFamily="-97" charset="0"/>
          <a:ea typeface="ＭＳ Ｐゴシック" pitchFamily="-97" charset="-128"/>
          <a:cs typeface="ＭＳ Ｐゴシック" pitchFamily="-97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3200">
          <a:solidFill>
            <a:srgbClr val="000080"/>
          </a:solidFill>
          <a:latin typeface="Futura" pitchFamily="-97" charset="0"/>
          <a:ea typeface="ＭＳ Ｐゴシック" pitchFamily="-97" charset="-128"/>
          <a:cs typeface="ＭＳ Ｐゴシック" pitchFamily="-97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3200">
          <a:solidFill>
            <a:srgbClr val="000080"/>
          </a:solidFill>
          <a:latin typeface="Futura" pitchFamily="-97" charset="0"/>
          <a:ea typeface="ＭＳ Ｐゴシック" pitchFamily="-97" charset="-128"/>
          <a:cs typeface="ＭＳ Ｐゴシック" pitchFamily="-97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3200">
          <a:solidFill>
            <a:srgbClr val="000080"/>
          </a:solidFill>
          <a:latin typeface="Futura" pitchFamily="-97" charset="0"/>
          <a:ea typeface="ＭＳ Ｐゴシック" pitchFamily="-97" charset="-128"/>
          <a:cs typeface="ＭＳ Ｐゴシック" pitchFamily="-97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3200">
          <a:solidFill>
            <a:srgbClr val="000080"/>
          </a:solidFill>
          <a:latin typeface="Futura" pitchFamily="-97" charset="0"/>
          <a:ea typeface="ＭＳ Ｐゴシック" pitchFamily="-97" charset="-128"/>
          <a:cs typeface="ＭＳ Ｐゴシック" pitchFamily="-97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0080"/>
        </a:buClr>
        <a:buFont typeface="Times" pitchFamily="-97" charset="0"/>
        <a:buChar char="•"/>
        <a:defRPr kumimoji="1" sz="3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3C0000"/>
        </a:buClr>
        <a:buFont typeface="Symbol" pitchFamily="-97" charset="2"/>
        <a:buChar char=""/>
        <a:defRPr kumimoji="1" sz="2800">
          <a:solidFill>
            <a:schemeClr val="tx2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3C0000"/>
        </a:buClr>
        <a:buFont typeface="Wingdings" pitchFamily="-97" charset="2"/>
        <a:buChar char="§"/>
        <a:defRPr kumimoji="1" sz="2400">
          <a:solidFill>
            <a:schemeClr val="tx2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3C0000"/>
        </a:buClr>
        <a:buFont typeface="Wingdings" pitchFamily="-97" charset="2"/>
        <a:buChar char=""/>
        <a:defRPr kumimoji="1" sz="2000">
          <a:solidFill>
            <a:schemeClr val="tx2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3C0000"/>
        </a:buClr>
        <a:buFont typeface="Wingdings" pitchFamily="-97" charset="2"/>
        <a:buChar char=""/>
        <a:defRPr kumimoji="1" sz="2000">
          <a:solidFill>
            <a:schemeClr val="tx2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3C0000"/>
        </a:buClr>
        <a:buFont typeface="Wingdings" pitchFamily="-97" charset="2"/>
        <a:buChar char=""/>
        <a:defRPr kumimoji="1" sz="2000">
          <a:solidFill>
            <a:schemeClr val="tx2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3C0000"/>
        </a:buClr>
        <a:buFont typeface="Wingdings" pitchFamily="-97" charset="2"/>
        <a:buChar char=""/>
        <a:defRPr kumimoji="1" sz="2000">
          <a:solidFill>
            <a:schemeClr val="tx2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3C0000"/>
        </a:buClr>
        <a:buFont typeface="Wingdings" pitchFamily="-97" charset="2"/>
        <a:buChar char=""/>
        <a:defRPr kumimoji="1" sz="2000">
          <a:solidFill>
            <a:schemeClr val="tx2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3C0000"/>
        </a:buClr>
        <a:buFont typeface="Wingdings" pitchFamily="-97" charset="2"/>
        <a:buChar char=""/>
        <a:defRPr kumimoji="1" sz="2000">
          <a:solidFill>
            <a:schemeClr val="tx2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osg-docdb.opensciencegrid.org/cgi-bin/ShowDocument?docid=909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6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09588" y="2106613"/>
            <a:ext cx="7772400" cy="1063625"/>
          </a:xfrm>
        </p:spPr>
        <p:txBody>
          <a:bodyPr/>
          <a:lstStyle/>
          <a:p>
            <a:pPr eaLnBrk="1" hangingPunct="1">
              <a:defRPr/>
            </a:pPr>
            <a:r>
              <a:rPr lang="en-US" sz="2000"/>
              <a:t>Key Project Drivers -  FY11</a:t>
            </a:r>
            <a:br>
              <a:rPr lang="en-US" sz="2000"/>
            </a:br>
            <a:r>
              <a:rPr lang="en-US" sz="2000"/>
              <a:t/>
            </a:r>
            <a:br>
              <a:rPr lang="en-US" sz="2000"/>
            </a:br>
            <a:r>
              <a:rPr lang="en-US" sz="2000"/>
              <a:t>Ruth Pordes, June 15th 2009</a:t>
            </a:r>
            <a:endParaRPr lang="en-US" sz="3600" b="1">
              <a:effectLst>
                <a:outerShdw blurRad="38100" dist="38100" dir="2700000" algn="tl">
                  <a:srgbClr val="DDDDDD"/>
                </a:outerShdw>
              </a:effectLst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69900" y="4276725"/>
            <a:ext cx="8128000" cy="1412875"/>
          </a:xfrm>
        </p:spPr>
        <p:txBody>
          <a:bodyPr/>
          <a:lstStyle/>
          <a:p>
            <a:pPr eaLnBrk="1" hangingPunct="1"/>
            <a:endParaRPr lang="en-US"/>
          </a:p>
          <a:p>
            <a:pPr eaLnBrk="1" hangingPunct="1"/>
            <a:endParaRPr lang="en-US" sz="1800"/>
          </a:p>
        </p:txBody>
      </p:sp>
      <p:sp>
        <p:nvSpPr>
          <p:cNvPr id="496644" name="Rectangle 4"/>
          <p:cNvSpPr>
            <a:spLocks noChangeArrowheads="1"/>
          </p:cNvSpPr>
          <p:nvPr/>
        </p:nvSpPr>
        <p:spPr bwMode="auto">
          <a:xfrm>
            <a:off x="-3014663" y="3829050"/>
            <a:ext cx="7772401" cy="106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  <a:buFontTx/>
              <a:buNone/>
              <a:defRPr/>
            </a:pPr>
            <a:r>
              <a:rPr kumimoji="1" lang="en-US" sz="3600" b="1">
                <a:solidFill>
                  <a:schemeClr val="hlink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Futura" pitchFamily="-97" charset="0"/>
              </a:rPr>
              <a:t/>
            </a:r>
            <a:br>
              <a:rPr kumimoji="1" lang="en-US" sz="3600" b="1">
                <a:solidFill>
                  <a:schemeClr val="hlink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Futura" pitchFamily="-97" charset="0"/>
              </a:rPr>
            </a:br>
            <a:endParaRPr kumimoji="1" lang="en-US" sz="3600" b="1">
              <a:solidFill>
                <a:schemeClr val="hlink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Futura" pitchFamily="-97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1484334" y="2108200"/>
            <a:ext cx="1985962" cy="1222375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411" name="TextBox 5"/>
          <p:cNvSpPr txBox="1">
            <a:spLocks noChangeArrowheads="1"/>
          </p:cNvSpPr>
          <p:nvPr/>
        </p:nvSpPr>
        <p:spPr bwMode="auto">
          <a:xfrm>
            <a:off x="1701592" y="2262188"/>
            <a:ext cx="1481596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>
              <a:buFontTx/>
              <a:buNone/>
            </a:pPr>
            <a:r>
              <a:rPr lang="en-US">
                <a:solidFill>
                  <a:schemeClr val="tx2"/>
                </a:solidFill>
              </a:rPr>
              <a:t>Science </a:t>
            </a:r>
          </a:p>
          <a:p>
            <a:pPr algn="ctr">
              <a:buFontTx/>
              <a:buNone/>
            </a:pPr>
            <a:r>
              <a:rPr lang="en-US">
                <a:solidFill>
                  <a:schemeClr val="tx2"/>
                </a:solidFill>
              </a:rPr>
              <a:t>Community</a:t>
            </a:r>
          </a:p>
        </p:txBody>
      </p:sp>
      <p:sp>
        <p:nvSpPr>
          <p:cNvPr id="8" name="Oval 7"/>
          <p:cNvSpPr/>
          <p:nvPr/>
        </p:nvSpPr>
        <p:spPr>
          <a:xfrm>
            <a:off x="1514496" y="3517900"/>
            <a:ext cx="2220913" cy="1204913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413" name="TextBox 8"/>
          <p:cNvSpPr txBox="1">
            <a:spLocks noChangeArrowheads="1"/>
          </p:cNvSpPr>
          <p:nvPr/>
        </p:nvSpPr>
        <p:spPr bwMode="auto">
          <a:xfrm>
            <a:off x="1474809" y="3681413"/>
            <a:ext cx="2139950" cy="707886"/>
          </a:xfrm>
          <a:prstGeom prst="rect">
            <a:avLst/>
          </a:prstGeom>
          <a:noFill/>
          <a:ln w="28575">
            <a:noFill/>
            <a:round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buFontTx/>
              <a:buNone/>
            </a:pPr>
            <a:r>
              <a:rPr lang="en-US">
                <a:solidFill>
                  <a:schemeClr val="tx2"/>
                </a:solidFill>
              </a:rPr>
              <a:t>Software</a:t>
            </a:r>
          </a:p>
          <a:p>
            <a:pPr algn="ctr">
              <a:buFontTx/>
              <a:buNone/>
            </a:pPr>
            <a:r>
              <a:rPr lang="en-US">
                <a:solidFill>
                  <a:schemeClr val="tx2"/>
                </a:solidFill>
              </a:rPr>
              <a:t>Provider</a:t>
            </a:r>
          </a:p>
        </p:txBody>
      </p:sp>
      <p:cxnSp>
        <p:nvCxnSpPr>
          <p:cNvPr id="13" name="Straight Arrow Connector 12"/>
          <p:cNvCxnSpPr>
            <a:stCxn id="5" idx="5"/>
          </p:cNvCxnSpPr>
          <p:nvPr/>
        </p:nvCxnSpPr>
        <p:spPr>
          <a:xfrm rot="16200000" flipH="1">
            <a:off x="3509984" y="2820988"/>
            <a:ext cx="366712" cy="102711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4187846" y="3316288"/>
            <a:ext cx="1657350" cy="1416050"/>
          </a:xfrm>
          <a:prstGeom prst="rect">
            <a:avLst/>
          </a:prstGeom>
          <a:noFill/>
          <a:ln w="38100" cap="flat" cmpd="sng" algn="ctr">
            <a:solidFill>
              <a:schemeClr val="accent1">
                <a:shade val="95000"/>
                <a:satMod val="10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416" name="TextBox 15"/>
          <p:cNvSpPr txBox="1">
            <a:spLocks noChangeArrowheads="1"/>
          </p:cNvSpPr>
          <p:nvPr/>
        </p:nvSpPr>
        <p:spPr bwMode="auto">
          <a:xfrm>
            <a:off x="4175146" y="3694113"/>
            <a:ext cx="1495997" cy="400110"/>
          </a:xfrm>
          <a:prstGeom prst="rect">
            <a:avLst/>
          </a:prstGeom>
          <a:noFill/>
          <a:ln w="38100">
            <a:noFill/>
            <a:round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buFontTx/>
              <a:buNone/>
            </a:pPr>
            <a:r>
              <a:rPr lang="en-US" u="sng">
                <a:solidFill>
                  <a:schemeClr val="tx2"/>
                </a:solidFill>
              </a:rPr>
              <a:t>Consortium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567509" y="3360738"/>
            <a:ext cx="1562100" cy="1416050"/>
          </a:xfrm>
          <a:prstGeom prst="rect">
            <a:avLst/>
          </a:prstGeom>
          <a:noFill/>
          <a:ln w="38100" cap="flat" cmpd="sng" algn="ctr">
            <a:solidFill>
              <a:schemeClr val="accent1">
                <a:shade val="95000"/>
                <a:satMod val="10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418" name="TextBox 18"/>
          <p:cNvSpPr txBox="1">
            <a:spLocks noChangeArrowheads="1"/>
          </p:cNvSpPr>
          <p:nvPr/>
        </p:nvSpPr>
        <p:spPr bwMode="auto">
          <a:xfrm>
            <a:off x="6794521" y="3700463"/>
            <a:ext cx="982911" cy="400110"/>
          </a:xfrm>
          <a:prstGeom prst="rect">
            <a:avLst/>
          </a:prstGeom>
          <a:noFill/>
          <a:ln w="38100">
            <a:noFill/>
            <a:round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buFontTx/>
              <a:buNone/>
            </a:pPr>
            <a:r>
              <a:rPr lang="en-US" u="sng">
                <a:solidFill>
                  <a:schemeClr val="tx2"/>
                </a:solidFill>
              </a:rPr>
              <a:t>Project</a:t>
            </a:r>
          </a:p>
        </p:txBody>
      </p:sp>
      <p:sp>
        <p:nvSpPr>
          <p:cNvPr id="26" name="Oval 25"/>
          <p:cNvSpPr/>
          <p:nvPr/>
        </p:nvSpPr>
        <p:spPr>
          <a:xfrm>
            <a:off x="4149746" y="0"/>
            <a:ext cx="3829050" cy="1992313"/>
          </a:xfrm>
          <a:prstGeom prst="ellipse">
            <a:avLst/>
          </a:prstGeom>
          <a:noFill/>
          <a:ln w="38100" cap="flat" cmpd="sng" algn="ctr">
            <a:solidFill>
              <a:schemeClr val="accent1">
                <a:shade val="95000"/>
                <a:satMod val="10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422" name="TextBox 26"/>
          <p:cNvSpPr txBox="1">
            <a:spLocks noChangeArrowheads="1"/>
          </p:cNvSpPr>
          <p:nvPr/>
        </p:nvSpPr>
        <p:spPr bwMode="auto">
          <a:xfrm>
            <a:off x="4537096" y="292100"/>
            <a:ext cx="3171825" cy="1015663"/>
          </a:xfrm>
          <a:prstGeom prst="rect">
            <a:avLst/>
          </a:prstGeom>
          <a:noFill/>
          <a:ln w="38100">
            <a:noFill/>
            <a:round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buFontTx/>
              <a:buNone/>
            </a:pPr>
            <a:r>
              <a:rPr lang="en-US">
                <a:solidFill>
                  <a:schemeClr val="tx2"/>
                </a:solidFill>
              </a:rPr>
              <a:t>Open Science Grid</a:t>
            </a:r>
          </a:p>
          <a:p>
            <a:pPr algn="ctr">
              <a:buFontTx/>
              <a:buNone/>
            </a:pPr>
            <a:r>
              <a:rPr lang="en-US" u="sng">
                <a:solidFill>
                  <a:schemeClr val="tx2"/>
                </a:solidFill>
              </a:rPr>
              <a:t>Services and</a:t>
            </a:r>
          </a:p>
          <a:p>
            <a:pPr algn="ctr">
              <a:buFontTx/>
              <a:buNone/>
            </a:pPr>
            <a:r>
              <a:rPr lang="en-US" u="sng">
                <a:solidFill>
                  <a:schemeClr val="tx2"/>
                </a:solidFill>
              </a:rPr>
              <a:t>Infrastructure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660796" y="3987800"/>
            <a:ext cx="517525" cy="3651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3171846" y="4451350"/>
            <a:ext cx="1006475" cy="84613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5294334" y="1689100"/>
            <a:ext cx="1757362" cy="1584325"/>
          </a:xfrm>
          <a:prstGeom prst="ellipse">
            <a:avLst/>
          </a:prstGeom>
          <a:noFill/>
          <a:ln w="38100" cap="flat" cmpd="sng" algn="ctr">
            <a:solidFill>
              <a:schemeClr val="accent1">
                <a:shade val="95000"/>
                <a:satMod val="10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426" name="TextBox 31"/>
          <p:cNvSpPr txBox="1">
            <a:spLocks noChangeArrowheads="1"/>
          </p:cNvSpPr>
          <p:nvPr/>
        </p:nvSpPr>
        <p:spPr bwMode="auto">
          <a:xfrm>
            <a:off x="4994296" y="2074863"/>
            <a:ext cx="24003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buFontTx/>
              <a:buNone/>
            </a:pPr>
            <a:r>
              <a:rPr lang="en-US">
                <a:solidFill>
                  <a:schemeClr val="tx2"/>
                </a:solidFill>
              </a:rPr>
              <a:t>Executive </a:t>
            </a:r>
          </a:p>
          <a:p>
            <a:pPr algn="ctr">
              <a:buFontTx/>
              <a:buNone/>
            </a:pPr>
            <a:r>
              <a:rPr lang="en-US">
                <a:solidFill>
                  <a:schemeClr val="tx2"/>
                </a:solidFill>
              </a:rPr>
              <a:t>Board</a:t>
            </a:r>
          </a:p>
        </p:txBody>
      </p:sp>
      <p:cxnSp>
        <p:nvCxnSpPr>
          <p:cNvPr id="39" name="Curved Connector 38"/>
          <p:cNvCxnSpPr>
            <a:endCxn id="57" idx="0"/>
          </p:cNvCxnSpPr>
          <p:nvPr/>
        </p:nvCxnSpPr>
        <p:spPr>
          <a:xfrm rot="16200000" flipH="1">
            <a:off x="4568847" y="4991100"/>
            <a:ext cx="622300" cy="104775"/>
          </a:xfrm>
          <a:prstGeom prst="curvedConnector3">
            <a:avLst>
              <a:gd name="adj1" fmla="val 50000"/>
            </a:avLst>
          </a:prstGeom>
          <a:ln>
            <a:headEnd type="triangle" w="lg"/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hape 40"/>
          <p:cNvCxnSpPr>
            <a:stCxn id="15" idx="0"/>
          </p:cNvCxnSpPr>
          <p:nvPr/>
        </p:nvCxnSpPr>
        <p:spPr>
          <a:xfrm rot="5400000" flipH="1" flipV="1">
            <a:off x="4947465" y="2926556"/>
            <a:ext cx="458788" cy="320675"/>
          </a:xfrm>
          <a:prstGeom prst="curved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hape 41"/>
          <p:cNvCxnSpPr>
            <a:stCxn id="18" idx="0"/>
          </p:cNvCxnSpPr>
          <p:nvPr/>
        </p:nvCxnSpPr>
        <p:spPr>
          <a:xfrm rot="16200000" flipV="1">
            <a:off x="6872309" y="2884487"/>
            <a:ext cx="490538" cy="461963"/>
          </a:xfrm>
          <a:prstGeom prst="curved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Curved Connector 47"/>
          <p:cNvCxnSpPr/>
          <p:nvPr/>
        </p:nvCxnSpPr>
        <p:spPr>
          <a:xfrm rot="5400000">
            <a:off x="6365896" y="4953000"/>
            <a:ext cx="711200" cy="304800"/>
          </a:xfrm>
          <a:prstGeom prst="curvedConnector3">
            <a:avLst>
              <a:gd name="adj1" fmla="val 50000"/>
            </a:avLst>
          </a:prstGeom>
          <a:ln>
            <a:headEnd type="triangle" w="lg"/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433" name="TextBox 48"/>
          <p:cNvSpPr txBox="1">
            <a:spLocks noChangeArrowheads="1"/>
          </p:cNvSpPr>
          <p:nvPr/>
        </p:nvSpPr>
        <p:spPr bwMode="auto">
          <a:xfrm>
            <a:off x="5357834" y="5348288"/>
            <a:ext cx="527050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buFontTx/>
              <a:buNone/>
            </a:pPr>
            <a:r>
              <a:rPr lang="en-US" sz="4800">
                <a:solidFill>
                  <a:schemeClr val="tx2"/>
                </a:solidFill>
              </a:rPr>
              <a:t>..</a:t>
            </a:r>
          </a:p>
        </p:txBody>
      </p:sp>
      <p:sp>
        <p:nvSpPr>
          <p:cNvPr id="57" name="Oval 56"/>
          <p:cNvSpPr/>
          <p:nvPr/>
        </p:nvSpPr>
        <p:spPr>
          <a:xfrm>
            <a:off x="4132284" y="5354638"/>
            <a:ext cx="1600200" cy="1503362"/>
          </a:xfrm>
          <a:prstGeom prst="ellipse">
            <a:avLst/>
          </a:prstGeom>
          <a:noFill/>
          <a:ln w="38100" cap="flat" cmpd="sng" algn="ctr">
            <a:solidFill>
              <a:schemeClr val="accent1">
                <a:shade val="95000"/>
                <a:satMod val="10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435" name="TextBox 57"/>
          <p:cNvSpPr txBox="1">
            <a:spLocks noChangeArrowheads="1"/>
          </p:cNvSpPr>
          <p:nvPr/>
        </p:nvSpPr>
        <p:spPr bwMode="auto">
          <a:xfrm>
            <a:off x="3867171" y="5592763"/>
            <a:ext cx="21304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buFontTx/>
              <a:buNone/>
            </a:pPr>
            <a:r>
              <a:rPr lang="en-US" u="sng">
                <a:solidFill>
                  <a:schemeClr val="tx2"/>
                </a:solidFill>
              </a:rPr>
              <a:t>Satellite -  Partner</a:t>
            </a:r>
          </a:p>
          <a:p>
            <a:pPr algn="ctr">
              <a:buFontTx/>
              <a:buNone/>
            </a:pPr>
            <a:r>
              <a:rPr lang="en-US">
                <a:solidFill>
                  <a:schemeClr val="tx2"/>
                </a:solidFill>
              </a:rPr>
              <a:t>Project</a:t>
            </a:r>
          </a:p>
        </p:txBody>
      </p:sp>
      <p:sp>
        <p:nvSpPr>
          <p:cNvPr id="17436" name="TextBox 59"/>
          <p:cNvSpPr txBox="1">
            <a:spLocks noChangeArrowheads="1"/>
          </p:cNvSpPr>
          <p:nvPr/>
        </p:nvSpPr>
        <p:spPr bwMode="auto">
          <a:xfrm>
            <a:off x="5738834" y="5335588"/>
            <a:ext cx="527050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buFontTx/>
              <a:buNone/>
            </a:pPr>
            <a:r>
              <a:rPr lang="en-US" sz="4800">
                <a:solidFill>
                  <a:schemeClr val="tx2"/>
                </a:solidFill>
              </a:rPr>
              <a:t>..</a:t>
            </a:r>
          </a:p>
        </p:txBody>
      </p:sp>
      <p:sp>
        <p:nvSpPr>
          <p:cNvPr id="61" name="Oval 60"/>
          <p:cNvSpPr/>
          <p:nvPr/>
        </p:nvSpPr>
        <p:spPr>
          <a:xfrm>
            <a:off x="6265884" y="5354638"/>
            <a:ext cx="1600200" cy="1503362"/>
          </a:xfrm>
          <a:prstGeom prst="ellipse">
            <a:avLst/>
          </a:prstGeom>
          <a:noFill/>
          <a:ln w="38100" cap="flat" cmpd="sng" algn="ctr">
            <a:solidFill>
              <a:schemeClr val="accent1">
                <a:shade val="95000"/>
                <a:satMod val="10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438" name="TextBox 61"/>
          <p:cNvSpPr txBox="1">
            <a:spLocks noChangeArrowheads="1"/>
          </p:cNvSpPr>
          <p:nvPr/>
        </p:nvSpPr>
        <p:spPr bwMode="auto">
          <a:xfrm>
            <a:off x="6026171" y="5562600"/>
            <a:ext cx="2130425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buFontTx/>
              <a:buNone/>
            </a:pPr>
            <a:r>
              <a:rPr lang="en-US" u="sng">
                <a:solidFill>
                  <a:schemeClr val="tx2"/>
                </a:solidFill>
              </a:rPr>
              <a:t>Satellite</a:t>
            </a:r>
          </a:p>
          <a:p>
            <a:pPr algn="ctr">
              <a:buFontTx/>
              <a:buNone/>
            </a:pPr>
            <a:r>
              <a:rPr lang="en-US">
                <a:solidFill>
                  <a:schemeClr val="tx2"/>
                </a:solidFill>
              </a:rPr>
              <a:t>Project</a:t>
            </a:r>
          </a:p>
        </p:txBody>
      </p:sp>
      <p:sp>
        <p:nvSpPr>
          <p:cNvPr id="71" name="Oval 70"/>
          <p:cNvSpPr/>
          <p:nvPr/>
        </p:nvSpPr>
        <p:spPr>
          <a:xfrm>
            <a:off x="1636734" y="5054600"/>
            <a:ext cx="1985962" cy="1222375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440" name="TextBox 71"/>
          <p:cNvSpPr txBox="1">
            <a:spLocks noChangeArrowheads="1"/>
          </p:cNvSpPr>
          <p:nvPr/>
        </p:nvSpPr>
        <p:spPr bwMode="auto">
          <a:xfrm>
            <a:off x="1954410" y="5208588"/>
            <a:ext cx="1282347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>
              <a:buFontTx/>
              <a:buNone/>
            </a:pPr>
            <a:r>
              <a:rPr lang="en-US">
                <a:solidFill>
                  <a:schemeClr val="tx2"/>
                </a:solidFill>
              </a:rPr>
              <a:t>Resource </a:t>
            </a:r>
          </a:p>
          <a:p>
            <a:pPr algn="ctr">
              <a:buFontTx/>
              <a:buNone/>
            </a:pPr>
            <a:r>
              <a:rPr lang="en-US">
                <a:solidFill>
                  <a:schemeClr val="tx2"/>
                </a:solidFill>
              </a:rPr>
              <a:t>Provider</a:t>
            </a:r>
          </a:p>
        </p:txBody>
      </p:sp>
      <p:sp>
        <p:nvSpPr>
          <p:cNvPr id="17441" name="TextBox 72"/>
          <p:cNvSpPr txBox="1">
            <a:spLocks noChangeArrowheads="1"/>
          </p:cNvSpPr>
          <p:nvPr/>
        </p:nvSpPr>
        <p:spPr bwMode="auto">
          <a:xfrm>
            <a:off x="1450996" y="1633538"/>
            <a:ext cx="213836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buFontTx/>
              <a:buNone/>
            </a:pPr>
            <a:r>
              <a:rPr lang="en-US" u="sng">
                <a:solidFill>
                  <a:schemeClr val="tx2"/>
                </a:solidFill>
              </a:rPr>
              <a:t>Contributions</a:t>
            </a:r>
          </a:p>
        </p:txBody>
      </p:sp>
      <p:sp>
        <p:nvSpPr>
          <p:cNvPr id="17444" name="TextBox 75"/>
          <p:cNvSpPr txBox="1">
            <a:spLocks noChangeArrowheads="1"/>
          </p:cNvSpPr>
          <p:nvPr/>
        </p:nvSpPr>
        <p:spPr bwMode="auto">
          <a:xfrm>
            <a:off x="1247796" y="380999"/>
            <a:ext cx="2936875" cy="461665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buFontTx/>
              <a:buNone/>
            </a:pPr>
            <a:r>
              <a:rPr lang="en-US" dirty="0" err="1" smtClean="0">
                <a:solidFill>
                  <a:srgbClr val="FFFFFF"/>
                </a:solidFill>
              </a:rPr>
              <a:t>organo</a:t>
            </a:r>
            <a:r>
              <a:rPr lang="en-US" dirty="0" smtClean="0">
                <a:solidFill>
                  <a:srgbClr val="FFFFFF"/>
                </a:solidFill>
              </a:rPr>
              <a:t>-gram</a:t>
            </a:r>
          </a:p>
        </p:txBody>
      </p:sp>
      <p:sp>
        <p:nvSpPr>
          <p:cNvPr id="32" name="Slide Number Placeholder 3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F56BF90-B0C2-5845-9EC2-7C10D8CA582F}" type="slidenum">
              <a:rPr lang="en-US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Key Message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7385" y="1158549"/>
            <a:ext cx="8690003" cy="5547670"/>
          </a:xfrm>
        </p:spPr>
        <p:txBody>
          <a:bodyPr/>
          <a:lstStyle/>
          <a:p>
            <a:pPr>
              <a:buNone/>
            </a:pPr>
            <a:r>
              <a:rPr lang="en-US" sz="2000"/>
              <a:t>Year 5 is a continuation of work in Year 4. </a:t>
            </a:r>
          </a:p>
          <a:p>
            <a:pPr>
              <a:buNone/>
            </a:pPr>
            <a:r>
              <a:rPr lang="en-US" sz="2000"/>
              <a:t>We have asked for updated requirements from LIGO, US ATLAS, US CMS – waiting on these now. But they will mainly be continuations of Year 4 so..</a:t>
            </a:r>
          </a:p>
          <a:p>
            <a:pPr lvl="1"/>
            <a:r>
              <a:rPr lang="en-US" sz="1800"/>
              <a:t>Please read current documents in the document repository</a:t>
            </a:r>
            <a:r>
              <a:rPr lang="en-US" sz="1800"/>
              <a:t> </a:t>
            </a:r>
            <a:r>
              <a:rPr lang="en-US" sz="1800">
                <a:hlinkClick r:id="rId2"/>
              </a:rPr>
              <a:t>http://osg-docdb.opensciencegrid.org/cgi-bin/ShowDocument?docid=909</a:t>
            </a:r>
            <a:r>
              <a:rPr lang="en-US" sz="1800"/>
              <a:t> (note I have made these publicly readable for the short term so you can access them easily.)</a:t>
            </a:r>
            <a:endParaRPr lang="en-US" sz="1800"/>
          </a:p>
          <a:p>
            <a:pPr lvl="1"/>
            <a:r>
              <a:rPr lang="en-US" sz="1800"/>
              <a:t> Do reach out to your contacts for information yourselves. </a:t>
            </a:r>
          </a:p>
          <a:p>
            <a:pPr>
              <a:buNone/>
            </a:pPr>
            <a:r>
              <a:rPr lang="en-US" sz="2000"/>
              <a:t>Initiatives we hope will be more or less complete as a focus: </a:t>
            </a:r>
          </a:p>
          <a:p>
            <a:pPr lvl="1"/>
            <a:r>
              <a:rPr lang="en-US" sz="2000"/>
              <a:t>	</a:t>
            </a:r>
            <a:r>
              <a:rPr lang="en-US" sz="1800"/>
              <a:t>Native packaging</a:t>
            </a:r>
          </a:p>
          <a:p>
            <a:pPr lvl="1"/>
            <a:r>
              <a:rPr lang="en-US" sz="1800"/>
              <a:t>	</a:t>
            </a:r>
            <a:r>
              <a:rPr lang="en-US" sz="1800"/>
              <a:t>Documentation</a:t>
            </a:r>
          </a:p>
          <a:p>
            <a:r>
              <a:rPr lang="en-US" sz="2000"/>
              <a:t>Continuing initiatives:</a:t>
            </a:r>
          </a:p>
          <a:p>
            <a:pPr lvl="1"/>
            <a:r>
              <a:rPr lang="en-US" sz="1800"/>
              <a:t>Usability, Scalability and robustness</a:t>
            </a:r>
          </a:p>
          <a:p>
            <a:pPr lvl="1"/>
            <a:r>
              <a:rPr lang="en-US" sz="1800"/>
              <a:t>Tier-3s/Campuses</a:t>
            </a:r>
          </a:p>
          <a:p>
            <a:pPr lvl="1"/>
            <a:r>
              <a:rPr lang="en-US" sz="1800"/>
              <a:t>Data Management</a:t>
            </a:r>
          </a:p>
          <a:p>
            <a:pPr lvl="1"/>
            <a:r>
              <a:rPr lang="en-US" sz="1800"/>
              <a:t>‘ITIL” like robustness to Operations expectations and processes</a:t>
            </a:r>
          </a:p>
          <a:p>
            <a:pPr lvl="1"/>
            <a:endParaRPr lang="en-US" sz="1800"/>
          </a:p>
          <a:p>
            <a:pPr lvl="1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F56BF90-B0C2-5845-9EC2-7C10D8CA582F}" type="slidenum">
              <a:rPr lang="en-US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Software..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1949" y="1158549"/>
            <a:ext cx="8645439" cy="5699451"/>
          </a:xfrm>
        </p:spPr>
        <p:txBody>
          <a:bodyPr/>
          <a:lstStyle/>
          <a:p>
            <a:pPr>
              <a:buNone/>
            </a:pPr>
            <a:r>
              <a:rPr lang="en-US" sz="2000"/>
              <a:t>Alain is making a comprehensive list of Software requests. Here was my recent input:</a:t>
            </a:r>
          </a:p>
          <a:p>
            <a:pPr lvl="1"/>
            <a:r>
              <a:rPr lang="en-US" sz="1600"/>
              <a:t>Extensions in testing of Software providers deliverables</a:t>
            </a:r>
            <a:br>
              <a:rPr lang="en-US" sz="1600"/>
            </a:br>
            <a:r>
              <a:rPr lang="en-US" sz="1600"/>
              <a:t>Improvement in nimbleness to cycle new patches and versions into production “at least on a few sites for testing” </a:t>
            </a:r>
          </a:p>
          <a:p>
            <a:pPr lvl="1"/>
            <a:r>
              <a:rPr lang="en-US" sz="1600"/>
              <a:t>Completion of the migration to native packaging. </a:t>
            </a:r>
          </a:p>
          <a:p>
            <a:pPr lvl="1"/>
            <a:r>
              <a:rPr lang="en-US" sz="1600"/>
              <a:t>Completion of the web/grid ID management client tool integration; </a:t>
            </a:r>
          </a:p>
          <a:p>
            <a:pPr lvl="1"/>
            <a:r>
              <a:rPr lang="en-US" sz="1600"/>
              <a:t>Support for CILOGON as a CA</a:t>
            </a:r>
          </a:p>
          <a:p>
            <a:pPr lvl="1"/>
            <a:r>
              <a:rPr lang="en-US" sz="1600"/>
              <a:t>Support for Opportunistic storage and storage appliances across OSG. </a:t>
            </a:r>
          </a:p>
          <a:p>
            <a:pPr lvl="1"/>
            <a:r>
              <a:rPr lang="en-US" sz="1600"/>
              <a:t>Software to support data access for LHC analysis</a:t>
            </a:r>
          </a:p>
          <a:p>
            <a:pPr lvl="1"/>
            <a:r>
              <a:rPr lang="en-US" sz="1600"/>
              <a:t>VDT-cache for a Submit Host : glidein VO front end, Condor-G, ...whatever else is decided</a:t>
            </a:r>
          </a:p>
          <a:p>
            <a:pPr lvl="1"/>
            <a:r>
              <a:rPr lang="en-US" sz="1600"/>
              <a:t>VDT-cache for an Operations Center : RSV host, gratia collector, OIM whatever else is decided</a:t>
            </a:r>
          </a:p>
          <a:p>
            <a:pPr lvl="1"/>
            <a:r>
              <a:rPr lang="en-US" sz="1600"/>
              <a:t>VDT-cache for a Campus Router : </a:t>
            </a:r>
          </a:p>
          <a:p>
            <a:pPr lvl="1"/>
            <a:r>
              <a:rPr lang="en-US" sz="1600"/>
              <a:t>VDT-cache for VM base clients/executors</a:t>
            </a:r>
          </a:p>
          <a:p>
            <a:pPr lvl="1"/>
            <a:r>
              <a:rPr lang="en-US" sz="1600"/>
              <a:t>Evaluation/prototype for reducing the staticicity of VOs (step towards dynamic Vos)</a:t>
            </a:r>
          </a:p>
          <a:p>
            <a:pPr lvl="1"/>
            <a:r>
              <a:rPr lang="en-US" sz="1600"/>
              <a:t>Evaluation/prototype for policy between opportunistic VOs resource reservation, provisioning and use.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F56BF90-B0C2-5845-9EC2-7C10D8CA582F}" type="slidenum">
              <a:rPr lang="en-US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7694613" cy="1143000"/>
          </a:xfrm>
        </p:spPr>
        <p:txBody>
          <a:bodyPr/>
          <a:lstStyle/>
          <a:p>
            <a:pPr eaLnBrk="1" hangingPunct="1"/>
            <a:r>
              <a:rPr lang="en-US" smtClean="0"/>
              <a:t>Same as for FY10: remember to include and ask questions about: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spcBef>
                <a:spcPts val="900"/>
              </a:spcBef>
              <a:spcAft>
                <a:spcPts val="300"/>
              </a:spcAft>
            </a:pPr>
            <a:r>
              <a:rPr lang="en-US" sz="2000"/>
              <a:t>Put things in your program of work that you think need doing without regard to the effort available. I would also prefer any holes you are worried about get included in the area plans rather than left to chance later. </a:t>
            </a:r>
          </a:p>
          <a:p>
            <a:pPr eaLnBrk="1" hangingPunct="1">
              <a:lnSpc>
                <a:spcPct val="90000"/>
              </a:lnSpc>
              <a:spcBef>
                <a:spcPts val="900"/>
              </a:spcBef>
              <a:spcAft>
                <a:spcPts val="300"/>
              </a:spcAft>
            </a:pPr>
            <a:r>
              <a:rPr lang="en-US" sz="2000"/>
              <a:t>Meet responsibilities as part of Management of an effective project – update WBS, make reports, attend Area Coordinator meetings etc as expected.</a:t>
            </a:r>
          </a:p>
          <a:p>
            <a:pPr eaLnBrk="1" hangingPunct="1">
              <a:lnSpc>
                <a:spcPct val="90000"/>
              </a:lnSpc>
              <a:spcBef>
                <a:spcPts val="900"/>
              </a:spcBef>
              <a:spcAft>
                <a:spcPts val="300"/>
              </a:spcAft>
            </a:pPr>
            <a:r>
              <a:rPr lang="en-US" sz="2000"/>
              <a:t>Area Metrics.</a:t>
            </a:r>
          </a:p>
          <a:p>
            <a:pPr eaLnBrk="1" hangingPunct="1">
              <a:lnSpc>
                <a:spcPct val="90000"/>
              </a:lnSpc>
              <a:spcBef>
                <a:spcPts val="900"/>
              </a:spcBef>
              <a:spcAft>
                <a:spcPts val="300"/>
              </a:spcAft>
            </a:pPr>
            <a:r>
              <a:rPr lang="en-US" sz="2000"/>
              <a:t>Documentation.</a:t>
            </a:r>
          </a:p>
          <a:p>
            <a:pPr eaLnBrk="1" hangingPunct="1">
              <a:lnSpc>
                <a:spcPct val="90000"/>
              </a:lnSpc>
              <a:spcBef>
                <a:spcPts val="900"/>
              </a:spcBef>
              <a:spcAft>
                <a:spcPts val="300"/>
              </a:spcAft>
            </a:pPr>
            <a:r>
              <a:rPr lang="en-US" sz="2000"/>
              <a:t>Integration of Training.</a:t>
            </a:r>
          </a:p>
          <a:p>
            <a:pPr eaLnBrk="1" hangingPunct="1">
              <a:lnSpc>
                <a:spcPct val="90000"/>
              </a:lnSpc>
              <a:spcBef>
                <a:spcPts val="900"/>
              </a:spcBef>
              <a:spcAft>
                <a:spcPts val="300"/>
              </a:spcAft>
            </a:pPr>
            <a:r>
              <a:rPr lang="en-US" sz="2000"/>
              <a:t>Communication and Publishing.</a:t>
            </a:r>
          </a:p>
          <a:p>
            <a:pPr eaLnBrk="1" hangingPunct="1">
              <a:lnSpc>
                <a:spcPct val="90000"/>
              </a:lnSpc>
              <a:spcBef>
                <a:spcPts val="900"/>
              </a:spcBef>
              <a:spcAft>
                <a:spcPts val="300"/>
              </a:spcAft>
            </a:pPr>
            <a:r>
              <a:rPr lang="en-US" sz="2000"/>
              <a:t>Planning for the Future of OSG.</a:t>
            </a:r>
          </a:p>
          <a:p>
            <a:pPr eaLnBrk="1" hangingPunct="1">
              <a:lnSpc>
                <a:spcPct val="90000"/>
              </a:lnSpc>
              <a:spcBef>
                <a:spcPts val="900"/>
              </a:spcBef>
              <a:spcAft>
                <a:spcPts val="300"/>
              </a:spcAft>
            </a:pPr>
            <a:r>
              <a:rPr lang="en-US" sz="2000"/>
              <a:t>OSG supported services and operations for the area.</a:t>
            </a:r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233ADCE3-9D5E-5248-9D25-D4B0BBA6580E}" type="slidenum">
              <a:rPr lang="en-US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Documentation - again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4700" y="1333499"/>
            <a:ext cx="7772400" cy="5116501"/>
          </a:xfrm>
        </p:spPr>
        <p:txBody>
          <a:bodyPr/>
          <a:lstStyle/>
          <a:p>
            <a:pPr>
              <a:buNone/>
            </a:pPr>
            <a:r>
              <a:rPr lang="en-US"/>
              <a:t>It IS the Area Coordinators responsibility to allocate effort to and engage in the Documentation Activity.</a:t>
            </a:r>
          </a:p>
          <a:p>
            <a:pPr>
              <a:buNone/>
            </a:pPr>
            <a:r>
              <a:rPr lang="en-US"/>
              <a:t>More documentation is not necessarily Better Documentation. Documentation needs thought and attention. We need, want, hope..  the area coordinators to be engaged! (yes – whats in it for you? Better readability, understanding HAPPIER USERS.)</a:t>
            </a:r>
          </a:p>
          <a:p>
            <a:pPr>
              <a:buNone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F56BF90-B0C2-5845-9EC2-7C10D8CA582F}" type="slidenum">
              <a:rPr lang="en-US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685800" y="-1"/>
            <a:ext cx="8037626" cy="1459327"/>
          </a:xfrm>
        </p:spPr>
        <p:txBody>
          <a:bodyPr/>
          <a:lstStyle/>
          <a:p>
            <a:pPr eaLnBrk="1" hangingPunct="1"/>
            <a:r>
              <a:rPr lang="en-US" sz="2400" smtClean="0"/>
              <a:t>Revisit:</a:t>
            </a:r>
            <a:br>
              <a:rPr lang="en-US" sz="2400" smtClean="0"/>
            </a:br>
            <a:r>
              <a:rPr lang="en-US" sz="2400" smtClean="0"/>
              <a:t>Key Goals for FY10 - how do You think we did? What can we learn from this?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139700" y="1084263"/>
            <a:ext cx="9004300" cy="5773737"/>
          </a:xfrm>
        </p:spPr>
        <p:txBody>
          <a:bodyPr/>
          <a:lstStyle/>
          <a:p>
            <a:pPr eaLnBrk="1" hangingPunct="1">
              <a:buFont typeface="Times" pitchFamily="-97" charset="0"/>
              <a:buNone/>
            </a:pPr>
            <a:r>
              <a:rPr lang="en-US" sz="1800" smtClean="0"/>
              <a:t>Top 5:</a:t>
            </a:r>
          </a:p>
          <a:p>
            <a:pPr eaLnBrk="1" hangingPunct="1"/>
            <a:r>
              <a:rPr lang="en-US" sz="1800" smtClean="0"/>
              <a:t>Support for LHC user running, support for Tier-1, Tier-2s and focus on Tier-3s.</a:t>
            </a:r>
          </a:p>
          <a:p>
            <a:pPr eaLnBrk="1" hangingPunct="1"/>
            <a:r>
              <a:rPr lang="en-US" sz="1800" smtClean="0"/>
              <a:t>Support software, analyses, and data management for LIGO based on requests. </a:t>
            </a:r>
          </a:p>
          <a:p>
            <a:pPr eaLnBrk="1" hangingPunct="1"/>
            <a:r>
              <a:rPr lang="en-US" sz="1800" smtClean="0"/>
              <a:t>Easier and more usable incremental upgrades of software for “any” reason – security, faults, functionality.</a:t>
            </a:r>
          </a:p>
          <a:p>
            <a:pPr eaLnBrk="1" hangingPunct="1"/>
            <a:r>
              <a:rPr lang="en-US" sz="1800" smtClean="0"/>
              <a:t>Support for other OSG stakeholders requests and increased number of non-physics and campus beneficiaries in OSG. </a:t>
            </a:r>
          </a:p>
          <a:p>
            <a:pPr eaLnBrk="1" hangingPunct="1"/>
            <a:r>
              <a:rPr lang="en-US" sz="1800" smtClean="0"/>
              <a:t>Timely and appropriate security and operational response to problems, as well as records of expectations, including SLAs and Policy, across the board.</a:t>
            </a:r>
          </a:p>
          <a:p>
            <a:pPr eaLnBrk="1" hangingPunct="1">
              <a:buFont typeface="Times" pitchFamily="-97" charset="0"/>
              <a:buNone/>
            </a:pPr>
            <a:r>
              <a:rPr lang="en-US" sz="1800" smtClean="0"/>
              <a:t>Next 5:</a:t>
            </a:r>
          </a:p>
          <a:p>
            <a:pPr eaLnBrk="1" hangingPunct="1"/>
            <a:r>
              <a:rPr lang="en-US" sz="1800" smtClean="0"/>
              <a:t>Continued improved technical and operational support for data storage use, access and policies.</a:t>
            </a:r>
          </a:p>
          <a:p>
            <a:pPr eaLnBrk="1" hangingPunct="1"/>
            <a:r>
              <a:rPr lang="en-US" sz="1800" smtClean="0"/>
              <a:t>Wider adoption of  Pilot based workload management, progress in transparency between campus &amp; wide area resources, policies for improved usability &amp; efficiency.</a:t>
            </a:r>
          </a:p>
          <a:p>
            <a:pPr eaLnBrk="1" hangingPunct="1"/>
            <a:r>
              <a:rPr lang="en-US" sz="1800" smtClean="0"/>
              <a:t>Articulation and implementation of Security authorization, identification &amp; policy.</a:t>
            </a:r>
          </a:p>
          <a:p>
            <a:pPr eaLnBrk="1" hangingPunct="1"/>
            <a:r>
              <a:rPr lang="en-US" sz="1800" smtClean="0"/>
              <a:t>Success of OSG Satellites for moving the infrastructure forward</a:t>
            </a:r>
          </a:p>
          <a:p>
            <a:pPr eaLnBrk="1" hangingPunct="1"/>
            <a:r>
              <a:rPr lang="en-US" sz="1800" smtClean="0"/>
              <a:t>Better understanding of role of (separately) MPI, Virtual Machines and Cloud resources and policies in the OSG environment. </a:t>
            </a:r>
          </a:p>
          <a:p>
            <a:pPr eaLnBrk="1" hangingPunct="1">
              <a:buFont typeface="Times" pitchFamily="-97" charset="0"/>
              <a:buNone/>
            </a:pPr>
            <a:r>
              <a:rPr lang="en-US" sz="1800" smtClean="0"/>
              <a:t> </a:t>
            </a:r>
          </a:p>
          <a:p>
            <a:pPr eaLnBrk="1" hangingPunct="1"/>
            <a:endParaRPr lang="en-US" sz="1800" smtClean="0"/>
          </a:p>
          <a:p>
            <a:pPr eaLnBrk="1" hangingPunct="1"/>
            <a:endParaRPr lang="en-US" sz="1800" smtClean="0"/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4355DB04-BEF4-F849-9910-918404F8ED0F}" type="slidenum">
              <a:rPr lang="en-US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2646" y="2406218"/>
            <a:ext cx="6946900" cy="1143000"/>
          </a:xfrm>
        </p:spPr>
        <p:txBody>
          <a:bodyPr/>
          <a:lstStyle/>
          <a:p>
            <a:r>
              <a:rPr lang="en-US"/>
              <a:t>and? The future?</a:t>
            </a:r>
            <a:br>
              <a:rPr lang="en-US"/>
            </a:br>
            <a:r>
              <a:rPr lang="en-US"/>
              <a:t>From Aug ‘09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F56BF90-B0C2-5845-9EC2-7C10D8CA582F}" type="slidenum">
              <a:rPr lang="en-US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0"/>
            <a:ext cx="8219141" cy="1143000"/>
          </a:xfrm>
        </p:spPr>
        <p:txBody>
          <a:bodyPr/>
          <a:lstStyle/>
          <a:p>
            <a:pPr lvl="0"/>
            <a:r>
              <a:rPr lang="en-US"/>
              <a:t>OSG Futures – Goals remain</a:t>
            </a:r>
            <a:br>
              <a:rPr lang="en-US"/>
            </a:br>
            <a:r>
              <a:rPr lang="en-US" sz="1400"/>
              <a:t>Requirements and Principles for the Future of OSG (OSG-938)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69146"/>
            <a:ext cx="9144000" cy="5404971"/>
          </a:xfrm>
        </p:spPr>
        <p:txBody>
          <a:bodyPr/>
          <a:lstStyle/>
          <a:p>
            <a:r>
              <a:rPr lang="en-US" sz="2000" i="1"/>
              <a:t>OSG will provide the </a:t>
            </a:r>
            <a:r>
              <a:rPr lang="en-US" sz="2000" b="1" i="1"/>
              <a:t>LHC and LIGO communities with a common virtual facility…</a:t>
            </a:r>
            <a:endParaRPr lang="en-US" sz="2000"/>
          </a:p>
          <a:p>
            <a:pPr>
              <a:buNone/>
            </a:pPr>
            <a:r>
              <a:rPr lang="en-US" sz="2000" i="1"/>
              <a:t> </a:t>
            </a:r>
            <a:endParaRPr lang="en-US" sz="2000"/>
          </a:p>
          <a:p>
            <a:r>
              <a:rPr lang="en-US" sz="2000" i="1"/>
              <a:t>OSG will provide a </a:t>
            </a:r>
            <a:r>
              <a:rPr lang="en-US" sz="2000" b="1" i="1"/>
              <a:t>common, shared distributed computing infrastructure which can be used, ..by all members of the Consortium..</a:t>
            </a:r>
            <a:r>
              <a:rPr lang="en-US" sz="2000" i="1"/>
              <a:t>.</a:t>
            </a:r>
            <a:endParaRPr lang="en-US" sz="2000"/>
          </a:p>
          <a:p>
            <a:pPr>
              <a:buNone/>
            </a:pPr>
            <a:r>
              <a:rPr lang="en-US" sz="2000" i="1"/>
              <a:t> </a:t>
            </a:r>
            <a:endParaRPr lang="en-US" sz="2000"/>
          </a:p>
          <a:p>
            <a:r>
              <a:rPr lang="en-US" sz="2000" i="1"/>
              <a:t>OSG will continue as a </a:t>
            </a:r>
            <a:r>
              <a:rPr lang="en-US" sz="2000" b="1" i="1"/>
              <a:t>grass-roots hands-on collaboratory…</a:t>
            </a:r>
            <a:endParaRPr lang="en-US" sz="2000"/>
          </a:p>
          <a:p>
            <a:pPr>
              <a:buNone/>
            </a:pPr>
            <a:r>
              <a:rPr lang="en-US" sz="2000" i="1"/>
              <a:t> </a:t>
            </a:r>
            <a:endParaRPr lang="en-US" sz="2000"/>
          </a:p>
          <a:p>
            <a:r>
              <a:rPr lang="en-US" sz="2000" i="1"/>
              <a:t>OSG will play a </a:t>
            </a:r>
            <a:r>
              <a:rPr lang="en-US" sz="2000" b="1" i="1"/>
              <a:t>leadership role in the US National Cyberinfrastructure..</a:t>
            </a:r>
            <a:r>
              <a:rPr lang="en-US" sz="2000" i="1"/>
              <a:t>. </a:t>
            </a:r>
            <a:endParaRPr lang="en-US" sz="2000"/>
          </a:p>
          <a:p>
            <a:pPr>
              <a:buNone/>
            </a:pPr>
            <a:r>
              <a:rPr lang="en-US" sz="2000" i="1"/>
              <a:t>  </a:t>
            </a:r>
            <a:endParaRPr lang="en-US" sz="2000"/>
          </a:p>
          <a:p>
            <a:r>
              <a:rPr lang="en-US" sz="2000" i="1"/>
              <a:t>OSG aims to have recognized </a:t>
            </a:r>
            <a:r>
              <a:rPr lang="en-US" sz="2000" b="1" i="1"/>
              <a:t>responsibilities in partnership with the NSF XD…</a:t>
            </a:r>
            <a:endParaRPr lang="en-US" sz="2000"/>
          </a:p>
          <a:p>
            <a:pPr>
              <a:buNone/>
            </a:pPr>
            <a:r>
              <a:rPr lang="en-US" sz="2000" i="1"/>
              <a:t> </a:t>
            </a:r>
            <a:endParaRPr lang="en-US" sz="2000"/>
          </a:p>
          <a:p>
            <a:r>
              <a:rPr lang="en-US" sz="2000" i="1"/>
              <a:t>OSG aims to have recognized </a:t>
            </a:r>
            <a:r>
              <a:rPr lang="en-US" sz="2000" b="1" i="1"/>
              <a:t>responsibilities as part of the next round of the DOE SciDAC program….</a:t>
            </a:r>
            <a:endParaRPr lang="en-US" sz="2000"/>
          </a:p>
          <a:p>
            <a:pPr>
              <a:buNone/>
            </a:pPr>
            <a:r>
              <a:rPr lang="en-US" sz="2000" i="1"/>
              <a:t> </a:t>
            </a:r>
            <a:endParaRPr lang="en-US" sz="2000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38AB4BC-D760-449D-A975-B1B41586F3D1}" type="slidenum">
              <a:rPr lang="en-US"/>
              <a:pPr>
                <a:defRPr/>
              </a:pPr>
              <a:t>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DRAFTs of other Documents that Input to Futures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National CI and the Campuses (OSG-939)</a:t>
            </a:r>
          </a:p>
          <a:p>
            <a:pPr lvl="0"/>
            <a:r>
              <a:rPr lang="en-US"/>
              <a:t>OSG Interface to Satellite Proposals/Projects (OSG-913)</a:t>
            </a:r>
          </a:p>
          <a:p>
            <a:pPr lvl="0"/>
            <a:r>
              <a:rPr lang="en-US"/>
              <a:t>OSG Architecture (OSG-966)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F56BF90-B0C2-5845-9EC2-7C10D8CA582F}" type="slidenum">
              <a:rPr lang="en-US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Japanese Art">
  <a:themeElements>
    <a:clrScheme name="">
      <a:dk1>
        <a:srgbClr val="000000"/>
      </a:dk1>
      <a:lt1>
        <a:srgbClr val="FFFFFF"/>
      </a:lt1>
      <a:dk2>
        <a:srgbClr val="23005F"/>
      </a:dk2>
      <a:lt2>
        <a:srgbClr val="808080"/>
      </a:lt2>
      <a:accent1>
        <a:srgbClr val="C70000"/>
      </a:accent1>
      <a:accent2>
        <a:srgbClr val="5554FF"/>
      </a:accent2>
      <a:accent3>
        <a:srgbClr val="FFFFFF"/>
      </a:accent3>
      <a:accent4>
        <a:srgbClr val="000000"/>
      </a:accent4>
      <a:accent5>
        <a:srgbClr val="E0AAAA"/>
      </a:accent5>
      <a:accent6>
        <a:srgbClr val="4C4BE7"/>
      </a:accent6>
      <a:hlink>
        <a:srgbClr val="111A99"/>
      </a:hlink>
      <a:folHlink>
        <a:srgbClr val="99CC00"/>
      </a:folHlink>
    </a:clrScheme>
    <a:fontScheme name="Japanese Art">
      <a:majorFont>
        <a:latin typeface="Futura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97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97" charset="0"/>
          </a:defRPr>
        </a:defPPr>
      </a:lstStyle>
    </a:lnDef>
  </a:objectDefaults>
  <a:extraClrSchemeLst>
    <a:extraClrScheme>
      <a:clrScheme name="Japanese Art 1">
        <a:dk1>
          <a:srgbClr val="000000"/>
        </a:dk1>
        <a:lt1>
          <a:srgbClr val="D9C641"/>
        </a:lt1>
        <a:dk2>
          <a:srgbClr val="23005F"/>
        </a:dk2>
        <a:lt2>
          <a:srgbClr val="808080"/>
        </a:lt2>
        <a:accent1>
          <a:srgbClr val="C70000"/>
        </a:accent1>
        <a:accent2>
          <a:srgbClr val="5554FF"/>
        </a:accent2>
        <a:accent3>
          <a:srgbClr val="E9DFB0"/>
        </a:accent3>
        <a:accent4>
          <a:srgbClr val="000000"/>
        </a:accent4>
        <a:accent5>
          <a:srgbClr val="E0AAAA"/>
        </a:accent5>
        <a:accent6>
          <a:srgbClr val="4C4BE7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8838</TotalTime>
  <Words>938</Words>
  <Application>Microsoft Macintosh PowerPoint</Application>
  <PresentationFormat>On-screen Show (4:3)</PresentationFormat>
  <Paragraphs>104</Paragraphs>
  <Slides>10</Slides>
  <Notes>1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Japanese Art</vt:lpstr>
      <vt:lpstr>Key Project Drivers -  FY11  Ruth Pordes, June 15th 2009</vt:lpstr>
      <vt:lpstr>Key Message</vt:lpstr>
      <vt:lpstr>Software..</vt:lpstr>
      <vt:lpstr>Same as for FY10: remember to include and ask questions about:</vt:lpstr>
      <vt:lpstr>Documentation - again</vt:lpstr>
      <vt:lpstr>Revisit: Key Goals for FY10 - how do You think we did? What can we learn from this?</vt:lpstr>
      <vt:lpstr>and? The future? From Aug ‘09</vt:lpstr>
      <vt:lpstr>OSG Futures – Goals remain Requirements and Principles for the Future of OSG (OSG-938)</vt:lpstr>
      <vt:lpstr>DRAFTs of other Documents that Input to Futures</vt:lpstr>
      <vt:lpstr>Slide 10</vt:lpstr>
    </vt:vector>
  </TitlesOfParts>
  <Manager>OSG Resource Managers</Manager>
  <Company>Fermilab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OSG Finance Board Review 09 May 2008</dc:title>
  <dc:creator>Chander Sehgal</dc:creator>
  <cp:keywords/>
  <cp:lastModifiedBy>Ruth Pordes</cp:lastModifiedBy>
  <cp:revision>414</cp:revision>
  <cp:lastPrinted>2009-06-08T14:26:22Z</cp:lastPrinted>
  <dcterms:created xsi:type="dcterms:W3CDTF">2010-06-30T01:13:30Z</dcterms:created>
  <dcterms:modified xsi:type="dcterms:W3CDTF">2010-06-30T01:23:39Z</dcterms:modified>
</cp:coreProperties>
</file>