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15"/>
  </p:notesMasterIdLst>
  <p:handoutMasterIdLst>
    <p:handoutMasterId r:id="rId16"/>
  </p:handoutMasterIdLst>
  <p:sldIdLst>
    <p:sldId id="256" r:id="rId2"/>
    <p:sldId id="300" r:id="rId3"/>
    <p:sldId id="308" r:id="rId4"/>
    <p:sldId id="303" r:id="rId5"/>
    <p:sldId id="313" r:id="rId6"/>
    <p:sldId id="314" r:id="rId7"/>
    <p:sldId id="307" r:id="rId8"/>
    <p:sldId id="306" r:id="rId9"/>
    <p:sldId id="304" r:id="rId10"/>
    <p:sldId id="305" r:id="rId11"/>
    <p:sldId id="309" r:id="rId12"/>
    <p:sldId id="311" r:id="rId13"/>
    <p:sldId id="312" r:id="rId14"/>
  </p:sldIdLst>
  <p:sldSz cx="9144000" cy="6858000" type="screen4x3"/>
  <p:notesSz cx="6858000" cy="9296400"/>
  <p:defaultTextStyle>
    <a:defPPr>
      <a:defRPr lang="en-US"/>
    </a:defPPr>
    <a:lvl1pPr algn="l" rtl="0" fontAlgn="base">
      <a:spcBef>
        <a:spcPct val="20000"/>
      </a:spcBef>
      <a:spcAft>
        <a:spcPct val="0"/>
      </a:spcAft>
      <a:buChar char="•"/>
      <a:defRPr sz="2400" kern="1200">
        <a:solidFill>
          <a:schemeClr val="tx1"/>
        </a:solidFill>
        <a:latin typeface="Arial" charset="0"/>
        <a:ea typeface="ＭＳ Ｐゴシック" charset="0"/>
        <a:cs typeface="ＭＳ Ｐゴシック" charset="0"/>
      </a:defRPr>
    </a:lvl1pPr>
    <a:lvl2pPr marL="457200" algn="l" rtl="0" fontAlgn="base">
      <a:spcBef>
        <a:spcPct val="20000"/>
      </a:spcBef>
      <a:spcAft>
        <a:spcPct val="0"/>
      </a:spcAft>
      <a:buChar char="•"/>
      <a:defRPr sz="2400" kern="1200">
        <a:solidFill>
          <a:schemeClr val="tx1"/>
        </a:solidFill>
        <a:latin typeface="Arial" charset="0"/>
        <a:ea typeface="ＭＳ Ｐゴシック" charset="0"/>
        <a:cs typeface="ＭＳ Ｐゴシック" charset="0"/>
      </a:defRPr>
    </a:lvl2pPr>
    <a:lvl3pPr marL="914400" algn="l" rtl="0" fontAlgn="base">
      <a:spcBef>
        <a:spcPct val="20000"/>
      </a:spcBef>
      <a:spcAft>
        <a:spcPct val="0"/>
      </a:spcAft>
      <a:buChar char="•"/>
      <a:defRPr sz="2400" kern="1200">
        <a:solidFill>
          <a:schemeClr val="tx1"/>
        </a:solidFill>
        <a:latin typeface="Arial" charset="0"/>
        <a:ea typeface="ＭＳ Ｐゴシック" charset="0"/>
        <a:cs typeface="ＭＳ Ｐゴシック" charset="0"/>
      </a:defRPr>
    </a:lvl3pPr>
    <a:lvl4pPr marL="1371600" algn="l" rtl="0" fontAlgn="base">
      <a:spcBef>
        <a:spcPct val="20000"/>
      </a:spcBef>
      <a:spcAft>
        <a:spcPct val="0"/>
      </a:spcAft>
      <a:buChar char="•"/>
      <a:defRPr sz="2400" kern="1200">
        <a:solidFill>
          <a:schemeClr val="tx1"/>
        </a:solidFill>
        <a:latin typeface="Arial" charset="0"/>
        <a:ea typeface="ＭＳ Ｐゴシック" charset="0"/>
        <a:cs typeface="ＭＳ Ｐゴシック" charset="0"/>
      </a:defRPr>
    </a:lvl4pPr>
    <a:lvl5pPr marL="1828800" algn="l" rtl="0" fontAlgn="base">
      <a:spcBef>
        <a:spcPct val="20000"/>
      </a:spcBef>
      <a:spcAft>
        <a:spcPct val="0"/>
      </a:spcAft>
      <a:buChar char="•"/>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FF"/>
    <a:srgbClr val="FBF271"/>
    <a:srgbClr val="FBF376"/>
    <a:srgbClr val="E5C425"/>
    <a:srgbClr val="E3BF24"/>
    <a:srgbClr val="0000CC"/>
    <a:srgbClr val="9933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4599" autoAdjust="0"/>
  </p:normalViewPr>
  <p:slideViewPr>
    <p:cSldViewPr snapToGrid="0">
      <p:cViewPr varScale="1">
        <p:scale>
          <a:sx n="85" d="100"/>
          <a:sy n="85" d="100"/>
        </p:scale>
        <p:origin x="-816" y="-120"/>
      </p:cViewPr>
      <p:guideLst>
        <p:guide orient="horz" pos="216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0"/>
              </a:spcBef>
              <a:buFontTx/>
              <a:buNone/>
              <a:defRPr sz="1200" smtClean="0">
                <a:latin typeface="Times New Roman" charset="0"/>
                <a:cs typeface="+mn-cs"/>
              </a:defRPr>
            </a:lvl1pPr>
          </a:lstStyle>
          <a:p>
            <a:pPr>
              <a:defRPr/>
            </a:pPr>
            <a:endParaRPr lang="en-US"/>
          </a:p>
        </p:txBody>
      </p:sp>
      <p:sp>
        <p:nvSpPr>
          <p:cNvPr id="6147" name="Rectangle 3"/>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latin typeface="Times New Roman" charset="0"/>
                <a:cs typeface="+mn-cs"/>
              </a:defRPr>
            </a:lvl1pPr>
          </a:lstStyle>
          <a:p>
            <a:pPr>
              <a:defRPr/>
            </a:pPr>
            <a:endParaRPr lang="en-US"/>
          </a:p>
        </p:txBody>
      </p:sp>
      <p:sp>
        <p:nvSpPr>
          <p:cNvPr id="6148" name="Rectangle 4"/>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spcBef>
                <a:spcPct val="0"/>
              </a:spcBef>
              <a:buFontTx/>
              <a:buNone/>
              <a:defRPr sz="1200" smtClean="0">
                <a:latin typeface="Times New Roman" charset="0"/>
                <a:cs typeface="+mn-cs"/>
              </a:defRPr>
            </a:lvl1pPr>
          </a:lstStyle>
          <a:p>
            <a:pPr>
              <a:defRPr/>
            </a:pPr>
            <a:endParaRPr lang="en-US"/>
          </a:p>
        </p:txBody>
      </p:sp>
      <p:sp>
        <p:nvSpPr>
          <p:cNvPr id="6149" name="Rectangle 5"/>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latin typeface="Times New Roman" charset="0"/>
                <a:cs typeface="+mn-cs"/>
              </a:defRPr>
            </a:lvl1pPr>
          </a:lstStyle>
          <a:p>
            <a:pPr>
              <a:defRPr/>
            </a:pPr>
            <a:fld id="{B5F54B97-251E-8A4F-A848-71D42B77E2B7}" type="slidenum">
              <a:rPr lang="en-US"/>
              <a:pPr>
                <a:defRPr/>
              </a:pPr>
              <a:t>‹#›</a:t>
            </a:fld>
            <a:endParaRPr lang="en-US"/>
          </a:p>
        </p:txBody>
      </p:sp>
    </p:spTree>
    <p:extLst>
      <p:ext uri="{BB962C8B-B14F-4D97-AF65-F5344CB8AC3E}">
        <p14:creationId xmlns:p14="http://schemas.microsoft.com/office/powerpoint/2010/main" val="2033078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0"/>
              </a:spcBef>
              <a:buFontTx/>
              <a:buNone/>
              <a:defRPr sz="1200" smtClean="0">
                <a:latin typeface="Times New Roman" charset="0"/>
                <a:cs typeface="+mn-cs"/>
              </a:defRPr>
            </a:lvl1pPr>
          </a:lstStyle>
          <a:p>
            <a:pPr>
              <a:defRPr/>
            </a:pPr>
            <a:endParaRPr lang="en-US"/>
          </a:p>
        </p:txBody>
      </p:sp>
      <p:sp>
        <p:nvSpPr>
          <p:cNvPr id="1638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latin typeface="Times New Roman" charset="0"/>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spcBef>
                <a:spcPct val="0"/>
              </a:spcBef>
              <a:buFontTx/>
              <a:buNone/>
              <a:defRPr sz="1200" smtClean="0">
                <a:latin typeface="Times New Roman"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latin typeface="Times New Roman" charset="0"/>
                <a:cs typeface="+mn-cs"/>
              </a:defRPr>
            </a:lvl1pPr>
          </a:lstStyle>
          <a:p>
            <a:pPr>
              <a:defRPr/>
            </a:pPr>
            <a:fld id="{D9D9CD0A-8BEB-074E-9E82-F548D48469E5}" type="slidenum">
              <a:rPr lang="en-US"/>
              <a:pPr>
                <a:defRPr/>
              </a:pPr>
              <a:t>‹#›</a:t>
            </a:fld>
            <a:endParaRPr lang="en-US"/>
          </a:p>
        </p:txBody>
      </p:sp>
    </p:spTree>
    <p:extLst>
      <p:ext uri="{BB962C8B-B14F-4D97-AF65-F5344CB8AC3E}">
        <p14:creationId xmlns:p14="http://schemas.microsoft.com/office/powerpoint/2010/main" val="4260415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osg_logo_4c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900"/>
            <a:ext cx="139382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pPr lvl="0"/>
            <a:r>
              <a:rPr lang="en-US" noProof="0" smtClean="0"/>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buFont typeface="Times" charset="0"/>
              <a:buNone/>
              <a:defRPr sz="2400">
                <a:solidFill>
                  <a:schemeClr val="hlink"/>
                </a:solidFill>
              </a:defRPr>
            </a:lvl1pPr>
          </a:lstStyle>
          <a:p>
            <a:pPr lvl="0"/>
            <a:r>
              <a:rPr lang="en-US" noProof="0" smtClean="0"/>
              <a:t>Click to edit Master subtitle style</a:t>
            </a:r>
          </a:p>
        </p:txBody>
      </p:sp>
    </p:spTree>
    <p:extLst>
      <p:ext uri="{BB962C8B-B14F-4D97-AF65-F5344CB8AC3E}">
        <p14:creationId xmlns:p14="http://schemas.microsoft.com/office/powerpoint/2010/main" val="203994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120A88E6-EFAF-A84D-8086-846D38937611}" type="slidenum">
              <a:rPr lang="en-US"/>
              <a:pPr>
                <a:defRPr/>
              </a:pPr>
              <a:t>‹#›</a:t>
            </a:fld>
            <a:endParaRPr lang="en-US"/>
          </a:p>
        </p:txBody>
      </p:sp>
    </p:spTree>
    <p:extLst>
      <p:ext uri="{BB962C8B-B14F-4D97-AF65-F5344CB8AC3E}">
        <p14:creationId xmlns:p14="http://schemas.microsoft.com/office/powerpoint/2010/main" val="175991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114300"/>
            <a:ext cx="1943100" cy="590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4700" y="114300"/>
            <a:ext cx="5676900" cy="590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7CC30546-137A-F646-B533-6DCFCF4CFB6D}" type="slidenum">
              <a:rPr lang="en-US"/>
              <a:pPr>
                <a:defRPr/>
              </a:pPr>
              <a:t>‹#›</a:t>
            </a:fld>
            <a:endParaRPr lang="en-US"/>
          </a:p>
        </p:txBody>
      </p:sp>
    </p:spTree>
    <p:extLst>
      <p:ext uri="{BB962C8B-B14F-4D97-AF65-F5344CB8AC3E}">
        <p14:creationId xmlns:p14="http://schemas.microsoft.com/office/powerpoint/2010/main" val="39406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EBC1D4C-BE29-B14B-937E-4AB638C65801}" type="slidenum">
              <a:rPr lang="en-US"/>
              <a:pPr>
                <a:defRPr/>
              </a:pPr>
              <a:t>‹#›</a:t>
            </a:fld>
            <a:endParaRPr lang="en-US"/>
          </a:p>
        </p:txBody>
      </p:sp>
    </p:spTree>
    <p:extLst>
      <p:ext uri="{BB962C8B-B14F-4D97-AF65-F5344CB8AC3E}">
        <p14:creationId xmlns:p14="http://schemas.microsoft.com/office/powerpoint/2010/main" val="118400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EA3D092-EDBF-CC47-BF5B-D5C8307D197E}" type="slidenum">
              <a:rPr lang="en-US"/>
              <a:pPr>
                <a:defRPr/>
              </a:pPr>
              <a:t>‹#›</a:t>
            </a:fld>
            <a:endParaRPr lang="en-US"/>
          </a:p>
        </p:txBody>
      </p:sp>
    </p:spTree>
    <p:extLst>
      <p:ext uri="{BB962C8B-B14F-4D97-AF65-F5344CB8AC3E}">
        <p14:creationId xmlns:p14="http://schemas.microsoft.com/office/powerpoint/2010/main" val="29600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4700" y="1333500"/>
            <a:ext cx="38100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7100" y="1333500"/>
            <a:ext cx="38100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fld id="{191D9414-9EDA-3646-98FF-B2D2CCABC40F}" type="slidenum">
              <a:rPr lang="en-US"/>
              <a:pPr>
                <a:defRPr/>
              </a:pPr>
              <a:t>‹#›</a:t>
            </a:fld>
            <a:endParaRPr lang="en-US"/>
          </a:p>
        </p:txBody>
      </p:sp>
    </p:spTree>
    <p:extLst>
      <p:ext uri="{BB962C8B-B14F-4D97-AF65-F5344CB8AC3E}">
        <p14:creationId xmlns:p14="http://schemas.microsoft.com/office/powerpoint/2010/main" val="177298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sldNum" sz="quarter" idx="10"/>
          </p:nvPr>
        </p:nvSpPr>
        <p:spPr>
          <a:ln/>
        </p:spPr>
        <p:txBody>
          <a:bodyPr/>
          <a:lstStyle>
            <a:lvl1pPr>
              <a:defRPr/>
            </a:lvl1pPr>
          </a:lstStyle>
          <a:p>
            <a:pPr>
              <a:defRPr/>
            </a:pPr>
            <a:fld id="{D784CCFD-28F0-D84A-B6E8-5F1B0400DD9B}" type="slidenum">
              <a:rPr lang="en-US"/>
              <a:pPr>
                <a:defRPr/>
              </a:pPr>
              <a:t>‹#›</a:t>
            </a:fld>
            <a:endParaRPr lang="en-US"/>
          </a:p>
        </p:txBody>
      </p:sp>
    </p:spTree>
    <p:extLst>
      <p:ext uri="{BB962C8B-B14F-4D97-AF65-F5344CB8AC3E}">
        <p14:creationId xmlns:p14="http://schemas.microsoft.com/office/powerpoint/2010/main" val="108507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sldNum" sz="quarter" idx="10"/>
          </p:nvPr>
        </p:nvSpPr>
        <p:spPr>
          <a:ln/>
        </p:spPr>
        <p:txBody>
          <a:bodyPr/>
          <a:lstStyle>
            <a:lvl1pPr>
              <a:defRPr/>
            </a:lvl1pPr>
          </a:lstStyle>
          <a:p>
            <a:pPr>
              <a:defRPr/>
            </a:pPr>
            <a:fld id="{07914D90-D6D3-D744-8E31-31C30A652EF8}" type="slidenum">
              <a:rPr lang="en-US"/>
              <a:pPr>
                <a:defRPr/>
              </a:pPr>
              <a:t>‹#›</a:t>
            </a:fld>
            <a:endParaRPr lang="en-US"/>
          </a:p>
        </p:txBody>
      </p:sp>
    </p:spTree>
    <p:extLst>
      <p:ext uri="{BB962C8B-B14F-4D97-AF65-F5344CB8AC3E}">
        <p14:creationId xmlns:p14="http://schemas.microsoft.com/office/powerpoint/2010/main" val="139263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ED1833D2-6156-F045-AE8E-89427A23E0A9}" type="slidenum">
              <a:rPr lang="en-US"/>
              <a:pPr>
                <a:defRPr/>
              </a:pPr>
              <a:t>‹#›</a:t>
            </a:fld>
            <a:endParaRPr lang="en-US"/>
          </a:p>
        </p:txBody>
      </p:sp>
    </p:spTree>
    <p:extLst>
      <p:ext uri="{BB962C8B-B14F-4D97-AF65-F5344CB8AC3E}">
        <p14:creationId xmlns:p14="http://schemas.microsoft.com/office/powerpoint/2010/main" val="306438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55BA1532-6E6A-3242-AA97-D25A2DF97921}" type="slidenum">
              <a:rPr lang="en-US"/>
              <a:pPr>
                <a:defRPr/>
              </a:pPr>
              <a:t>‹#›</a:t>
            </a:fld>
            <a:endParaRPr lang="en-US"/>
          </a:p>
        </p:txBody>
      </p:sp>
    </p:spTree>
    <p:extLst>
      <p:ext uri="{BB962C8B-B14F-4D97-AF65-F5344CB8AC3E}">
        <p14:creationId xmlns:p14="http://schemas.microsoft.com/office/powerpoint/2010/main" val="113604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87D83C0C-4705-5F46-96A0-F235CEA71500}" type="slidenum">
              <a:rPr lang="en-US"/>
              <a:pPr>
                <a:defRPr/>
              </a:pPr>
              <a:t>‹#›</a:t>
            </a:fld>
            <a:endParaRPr lang="en-US"/>
          </a:p>
        </p:txBody>
      </p:sp>
    </p:spTree>
    <p:extLst>
      <p:ext uri="{BB962C8B-B14F-4D97-AF65-F5344CB8AC3E}">
        <p14:creationId xmlns:p14="http://schemas.microsoft.com/office/powerpoint/2010/main" val="3574522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907" name="Rectangle 3"/>
          <p:cNvSpPr>
            <a:spLocks noGrp="1" noChangeArrowheads="1"/>
          </p:cNvSpPr>
          <p:nvPr>
            <p:ph type="title"/>
          </p:nvPr>
        </p:nvSpPr>
        <p:spPr bwMode="auto">
          <a:xfrm>
            <a:off x="1228725" y="114300"/>
            <a:ext cx="69469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1908" name="Rectangle 4"/>
          <p:cNvSpPr>
            <a:spLocks noGrp="1" noChangeArrowheads="1"/>
          </p:cNvSpPr>
          <p:nvPr>
            <p:ph type="body" idx="1"/>
          </p:nvPr>
        </p:nvSpPr>
        <p:spPr bwMode="auto">
          <a:xfrm>
            <a:off x="774700" y="1333500"/>
            <a:ext cx="77724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1914" name="Rectangle 10"/>
          <p:cNvSpPr>
            <a:spLocks noChangeArrowheads="1"/>
          </p:cNvSpPr>
          <p:nvPr/>
        </p:nvSpPr>
        <p:spPr bwMode="auto">
          <a:xfrm>
            <a:off x="-1266825" y="60086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buFontTx/>
              <a:buNone/>
              <a:defRPr/>
            </a:pPr>
            <a:endParaRPr lang="en-US">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400" smtClean="0">
                <a:solidFill>
                  <a:srgbClr val="FF8000"/>
                </a:solidFill>
                <a:cs typeface="+mn-cs"/>
              </a:defRPr>
            </a:lvl1pPr>
          </a:lstStyle>
          <a:p>
            <a:pPr>
              <a:defRPr/>
            </a:pPr>
            <a:fld id="{0B54C5A3-339A-5349-BB0D-A8B08BBA28E8}" type="slidenum">
              <a:rPr lang="en-US"/>
              <a:pPr>
                <a:defRPr/>
              </a:pPr>
              <a:t>‹#›</a:t>
            </a:fld>
            <a:endParaRPr lang="en-US"/>
          </a:p>
        </p:txBody>
      </p:sp>
      <p:pic>
        <p:nvPicPr>
          <p:cNvPr id="1030" name="Picture 16" descr="osg_logo_4c_whit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65100"/>
            <a:ext cx="139382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21" name="Rectangle 17"/>
          <p:cNvSpPr>
            <a:spLocks noGrp="1" noChangeArrowheads="1"/>
          </p:cNvSpPr>
          <p:nvPr/>
        </p:nvSpPr>
        <p:spPr bwMode="auto">
          <a:xfrm>
            <a:off x="0" y="6473825"/>
            <a:ext cx="3617731"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nchor="b"/>
          <a:lstStyle/>
          <a:p>
            <a:pPr eaLnBrk="0" hangingPunct="0">
              <a:spcBef>
                <a:spcPct val="0"/>
              </a:spcBef>
              <a:buFontTx/>
              <a:buNone/>
              <a:defRPr/>
            </a:pPr>
            <a:r>
              <a:rPr lang="en-US" sz="1200" dirty="0" smtClean="0">
                <a:solidFill>
                  <a:srgbClr val="FF8000"/>
                </a:solidFill>
              </a:rPr>
              <a:t>OSG </a:t>
            </a:r>
            <a:r>
              <a:rPr lang="en-US" sz="1200" dirty="0" smtClean="0">
                <a:solidFill>
                  <a:srgbClr val="FF8000"/>
                </a:solidFill>
              </a:rPr>
              <a:t>Council Meeting, </a:t>
            </a:r>
            <a:r>
              <a:rPr lang="en-US" sz="1200" dirty="0" smtClean="0">
                <a:solidFill>
                  <a:srgbClr val="FF8000"/>
                </a:solidFill>
              </a:rPr>
              <a:t>March </a:t>
            </a:r>
            <a:r>
              <a:rPr lang="en-US" sz="1200" dirty="0" smtClean="0">
                <a:solidFill>
                  <a:srgbClr val="FF8000"/>
                </a:solidFill>
              </a:rPr>
              <a:t>14, </a:t>
            </a:r>
            <a:r>
              <a:rPr lang="en-US" sz="1200" dirty="0" smtClean="0">
                <a:solidFill>
                  <a:srgbClr val="FF8000"/>
                </a:solidFill>
              </a:rPr>
              <a:t>2013</a:t>
            </a:r>
            <a:endParaRPr lang="en-US" sz="1200" dirty="0">
              <a:solidFill>
                <a:srgbClr val="FF8000"/>
              </a:solidFill>
            </a:endParaRPr>
          </a:p>
        </p:txBody>
      </p:sp>
      <p:sp>
        <p:nvSpPr>
          <p:cNvPr id="251922" name="Line 18"/>
          <p:cNvSpPr>
            <a:spLocks noChangeShapeType="1"/>
          </p:cNvSpPr>
          <p:nvPr/>
        </p:nvSpPr>
        <p:spPr bwMode="auto">
          <a:xfrm>
            <a:off x="674688" y="1147763"/>
            <a:ext cx="8469312" cy="7937"/>
          </a:xfrm>
          <a:prstGeom prst="line">
            <a:avLst/>
          </a:prstGeom>
          <a:noFill/>
          <a:ln w="38100">
            <a:solidFill>
              <a:srgbClr val="FF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715"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p:txStyles>
    <p:titleStyle>
      <a:lvl1pPr algn="ctr" rtl="0" eaLnBrk="0" fontAlgn="base" hangingPunct="0">
        <a:spcBef>
          <a:spcPct val="0"/>
        </a:spcBef>
        <a:spcAft>
          <a:spcPct val="0"/>
        </a:spcAft>
        <a:defRPr kumimoji="1" sz="3200">
          <a:solidFill>
            <a:srgbClr val="000080"/>
          </a:solidFill>
          <a:latin typeface="+mj-lt"/>
          <a:ea typeface="+mj-ea"/>
          <a:cs typeface="+mj-cs"/>
        </a:defRPr>
      </a:lvl1pPr>
      <a:lvl2pPr algn="ctr" rtl="0" eaLnBrk="0" fontAlgn="base" hangingPunct="0">
        <a:spcBef>
          <a:spcPct val="0"/>
        </a:spcBef>
        <a:spcAft>
          <a:spcPct val="0"/>
        </a:spcAft>
        <a:defRPr kumimoji="1" sz="3200">
          <a:solidFill>
            <a:srgbClr val="000080"/>
          </a:solidFill>
          <a:latin typeface="Futura" charset="0"/>
          <a:ea typeface="ＭＳ Ｐゴシック" charset="0"/>
          <a:cs typeface="ＭＳ Ｐゴシック" charset="0"/>
        </a:defRPr>
      </a:lvl2pPr>
      <a:lvl3pPr algn="ctr" rtl="0" eaLnBrk="0" fontAlgn="base" hangingPunct="0">
        <a:spcBef>
          <a:spcPct val="0"/>
        </a:spcBef>
        <a:spcAft>
          <a:spcPct val="0"/>
        </a:spcAft>
        <a:defRPr kumimoji="1" sz="3200">
          <a:solidFill>
            <a:srgbClr val="000080"/>
          </a:solidFill>
          <a:latin typeface="Futura" charset="0"/>
          <a:ea typeface="ＭＳ Ｐゴシック" charset="0"/>
          <a:cs typeface="ＭＳ Ｐゴシック" charset="0"/>
        </a:defRPr>
      </a:lvl3pPr>
      <a:lvl4pPr algn="ctr" rtl="0" eaLnBrk="0" fontAlgn="base" hangingPunct="0">
        <a:spcBef>
          <a:spcPct val="0"/>
        </a:spcBef>
        <a:spcAft>
          <a:spcPct val="0"/>
        </a:spcAft>
        <a:defRPr kumimoji="1" sz="3200">
          <a:solidFill>
            <a:srgbClr val="000080"/>
          </a:solidFill>
          <a:latin typeface="Futura" charset="0"/>
          <a:ea typeface="ＭＳ Ｐゴシック" charset="0"/>
          <a:cs typeface="ＭＳ Ｐゴシック" charset="0"/>
        </a:defRPr>
      </a:lvl4pPr>
      <a:lvl5pPr algn="ctr" rtl="0" eaLnBrk="0" fontAlgn="base" hangingPunct="0">
        <a:spcBef>
          <a:spcPct val="0"/>
        </a:spcBef>
        <a:spcAft>
          <a:spcPct val="0"/>
        </a:spcAft>
        <a:defRPr kumimoji="1" sz="3200">
          <a:solidFill>
            <a:srgbClr val="000080"/>
          </a:solidFill>
          <a:latin typeface="Futura" charset="0"/>
          <a:ea typeface="ＭＳ Ｐゴシック" charset="0"/>
          <a:cs typeface="ＭＳ Ｐゴシック" charset="0"/>
        </a:defRPr>
      </a:lvl5pPr>
      <a:lvl6pPr marL="457200" algn="ctr" rtl="0" fontAlgn="base">
        <a:spcBef>
          <a:spcPct val="0"/>
        </a:spcBef>
        <a:spcAft>
          <a:spcPct val="0"/>
        </a:spcAft>
        <a:defRPr kumimoji="1" sz="3200">
          <a:solidFill>
            <a:srgbClr val="000080"/>
          </a:solidFill>
          <a:latin typeface="Futura" charset="0"/>
          <a:ea typeface="ＭＳ Ｐゴシック" charset="0"/>
          <a:cs typeface="ＭＳ Ｐゴシック" charset="0"/>
        </a:defRPr>
      </a:lvl6pPr>
      <a:lvl7pPr marL="914400" algn="ctr" rtl="0" fontAlgn="base">
        <a:spcBef>
          <a:spcPct val="0"/>
        </a:spcBef>
        <a:spcAft>
          <a:spcPct val="0"/>
        </a:spcAft>
        <a:defRPr kumimoji="1" sz="3200">
          <a:solidFill>
            <a:srgbClr val="000080"/>
          </a:solidFill>
          <a:latin typeface="Futura" charset="0"/>
          <a:ea typeface="ＭＳ Ｐゴシック" charset="0"/>
          <a:cs typeface="ＭＳ Ｐゴシック" charset="0"/>
        </a:defRPr>
      </a:lvl7pPr>
      <a:lvl8pPr marL="1371600" algn="ctr" rtl="0" fontAlgn="base">
        <a:spcBef>
          <a:spcPct val="0"/>
        </a:spcBef>
        <a:spcAft>
          <a:spcPct val="0"/>
        </a:spcAft>
        <a:defRPr kumimoji="1" sz="3200">
          <a:solidFill>
            <a:srgbClr val="000080"/>
          </a:solidFill>
          <a:latin typeface="Futura" charset="0"/>
          <a:ea typeface="ＭＳ Ｐゴシック" charset="0"/>
          <a:cs typeface="ＭＳ Ｐゴシック" charset="0"/>
        </a:defRPr>
      </a:lvl8pPr>
      <a:lvl9pPr marL="1828800" algn="ctr" rtl="0" fontAlgn="base">
        <a:spcBef>
          <a:spcPct val="0"/>
        </a:spcBef>
        <a:spcAft>
          <a:spcPct val="0"/>
        </a:spcAft>
        <a:defRPr kumimoji="1" sz="3200">
          <a:solidFill>
            <a:srgbClr val="000080"/>
          </a:solidFill>
          <a:latin typeface="Futura"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rgbClr val="000080"/>
        </a:buClr>
        <a:buFont typeface="Times" charset="0"/>
        <a:buChar char="•"/>
        <a:defRPr kumimoji="1" sz="3200">
          <a:solidFill>
            <a:schemeClr val="tx2"/>
          </a:solidFill>
          <a:latin typeface="+mn-lt"/>
          <a:ea typeface="+mn-ea"/>
          <a:cs typeface="+mn-cs"/>
        </a:defRPr>
      </a:lvl1pPr>
      <a:lvl2pPr marL="742950" indent="-285750" algn="l" rtl="0" eaLnBrk="0" fontAlgn="base" hangingPunct="0">
        <a:spcBef>
          <a:spcPct val="20000"/>
        </a:spcBef>
        <a:spcAft>
          <a:spcPct val="0"/>
        </a:spcAft>
        <a:buClr>
          <a:srgbClr val="3C0000"/>
        </a:buClr>
        <a:buFont typeface="Symbol" charset="0"/>
        <a:buChar char=""/>
        <a:defRPr kumimoji="1" sz="2800">
          <a:solidFill>
            <a:schemeClr val="tx2"/>
          </a:solidFill>
          <a:latin typeface="+mn-lt"/>
          <a:ea typeface="+mn-ea"/>
        </a:defRPr>
      </a:lvl2pPr>
      <a:lvl3pPr marL="1143000" indent="-228600" algn="l" rtl="0" eaLnBrk="0" fontAlgn="base" hangingPunct="0">
        <a:spcBef>
          <a:spcPct val="20000"/>
        </a:spcBef>
        <a:spcAft>
          <a:spcPct val="0"/>
        </a:spcAft>
        <a:buClr>
          <a:srgbClr val="3C0000"/>
        </a:buClr>
        <a:buFont typeface="Wingdings" charset="0"/>
        <a:buChar char="§"/>
        <a:defRPr kumimoji="1" sz="2400">
          <a:solidFill>
            <a:schemeClr val="tx2"/>
          </a:solidFill>
          <a:latin typeface="+mn-lt"/>
          <a:ea typeface="+mn-ea"/>
        </a:defRPr>
      </a:lvl3pPr>
      <a:lvl4pPr marL="1600200" indent="-228600" algn="l" rtl="0" eaLnBrk="0" fontAlgn="base" hangingPunct="0">
        <a:spcBef>
          <a:spcPct val="20000"/>
        </a:spcBef>
        <a:spcAft>
          <a:spcPct val="0"/>
        </a:spcAft>
        <a:buClr>
          <a:srgbClr val="3C0000"/>
        </a:buClr>
        <a:buFont typeface="Wingdings" charset="0"/>
        <a:buChar char=""/>
        <a:defRPr kumimoji="1" sz="2000">
          <a:solidFill>
            <a:schemeClr val="tx2"/>
          </a:solidFill>
          <a:latin typeface="+mn-lt"/>
          <a:ea typeface="+mn-ea"/>
        </a:defRPr>
      </a:lvl4pPr>
      <a:lvl5pPr marL="2057400" indent="-228600" algn="l" rtl="0" eaLnBrk="0" fontAlgn="base" hangingPunct="0">
        <a:spcBef>
          <a:spcPct val="20000"/>
        </a:spcBef>
        <a:spcAft>
          <a:spcPct val="0"/>
        </a:spcAft>
        <a:buClr>
          <a:srgbClr val="3C0000"/>
        </a:buClr>
        <a:buFont typeface="Wingdings" charset="0"/>
        <a:buChar char=""/>
        <a:defRPr kumimoji="1" sz="2000">
          <a:solidFill>
            <a:schemeClr val="tx2"/>
          </a:solidFill>
          <a:latin typeface="+mn-lt"/>
          <a:ea typeface="+mn-ea"/>
        </a:defRPr>
      </a:lvl5pPr>
      <a:lvl6pPr marL="2514600" indent="-228600" algn="l" rtl="0" fontAlgn="base">
        <a:spcBef>
          <a:spcPct val="20000"/>
        </a:spcBef>
        <a:spcAft>
          <a:spcPct val="0"/>
        </a:spcAft>
        <a:buClr>
          <a:srgbClr val="3C0000"/>
        </a:buClr>
        <a:buFont typeface="Wingdings" charset="0"/>
        <a:buChar char=""/>
        <a:defRPr kumimoji="1" sz="2000">
          <a:solidFill>
            <a:schemeClr val="tx2"/>
          </a:solidFill>
          <a:latin typeface="+mn-lt"/>
          <a:ea typeface="+mn-ea"/>
        </a:defRPr>
      </a:lvl6pPr>
      <a:lvl7pPr marL="2971800" indent="-228600" algn="l" rtl="0" fontAlgn="base">
        <a:spcBef>
          <a:spcPct val="20000"/>
        </a:spcBef>
        <a:spcAft>
          <a:spcPct val="0"/>
        </a:spcAft>
        <a:buClr>
          <a:srgbClr val="3C0000"/>
        </a:buClr>
        <a:buFont typeface="Wingdings" charset="0"/>
        <a:buChar char=""/>
        <a:defRPr kumimoji="1" sz="2000">
          <a:solidFill>
            <a:schemeClr val="tx2"/>
          </a:solidFill>
          <a:latin typeface="+mn-lt"/>
          <a:ea typeface="+mn-ea"/>
        </a:defRPr>
      </a:lvl7pPr>
      <a:lvl8pPr marL="3429000" indent="-228600" algn="l" rtl="0" fontAlgn="base">
        <a:spcBef>
          <a:spcPct val="20000"/>
        </a:spcBef>
        <a:spcAft>
          <a:spcPct val="0"/>
        </a:spcAft>
        <a:buClr>
          <a:srgbClr val="3C0000"/>
        </a:buClr>
        <a:buFont typeface="Wingdings" charset="0"/>
        <a:buChar char=""/>
        <a:defRPr kumimoji="1" sz="2000">
          <a:solidFill>
            <a:schemeClr val="tx2"/>
          </a:solidFill>
          <a:latin typeface="+mn-lt"/>
          <a:ea typeface="+mn-ea"/>
        </a:defRPr>
      </a:lvl8pPr>
      <a:lvl9pPr marL="3886200" indent="-228600" algn="l" rtl="0" fontAlgn="base">
        <a:spcBef>
          <a:spcPct val="20000"/>
        </a:spcBef>
        <a:spcAft>
          <a:spcPct val="0"/>
        </a:spcAft>
        <a:buClr>
          <a:srgbClr val="3C0000"/>
        </a:buClr>
        <a:buFont typeface="Wingdings" charset="0"/>
        <a:buChar char=""/>
        <a:defRPr kumimoji="1" sz="2000">
          <a:solidFill>
            <a:schemeClr val="tx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vwelch@indian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OSG </a:t>
            </a:r>
            <a:r>
              <a:rPr lang="en-US" dirty="0" smtClean="0"/>
              <a:t>PKI Transition:</a:t>
            </a:r>
            <a:br>
              <a:rPr lang="en-US" dirty="0" smtClean="0"/>
            </a:br>
            <a:r>
              <a:rPr lang="en-US" dirty="0" smtClean="0"/>
              <a:t>Transition Phase Report</a:t>
            </a:r>
            <a:endParaRPr lang="en-US" dirty="0"/>
          </a:p>
        </p:txBody>
      </p:sp>
      <p:sp>
        <p:nvSpPr>
          <p:cNvPr id="3" name="Subtitle 2"/>
          <p:cNvSpPr>
            <a:spLocks noGrp="1"/>
          </p:cNvSpPr>
          <p:nvPr>
            <p:ph type="subTitle" idx="1"/>
          </p:nvPr>
        </p:nvSpPr>
        <p:spPr/>
        <p:txBody>
          <a:bodyPr/>
          <a:lstStyle/>
          <a:p>
            <a:r>
              <a:rPr lang="en-US" dirty="0" smtClean="0"/>
              <a:t>Von Welch</a:t>
            </a:r>
            <a:endParaRPr lang="en-US" sz="2000" dirty="0" smtClean="0"/>
          </a:p>
          <a:p>
            <a:r>
              <a:rPr lang="en-US" sz="2000" dirty="0" smtClean="0"/>
              <a:t>OSG PKI Transition Lead</a:t>
            </a:r>
          </a:p>
          <a:p>
            <a:r>
              <a:rPr lang="en-US" sz="2000" dirty="0" smtClean="0"/>
              <a:t>Indiana University Center for Applied Cybersecurity Research</a:t>
            </a:r>
            <a:endParaRPr lang="en-US" sz="2000" dirty="0"/>
          </a:p>
        </p:txBody>
      </p:sp>
    </p:spTree>
    <p:extLst>
      <p:ext uri="{BB962C8B-B14F-4D97-AF65-F5344CB8AC3E}">
        <p14:creationId xmlns:p14="http://schemas.microsoft.com/office/powerpoint/2010/main" val="327980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for OSG Management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There continues to be concern that VOs are not fully prepared and communications efforts continue.</a:t>
            </a:r>
          </a:p>
          <a:p>
            <a:pPr marL="514350" lvl="0" indent="-514350">
              <a:buFont typeface="+mj-lt"/>
              <a:buAutoNum type="arabicPeriod"/>
            </a:pPr>
            <a:endParaRPr lang="en-US" dirty="0" smtClean="0"/>
          </a:p>
          <a:p>
            <a:pPr marL="514350" lvl="0" indent="-514350">
              <a:buFont typeface="+mj-lt"/>
              <a:buAutoNum type="arabicPeriod"/>
            </a:pPr>
            <a:r>
              <a:rPr lang="en-US" dirty="0" smtClean="0"/>
              <a:t>A </a:t>
            </a:r>
            <a:r>
              <a:rPr lang="en-US" dirty="0"/>
              <a:t>decision is needed on the level of support OSG should provide for host certificate at sites not associated with OSG directly, but involved with OSG’s campus outreach or participating in evaluating OSG as a potential </a:t>
            </a:r>
            <a:r>
              <a:rPr lang="en-US" dirty="0" smtClean="0"/>
              <a:t>VO.</a:t>
            </a:r>
            <a:endParaRPr lang="en-US" dirty="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10</a:t>
            </a:fld>
            <a:endParaRPr lang="en-US"/>
          </a:p>
        </p:txBody>
      </p:sp>
    </p:spTree>
    <p:extLst>
      <p:ext uri="{BB962C8B-B14F-4D97-AF65-F5344CB8AC3E}">
        <p14:creationId xmlns:p14="http://schemas.microsoft.com/office/powerpoint/2010/main" val="263046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pPr marL="0" indent="0">
              <a:buNone/>
            </a:pPr>
            <a:r>
              <a:rPr lang="en-US" sz="2400" dirty="0" smtClean="0"/>
              <a:t>Listen to community with regards to missing features, prioritize and implement as possible.</a:t>
            </a:r>
          </a:p>
          <a:p>
            <a:pPr marL="0" indent="0">
              <a:buNone/>
            </a:pPr>
            <a:endParaRPr lang="en-US" sz="2800" dirty="0" smtClean="0"/>
          </a:p>
          <a:p>
            <a:pPr marL="0" indent="0">
              <a:buNone/>
            </a:pPr>
            <a:r>
              <a:rPr lang="en-US" sz="2800" dirty="0" smtClean="0"/>
              <a:t>Iron out process for change – deciding and communicating.</a:t>
            </a:r>
          </a:p>
          <a:p>
            <a:pPr marL="0" indent="0">
              <a:buNone/>
            </a:pPr>
            <a:endParaRPr lang="en-US" sz="2400" dirty="0"/>
          </a:p>
          <a:p>
            <a:pPr marL="0" indent="0">
              <a:buNone/>
            </a:pPr>
            <a:r>
              <a:rPr lang="en-US" sz="2400" dirty="0" smtClean="0"/>
              <a:t>OIM change prioritization now in realm of Operations Team (rather than Transition Team).</a:t>
            </a:r>
          </a:p>
          <a:p>
            <a:pPr marL="0" indent="0">
              <a:buNone/>
            </a:pPr>
            <a:endParaRPr lang="en-US" sz="2400" dirty="0" smtClean="0"/>
          </a:p>
          <a:p>
            <a:pPr marL="0" indent="0">
              <a:buNone/>
            </a:pPr>
            <a:r>
              <a:rPr lang="en-US" sz="2400" dirty="0" smtClean="0"/>
              <a:t>Command line clients will transition to Software Team after 1.2 - IU/CACR will continue contributing.</a:t>
            </a:r>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11</a:t>
            </a:fld>
            <a:endParaRPr lang="en-US"/>
          </a:p>
        </p:txBody>
      </p:sp>
    </p:spTree>
    <p:extLst>
      <p:ext uri="{BB962C8B-B14F-4D97-AF65-F5344CB8AC3E}">
        <p14:creationId xmlns:p14="http://schemas.microsoft.com/office/powerpoint/2010/main" val="426008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Contributors to the Transition</a:t>
            </a:r>
            <a:endParaRPr lang="en-US" dirty="0"/>
          </a:p>
        </p:txBody>
      </p:sp>
      <p:sp>
        <p:nvSpPr>
          <p:cNvPr id="3" name="Content Placeholder 2"/>
          <p:cNvSpPr>
            <a:spLocks noGrp="1"/>
          </p:cNvSpPr>
          <p:nvPr>
            <p:ph idx="1"/>
          </p:nvPr>
        </p:nvSpPr>
        <p:spPr/>
        <p:txBody>
          <a:bodyPr/>
          <a:lstStyle/>
          <a:p>
            <a:pPr marL="0" indent="0" algn="ctr">
              <a:buNone/>
            </a:pPr>
            <a:r>
              <a:rPr lang="en-US" dirty="0"/>
              <a:t>Mine Altunay, </a:t>
            </a:r>
            <a:r>
              <a:rPr lang="en-US" dirty="0" smtClean="0"/>
              <a:t>Jim </a:t>
            </a:r>
            <a:r>
              <a:rPr lang="en-US" dirty="0" err="1" smtClean="0"/>
              <a:t>Basney</a:t>
            </a:r>
            <a:r>
              <a:rPr lang="en-US" dirty="0" smtClean="0"/>
              <a:t>, Tim </a:t>
            </a:r>
            <a:r>
              <a:rPr lang="en-US" dirty="0"/>
              <a:t>Cartwright, Alain Deximo, </a:t>
            </a:r>
            <a:r>
              <a:rPr lang="en-US" dirty="0" smtClean="0"/>
              <a:t>Jeremy Fischer, Soichi </a:t>
            </a:r>
            <a:r>
              <a:rPr lang="en-US" dirty="0"/>
              <a:t>Hayashi, John Hover, </a:t>
            </a:r>
            <a:r>
              <a:rPr lang="en-US" dirty="0" err="1"/>
              <a:t>Viplav</a:t>
            </a:r>
            <a:r>
              <a:rPr lang="en-US" dirty="0"/>
              <a:t> </a:t>
            </a:r>
            <a:r>
              <a:rPr lang="en-US" dirty="0" err="1"/>
              <a:t>Khadke</a:t>
            </a:r>
            <a:r>
              <a:rPr lang="en-US" dirty="0"/>
              <a:t>, Christiane A. </a:t>
            </a:r>
            <a:r>
              <a:rPr lang="en-US" dirty="0" err="1"/>
              <a:t>Ludescher</a:t>
            </a:r>
            <a:r>
              <a:rPr lang="en-US" dirty="0"/>
              <a:t>-Furth, Ruth Pordes,  </a:t>
            </a:r>
            <a:r>
              <a:rPr lang="en-US" dirty="0" err="1"/>
              <a:t>Rohan</a:t>
            </a:r>
            <a:r>
              <a:rPr lang="en-US" dirty="0"/>
              <a:t> </a:t>
            </a:r>
            <a:r>
              <a:rPr lang="en-US" dirty="0" err="1"/>
              <a:t>Mathure</a:t>
            </a:r>
            <a:r>
              <a:rPr lang="en-US" dirty="0"/>
              <a:t>, Robert Quick, </a:t>
            </a:r>
            <a:r>
              <a:rPr lang="en-US" dirty="0" smtClean="0"/>
              <a:t>Alain Roy, </a:t>
            </a:r>
            <a:r>
              <a:rPr lang="en-US" dirty="0" err="1" smtClean="0"/>
              <a:t>Chander</a:t>
            </a:r>
            <a:r>
              <a:rPr lang="en-US" dirty="0" smtClean="0"/>
              <a:t> </a:t>
            </a:r>
            <a:r>
              <a:rPr lang="en-US" dirty="0" err="1"/>
              <a:t>Sehgal</a:t>
            </a:r>
            <a:r>
              <a:rPr lang="en-US" dirty="0"/>
              <a:t>, </a:t>
            </a:r>
            <a:r>
              <a:rPr lang="en-US" dirty="0" err="1"/>
              <a:t>Mátyás</a:t>
            </a:r>
            <a:r>
              <a:rPr lang="en-US" dirty="0"/>
              <a:t> </a:t>
            </a:r>
            <a:r>
              <a:rPr lang="en-US" dirty="0" err="1" smtClean="0"/>
              <a:t>Selmeci</a:t>
            </a:r>
            <a:r>
              <a:rPr lang="en-US" dirty="0" smtClean="0"/>
              <a:t>, </a:t>
            </a:r>
            <a:r>
              <a:rPr lang="en-US" dirty="0"/>
              <a:t>Anthony </a:t>
            </a:r>
            <a:r>
              <a:rPr lang="en-US" dirty="0" err="1" smtClean="0"/>
              <a:t>Tiradani</a:t>
            </a:r>
            <a:r>
              <a:rPr lang="en-US" dirty="0" smtClean="0"/>
              <a:t>, </a:t>
            </a:r>
            <a:r>
              <a:rPr lang="en-US" dirty="0"/>
              <a:t>and John </a:t>
            </a:r>
            <a:r>
              <a:rPr lang="en-US" dirty="0" err="1" smtClean="0"/>
              <a:t>Volmer</a:t>
            </a:r>
            <a:endParaRPr lang="en-US" dirty="0" smtClean="0"/>
          </a:p>
          <a:p>
            <a:pPr marL="0" indent="0" algn="ctr">
              <a:buNone/>
            </a:pPr>
            <a:endParaRPr lang="en-US" sz="1800" dirty="0" smtClean="0"/>
          </a:p>
          <a:p>
            <a:pPr marL="0" indent="0" algn="ctr">
              <a:buNone/>
            </a:pPr>
            <a:r>
              <a:rPr lang="en-US" sz="1800" dirty="0" smtClean="0"/>
              <a:t>Also thanks to </a:t>
            </a:r>
            <a:r>
              <a:rPr lang="en-US" sz="1800" dirty="0" err="1" smtClean="0"/>
              <a:t>Dhiva</a:t>
            </a:r>
            <a:r>
              <a:rPr lang="en-US" sz="1800" dirty="0" smtClean="0"/>
              <a:t> </a:t>
            </a:r>
            <a:r>
              <a:rPr lang="en-US" sz="1800" dirty="0" err="1" smtClean="0"/>
              <a:t>Muruganantham</a:t>
            </a:r>
            <a:r>
              <a:rPr lang="en-US" sz="1800" dirty="0"/>
              <a:t> </a:t>
            </a:r>
            <a:r>
              <a:rPr lang="en-US" sz="1800" dirty="0" smtClean="0"/>
              <a:t>and Lauren </a:t>
            </a:r>
            <a:r>
              <a:rPr lang="en-US" sz="1800" dirty="0" err="1" smtClean="0"/>
              <a:t>Rotman</a:t>
            </a:r>
            <a:r>
              <a:rPr lang="en-US" sz="1800" dirty="0" smtClean="0"/>
              <a:t> of ESnet</a:t>
            </a:r>
            <a:endParaRPr lang="en-US" sz="1800" dirty="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12</a:t>
            </a:fld>
            <a:endParaRPr lang="en-US"/>
          </a:p>
        </p:txBody>
      </p:sp>
    </p:spTree>
    <p:extLst>
      <p:ext uri="{BB962C8B-B14F-4D97-AF65-F5344CB8AC3E}">
        <p14:creationId xmlns:p14="http://schemas.microsoft.com/office/powerpoint/2010/main" val="397472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Questions.</a:t>
            </a:r>
            <a:endParaRPr lang="en-US" dirty="0"/>
          </a:p>
        </p:txBody>
      </p:sp>
      <p:sp>
        <p:nvSpPr>
          <p:cNvPr id="3" name="Content Placeholder 2"/>
          <p:cNvSpPr>
            <a:spLocks noGrp="1"/>
          </p:cNvSpPr>
          <p:nvPr>
            <p:ph idx="1"/>
          </p:nvPr>
        </p:nvSpPr>
        <p:spPr/>
        <p:txBody>
          <a:bodyPr/>
          <a:lstStyle/>
          <a:p>
            <a:pPr marL="0" indent="0" algn="ctr">
              <a:buNone/>
            </a:pPr>
            <a:r>
              <a:rPr lang="en-US" sz="2800" dirty="0" smtClean="0"/>
              <a:t>Von Welch (</a:t>
            </a:r>
            <a:r>
              <a:rPr lang="en-US" sz="2800" dirty="0" smtClean="0">
                <a:hlinkClick r:id="rId2"/>
              </a:rPr>
              <a:t>vwelch@indiana.edu</a:t>
            </a:r>
            <a:r>
              <a:rPr lang="en-US" sz="2800" dirty="0" smtClean="0"/>
              <a:t>)</a:t>
            </a:r>
          </a:p>
          <a:p>
            <a:pPr marL="0" indent="0" algn="ctr">
              <a:buNone/>
            </a:pPr>
            <a:endParaRPr lang="en-US" sz="2800" dirty="0" smtClean="0"/>
          </a:p>
          <a:p>
            <a:pPr marL="0" indent="0" algn="ctr">
              <a:buNone/>
            </a:pPr>
            <a:endParaRPr lang="en-US" sz="2800" dirty="0" smtClean="0"/>
          </a:p>
          <a:p>
            <a:pPr marL="0" indent="0" algn="ctr">
              <a:buNone/>
            </a:pPr>
            <a:r>
              <a:rPr lang="en-US" sz="2800" dirty="0" smtClean="0"/>
              <a:t>OSG </a:t>
            </a:r>
            <a:r>
              <a:rPr lang="en-US" sz="2800" dirty="0"/>
              <a:t>PKI Service: </a:t>
            </a:r>
            <a:r>
              <a:rPr lang="en-US" sz="2800" dirty="0" err="1"/>
              <a:t>idmanager.opensciencegrid.org</a:t>
            </a:r>
            <a:endParaRPr lang="en-US" sz="2800" dirty="0"/>
          </a:p>
          <a:p>
            <a:pPr marL="0" indent="0" algn="ctr">
              <a:buNone/>
            </a:pPr>
            <a:endParaRPr lang="en-US" sz="2800" dirty="0"/>
          </a:p>
          <a:p>
            <a:pPr marL="0" indent="0" algn="ctr">
              <a:buNone/>
            </a:pPr>
            <a:r>
              <a:rPr lang="en-US" sz="2800" dirty="0" smtClean="0"/>
              <a:t>Documentation:</a:t>
            </a:r>
            <a:endParaRPr lang="en-US" sz="2800" dirty="0"/>
          </a:p>
          <a:p>
            <a:pPr marL="457200" lvl="1" indent="0" algn="ctr">
              <a:buNone/>
            </a:pPr>
            <a:r>
              <a:rPr lang="en-US" sz="1400" dirty="0"/>
              <a:t>https://</a:t>
            </a:r>
            <a:r>
              <a:rPr lang="en-US" sz="1400" dirty="0" err="1"/>
              <a:t>www.opensciencegrid.org</a:t>
            </a:r>
            <a:r>
              <a:rPr lang="en-US" sz="1400" dirty="0"/>
              <a:t>/bin/view/Security/</a:t>
            </a:r>
            <a:r>
              <a:rPr lang="en-US" sz="1400" dirty="0" err="1"/>
              <a:t>PKIDocumentationIndex</a:t>
            </a:r>
            <a:endParaRPr lang="en-US" sz="1400" dirty="0"/>
          </a:p>
          <a:p>
            <a:pPr marL="0" indent="0" algn="ctr">
              <a:buNone/>
            </a:pPr>
            <a:endParaRPr lang="en-US" dirty="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13</a:t>
            </a:fld>
            <a:endParaRPr lang="en-US"/>
          </a:p>
        </p:txBody>
      </p:sp>
    </p:spTree>
    <p:extLst>
      <p:ext uri="{BB962C8B-B14F-4D97-AF65-F5344CB8AC3E}">
        <p14:creationId xmlns:p14="http://schemas.microsoft.com/office/powerpoint/2010/main" val="61225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US" dirty="0"/>
          </a:p>
        </p:txBody>
      </p:sp>
      <p:sp>
        <p:nvSpPr>
          <p:cNvPr id="3" name="Content Placeholder 2"/>
          <p:cNvSpPr>
            <a:spLocks noGrp="1"/>
          </p:cNvSpPr>
          <p:nvPr>
            <p:ph idx="1"/>
          </p:nvPr>
        </p:nvSpPr>
        <p:spPr/>
        <p:txBody>
          <a:bodyPr/>
          <a:lstStyle/>
          <a:p>
            <a:r>
              <a:rPr lang="en-US" dirty="0" smtClean="0"/>
              <a:t>Covers Draft Transition Phase Report with updates</a:t>
            </a:r>
          </a:p>
          <a:p>
            <a:pPr lvl="1"/>
            <a:r>
              <a:rPr lang="en-US" dirty="0" smtClean="0"/>
              <a:t>Oct, 2012-Feb, 2013</a:t>
            </a:r>
            <a:endParaRPr lang="en-US" dirty="0"/>
          </a:p>
          <a:p>
            <a:pPr lvl="1"/>
            <a:r>
              <a:rPr lang="en-US" sz="1400" dirty="0"/>
              <a:t>https://osg-docdb.opensciencegrid.org:440/</a:t>
            </a:r>
            <a:r>
              <a:rPr lang="en-US" sz="1400" dirty="0" err="1"/>
              <a:t>cgi</a:t>
            </a:r>
            <a:r>
              <a:rPr lang="en-US" sz="1400" dirty="0"/>
              <a:t>-bin/</a:t>
            </a:r>
            <a:r>
              <a:rPr lang="en-US" sz="1400" dirty="0" err="1"/>
              <a:t>ShowDocument?docid</a:t>
            </a:r>
            <a:r>
              <a:rPr lang="en-US" sz="1400" dirty="0"/>
              <a:t>=1148</a:t>
            </a:r>
          </a:p>
          <a:p>
            <a:r>
              <a:rPr lang="en-US" dirty="0" smtClean="0"/>
              <a:t>Builds on OSG AHM Presentation</a:t>
            </a:r>
          </a:p>
          <a:p>
            <a:pPr lvl="1"/>
            <a:r>
              <a:rPr lang="en-US" sz="1100" dirty="0"/>
              <a:t>https://</a:t>
            </a:r>
            <a:r>
              <a:rPr lang="en-US" sz="1100" dirty="0" err="1"/>
              <a:t>indico.fnal.gov</a:t>
            </a:r>
            <a:r>
              <a:rPr lang="en-US" sz="1100" dirty="0"/>
              <a:t>/</a:t>
            </a:r>
            <a:r>
              <a:rPr lang="en-US" sz="1100" dirty="0" err="1"/>
              <a:t>getFile.py</a:t>
            </a:r>
            <a:r>
              <a:rPr lang="en-US" sz="1100" dirty="0"/>
              <a:t>/</a:t>
            </a:r>
            <a:r>
              <a:rPr lang="en-US" sz="1100" dirty="0" err="1"/>
              <a:t>access?contribId</a:t>
            </a:r>
            <a:r>
              <a:rPr lang="en-US" sz="1100" dirty="0"/>
              <a:t>=18&amp;sessionId=7&amp;resId=1&amp;materialId=</a:t>
            </a:r>
            <a:r>
              <a:rPr lang="en-US" sz="1100" dirty="0" err="1"/>
              <a:t>slides&amp;confId</a:t>
            </a:r>
            <a:r>
              <a:rPr lang="en-US" sz="1100" dirty="0"/>
              <a:t>=5610</a:t>
            </a:r>
            <a:endParaRPr lang="en-US" sz="1100" dirty="0" smtClean="0"/>
          </a:p>
          <a:p>
            <a:endParaRPr lang="en-US" dirty="0" smtClean="0"/>
          </a:p>
          <a:p>
            <a:r>
              <a:rPr lang="en-US" sz="2400" dirty="0" smtClean="0"/>
              <a:t>Pilot Phase Report</a:t>
            </a:r>
            <a:endParaRPr lang="en-US" sz="2400" dirty="0" smtClean="0"/>
          </a:p>
          <a:p>
            <a:pPr lvl="1"/>
            <a:r>
              <a:rPr lang="en-US" sz="1100" dirty="0"/>
              <a:t>https://osg-docdb.opensciencegrid.org:440/</a:t>
            </a:r>
            <a:r>
              <a:rPr lang="en-US" sz="1100" dirty="0" err="1"/>
              <a:t>cgi</a:t>
            </a:r>
            <a:r>
              <a:rPr lang="en-US" sz="1100" dirty="0"/>
              <a:t>-bin/</a:t>
            </a:r>
            <a:r>
              <a:rPr lang="en-US" sz="1100" dirty="0" err="1"/>
              <a:t>ShowDocument?docid</a:t>
            </a:r>
            <a:r>
              <a:rPr lang="en-US" sz="1100" dirty="0"/>
              <a:t>=1097</a:t>
            </a:r>
          </a:p>
          <a:p>
            <a:r>
              <a:rPr lang="en-US" sz="2400" dirty="0" smtClean="0"/>
              <a:t>Planning </a:t>
            </a:r>
            <a:r>
              <a:rPr lang="en-US" sz="2400" dirty="0" smtClean="0"/>
              <a:t>Phase Report</a:t>
            </a:r>
            <a:endParaRPr lang="en-US" sz="2400" dirty="0" smtClean="0"/>
          </a:p>
          <a:p>
            <a:pPr lvl="1"/>
            <a:r>
              <a:rPr lang="en-US" sz="1100" dirty="0"/>
              <a:t>https://osg-docdb.opensciencegrid.org:440/</a:t>
            </a:r>
            <a:r>
              <a:rPr lang="en-US" sz="1100" dirty="0" err="1"/>
              <a:t>cgi</a:t>
            </a:r>
            <a:r>
              <a:rPr lang="en-US" sz="1100" dirty="0"/>
              <a:t>-bin/</a:t>
            </a:r>
            <a:r>
              <a:rPr lang="en-US" sz="1100" dirty="0" err="1"/>
              <a:t>ShowDocument?docid</a:t>
            </a:r>
            <a:r>
              <a:rPr lang="en-US" sz="1100" dirty="0"/>
              <a:t>=1120</a:t>
            </a:r>
          </a:p>
          <a:p>
            <a:r>
              <a:rPr lang="en-US" sz="2400" dirty="0" smtClean="0"/>
              <a:t>Development and Deployment </a:t>
            </a:r>
            <a:r>
              <a:rPr lang="en-US" sz="2400" dirty="0" smtClean="0"/>
              <a:t>Phases Report</a:t>
            </a:r>
            <a:endParaRPr lang="en-US" sz="2400" dirty="0" smtClean="0"/>
          </a:p>
          <a:p>
            <a:pPr lvl="1"/>
            <a:r>
              <a:rPr lang="en-US" sz="1100" dirty="0"/>
              <a:t>http://</a:t>
            </a:r>
            <a:r>
              <a:rPr lang="en-US" sz="1100" dirty="0" err="1"/>
              <a:t>osg-docdb.opensciencegrid.org</a:t>
            </a:r>
            <a:r>
              <a:rPr lang="en-US" sz="1100" dirty="0"/>
              <a:t>/</a:t>
            </a:r>
            <a:r>
              <a:rPr lang="en-US" sz="1100" dirty="0" err="1"/>
              <a:t>cgi</a:t>
            </a:r>
            <a:r>
              <a:rPr lang="en-US" sz="1100" dirty="0"/>
              <a:t>-bin/</a:t>
            </a:r>
            <a:r>
              <a:rPr lang="en-US" sz="1100" dirty="0" err="1"/>
              <a:t>ShowDocument?docid</a:t>
            </a:r>
            <a:r>
              <a:rPr lang="en-US" sz="1100" dirty="0"/>
              <a:t>=</a:t>
            </a:r>
            <a:r>
              <a:rPr lang="en-US" sz="1100" dirty="0" smtClean="0"/>
              <a:t>1145</a:t>
            </a:r>
            <a:endParaRPr lang="en-US" sz="1100" dirty="0" smtClean="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2</a:t>
            </a:fld>
            <a:endParaRPr lang="en-US"/>
          </a:p>
        </p:txBody>
      </p:sp>
    </p:spTree>
    <p:extLst>
      <p:ext uri="{BB962C8B-B14F-4D97-AF65-F5344CB8AC3E}">
        <p14:creationId xmlns:p14="http://schemas.microsoft.com/office/powerpoint/2010/main" val="324326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lstStyle/>
          <a:p>
            <a:pPr marL="0" indent="0">
              <a:buNone/>
            </a:pPr>
            <a:r>
              <a:rPr lang="en-US" sz="2800" dirty="0" smtClean="0"/>
              <a:t>I believe we are prepared for March 23</a:t>
            </a:r>
            <a:r>
              <a:rPr lang="en-US" sz="2800" baseline="30000" dirty="0" smtClean="0"/>
              <a:t>rd</a:t>
            </a:r>
            <a:r>
              <a:rPr lang="en-US" sz="2800" dirty="0" smtClean="0"/>
              <a:t>, DOE Grids CA cessation of issuance.</a:t>
            </a:r>
          </a:p>
          <a:p>
            <a:pPr marL="0" indent="0">
              <a:buNone/>
            </a:pPr>
            <a:endParaRPr lang="en-US" sz="2800" dirty="0"/>
          </a:p>
          <a:p>
            <a:pPr marL="0" indent="0">
              <a:buNone/>
            </a:pPr>
            <a:r>
              <a:rPr lang="en-US" sz="2800" dirty="0" smtClean="0"/>
              <a:t>There will be some issues – “unknown unknowns” – but I believe they are now manageable.</a:t>
            </a:r>
          </a:p>
          <a:p>
            <a:pPr marL="0" indent="0">
              <a:buNone/>
            </a:pPr>
            <a:endParaRPr lang="en-US" sz="2800" dirty="0"/>
          </a:p>
          <a:p>
            <a:pPr marL="0" indent="0">
              <a:buNone/>
            </a:pPr>
            <a:r>
              <a:rPr lang="en-US" sz="2800" dirty="0" smtClean="0"/>
              <a:t>Continues to be a great example of teamwork across OSG, its VOs, and ESnet.</a:t>
            </a:r>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3</a:t>
            </a:fld>
            <a:endParaRPr lang="en-US"/>
          </a:p>
        </p:txBody>
      </p:sp>
    </p:spTree>
    <p:extLst>
      <p:ext uri="{BB962C8B-B14F-4D97-AF65-F5344CB8AC3E}">
        <p14:creationId xmlns:p14="http://schemas.microsoft.com/office/powerpoint/2010/main" val="126375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lstStyle/>
          <a:p>
            <a:pPr marL="0" indent="0">
              <a:buNone/>
            </a:pPr>
            <a:r>
              <a:rPr lang="en-US" dirty="0" smtClean="0"/>
              <a:t>PKI is in operations – </a:t>
            </a:r>
          </a:p>
          <a:p>
            <a:pPr lvl="1"/>
            <a:r>
              <a:rPr lang="en-US" dirty="0" smtClean="0"/>
              <a:t>39 VOs registered</a:t>
            </a:r>
          </a:p>
          <a:p>
            <a:pPr lvl="1"/>
            <a:r>
              <a:rPr lang="en-US" dirty="0" smtClean="0"/>
              <a:t>Issued 300+ user </a:t>
            </a:r>
            <a:r>
              <a:rPr lang="en-US" dirty="0" smtClean="0"/>
              <a:t>certificates (10% of OSG users)</a:t>
            </a:r>
            <a:endParaRPr lang="en-US" dirty="0" smtClean="0"/>
          </a:p>
          <a:p>
            <a:pPr lvl="1"/>
            <a:r>
              <a:rPr lang="en-US" dirty="0" smtClean="0"/>
              <a:t>Handled 350+ host requests (some for up to 50 certificates</a:t>
            </a:r>
            <a:r>
              <a:rPr lang="en-US" dirty="0" smtClean="0"/>
              <a:t>) (again ~10%)</a:t>
            </a:r>
            <a:endParaRPr lang="en-US" dirty="0" smtClean="0"/>
          </a:p>
          <a:p>
            <a:pPr lvl="1"/>
            <a:endParaRPr lang="en-US" dirty="0" smtClean="0"/>
          </a:p>
          <a:p>
            <a:pPr marL="0" indent="0">
              <a:buNone/>
            </a:pPr>
            <a:r>
              <a:rPr lang="en-US" dirty="0" smtClean="0"/>
              <a:t>Web and command-line </a:t>
            </a:r>
            <a:r>
              <a:rPr lang="en-US" dirty="0" smtClean="0"/>
              <a:t>clients in production OSG Software Release</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4</a:t>
            </a:fld>
            <a:endParaRPr lang="en-US"/>
          </a:p>
        </p:txBody>
      </p:sp>
    </p:spTree>
    <p:extLst>
      <p:ext uri="{BB962C8B-B14F-4D97-AF65-F5344CB8AC3E}">
        <p14:creationId xmlns:p14="http://schemas.microsoft.com/office/powerpoint/2010/main" val="2986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 Registered with PKI</a:t>
            </a:r>
            <a:endParaRPr lang="en-US" dirty="0"/>
          </a:p>
        </p:txBody>
      </p:sp>
      <p:sp>
        <p:nvSpPr>
          <p:cNvPr id="3" name="Content Placeholder 2"/>
          <p:cNvSpPr>
            <a:spLocks noGrp="1"/>
          </p:cNvSpPr>
          <p:nvPr>
            <p:ph idx="1"/>
          </p:nvPr>
        </p:nvSpPr>
        <p:spPr/>
        <p:txBody>
          <a:bodyPr/>
          <a:lstStyle/>
          <a:p>
            <a:pPr marL="0" indent="0" algn="ctr">
              <a:buNone/>
            </a:pPr>
            <a:r>
              <a:rPr lang="en-US" dirty="0"/>
              <a:t>ALICE, </a:t>
            </a:r>
            <a:r>
              <a:rPr lang="en-US" u="sng" dirty="0" smtClean="0"/>
              <a:t>ANL</a:t>
            </a:r>
            <a:r>
              <a:rPr lang="en-US" dirty="0" smtClean="0"/>
              <a:t>, </a:t>
            </a:r>
            <a:r>
              <a:rPr lang="en-US" u="sng" dirty="0" smtClean="0"/>
              <a:t>Belle</a:t>
            </a:r>
            <a:r>
              <a:rPr lang="en-US" dirty="0"/>
              <a:t>, CSIU, DOSAR, DREAM, </a:t>
            </a:r>
            <a:r>
              <a:rPr lang="en-US" dirty="0" err="1"/>
              <a:t>DZero</a:t>
            </a:r>
            <a:r>
              <a:rPr lang="en-US" dirty="0"/>
              <a:t>, </a:t>
            </a:r>
            <a:r>
              <a:rPr lang="en-US" dirty="0" smtClean="0"/>
              <a:t>Engage, ESGF</a:t>
            </a:r>
            <a:r>
              <a:rPr lang="en-US" dirty="0"/>
              <a:t>, </a:t>
            </a:r>
            <a:r>
              <a:rPr lang="en-US" u="sng" dirty="0" err="1"/>
              <a:t>FusionGrid</a:t>
            </a:r>
            <a:r>
              <a:rPr lang="en-US" dirty="0"/>
              <a:t>, GLOW, </a:t>
            </a:r>
            <a:r>
              <a:rPr lang="en-US" dirty="0" smtClean="0"/>
              <a:t>GPN, HCC</a:t>
            </a:r>
            <a:r>
              <a:rPr lang="en-US" dirty="0"/>
              <a:t>, IceCube, LCG, MIS, </a:t>
            </a:r>
            <a:r>
              <a:rPr lang="en-US" dirty="0" err="1"/>
              <a:t>nanoHUB</a:t>
            </a:r>
            <a:r>
              <a:rPr lang="en-US" dirty="0"/>
              <a:t>, </a:t>
            </a:r>
            <a:r>
              <a:rPr lang="en-US" dirty="0" smtClean="0"/>
              <a:t>LBNL, </a:t>
            </a:r>
            <a:r>
              <a:rPr lang="en-US" dirty="0" err="1" smtClean="0"/>
              <a:t>NEBioGrid</a:t>
            </a:r>
            <a:r>
              <a:rPr lang="en-US" dirty="0"/>
              <a:t>, NEES, NERSC, NYSGRID, </a:t>
            </a:r>
            <a:r>
              <a:rPr lang="en-US" u="sng" dirty="0"/>
              <a:t>ORNL</a:t>
            </a:r>
            <a:r>
              <a:rPr lang="en-US" dirty="0"/>
              <a:t>, OSG, OSGEDU, </a:t>
            </a:r>
            <a:r>
              <a:rPr lang="en-US" dirty="0" err="1"/>
              <a:t>SBGrid</a:t>
            </a:r>
            <a:r>
              <a:rPr lang="en-US" dirty="0"/>
              <a:t>, STAR, </a:t>
            </a:r>
            <a:r>
              <a:rPr lang="en-US" dirty="0" err="1"/>
              <a:t>SURAgrid</a:t>
            </a:r>
            <a:r>
              <a:rPr lang="en-US" dirty="0"/>
              <a:t>, UC3.</a:t>
            </a:r>
          </a:p>
          <a:p>
            <a:endParaRPr lang="en-US" dirty="0" smtClean="0"/>
          </a:p>
          <a:p>
            <a:pPr marL="0" indent="0" algn="ctr">
              <a:buNone/>
            </a:pPr>
            <a:r>
              <a:rPr lang="en-US" sz="2000" u="sng" dirty="0" smtClean="0"/>
              <a:t>Underlined: New to OSG for use of PKI</a:t>
            </a:r>
            <a:endParaRPr lang="en-US" sz="2000" u="sng" dirty="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5</a:t>
            </a:fld>
            <a:endParaRPr lang="en-US"/>
          </a:p>
        </p:txBody>
      </p:sp>
    </p:spTree>
    <p:extLst>
      <p:ext uri="{BB962C8B-B14F-4D97-AF65-F5344CB8AC3E}">
        <p14:creationId xmlns:p14="http://schemas.microsoft.com/office/powerpoint/2010/main" val="223009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VOs Not Registered with PKI</a:t>
            </a:r>
            <a:endParaRPr lang="en-US" dirty="0"/>
          </a:p>
        </p:txBody>
      </p:sp>
      <p:sp>
        <p:nvSpPr>
          <p:cNvPr id="3" name="Content Placeholder 2"/>
          <p:cNvSpPr>
            <a:spLocks noGrp="1"/>
          </p:cNvSpPr>
          <p:nvPr>
            <p:ph idx="1"/>
          </p:nvPr>
        </p:nvSpPr>
        <p:spPr/>
        <p:txBody>
          <a:bodyPr/>
          <a:lstStyle/>
          <a:p>
            <a:pPr marL="0" indent="0" algn="ctr">
              <a:buNone/>
            </a:pPr>
            <a:r>
              <a:rPr lang="en-US" dirty="0" err="1" smtClean="0"/>
              <a:t>CompBioGrid</a:t>
            </a:r>
            <a:r>
              <a:rPr lang="en-US" dirty="0"/>
              <a:t>, </a:t>
            </a:r>
            <a:r>
              <a:rPr lang="en-US" dirty="0" err="1"/>
              <a:t>DayaBay</a:t>
            </a:r>
            <a:r>
              <a:rPr lang="en-US" dirty="0" smtClean="0"/>
              <a:t>, </a:t>
            </a:r>
            <a:r>
              <a:rPr lang="en-US" dirty="0"/>
              <a:t>GCEDU, GCVO</a:t>
            </a:r>
            <a:r>
              <a:rPr lang="en-US" dirty="0" smtClean="0"/>
              <a:t>, </a:t>
            </a:r>
            <a:r>
              <a:rPr lang="en-US" dirty="0"/>
              <a:t>GROW, i2u2</a:t>
            </a:r>
            <a:r>
              <a:rPr lang="en-US" dirty="0" smtClean="0"/>
              <a:t>, </a:t>
            </a:r>
            <a:r>
              <a:rPr lang="en-US" dirty="0"/>
              <a:t>NWICG, </a:t>
            </a:r>
            <a:r>
              <a:rPr lang="en-US" dirty="0" err="1" smtClean="0"/>
              <a:t>Vlab</a:t>
            </a:r>
            <a:endParaRPr lang="en-US" dirty="0"/>
          </a:p>
          <a:p>
            <a:pPr marL="0" indent="0" algn="ctr">
              <a:buNone/>
            </a:pPr>
            <a:endParaRPr lang="en-US" dirty="0" smtClean="0"/>
          </a:p>
          <a:p>
            <a:pPr marL="0" indent="0" algn="ctr">
              <a:buNone/>
            </a:pPr>
            <a:endParaRPr lang="en-US" dirty="0" smtClean="0"/>
          </a:p>
          <a:p>
            <a:pPr marL="0" indent="0" algn="ctr">
              <a:buNone/>
            </a:pPr>
            <a:r>
              <a:rPr lang="en-US" sz="2400" dirty="0" smtClean="0"/>
              <a:t>(Will not be registering: </a:t>
            </a:r>
            <a:r>
              <a:rPr lang="en-US" sz="2400" dirty="0" err="1"/>
              <a:t>GlueX</a:t>
            </a:r>
            <a:r>
              <a:rPr lang="en-US" sz="2400" dirty="0"/>
              <a:t>, LIGO, Ops, </a:t>
            </a:r>
            <a:r>
              <a:rPr lang="en-US" sz="2400" dirty="0" smtClean="0"/>
              <a:t>RSV, </a:t>
            </a:r>
            <a:r>
              <a:rPr lang="en-US" sz="2400" dirty="0" err="1"/>
              <a:t>enmr.eu</a:t>
            </a:r>
            <a:r>
              <a:rPr lang="en-US" sz="2400" dirty="0"/>
              <a:t>, geant4, </a:t>
            </a:r>
            <a:r>
              <a:rPr lang="en-US" sz="2400" dirty="0" err="1"/>
              <a:t>GridUNESP</a:t>
            </a:r>
            <a:r>
              <a:rPr lang="en-US" sz="2400" dirty="0"/>
              <a:t>, </a:t>
            </a:r>
            <a:r>
              <a:rPr lang="en-US" sz="2400" dirty="0" err="1" smtClean="0"/>
              <a:t>superbvo.org</a:t>
            </a:r>
            <a:r>
              <a:rPr lang="en-US" sz="2400" dirty="0" smtClean="0"/>
              <a:t>)</a:t>
            </a:r>
            <a:endParaRPr lang="en-US" sz="2400" dirty="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6</a:t>
            </a:fld>
            <a:endParaRPr lang="en-US"/>
          </a:p>
        </p:txBody>
      </p:sp>
    </p:spTree>
    <p:extLst>
      <p:ext uri="{BB962C8B-B14F-4D97-AF65-F5344CB8AC3E}">
        <p14:creationId xmlns:p14="http://schemas.microsoft.com/office/powerpoint/2010/main" val="253116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Incompatibilities</a:t>
            </a:r>
            <a:endParaRPr lang="en-US" dirty="0"/>
          </a:p>
        </p:txBody>
      </p:sp>
      <p:sp>
        <p:nvSpPr>
          <p:cNvPr id="3" name="Content Placeholder 2"/>
          <p:cNvSpPr>
            <a:spLocks noGrp="1"/>
          </p:cNvSpPr>
          <p:nvPr>
            <p:ph idx="1"/>
          </p:nvPr>
        </p:nvSpPr>
        <p:spPr/>
        <p:txBody>
          <a:bodyPr/>
          <a:lstStyle/>
          <a:p>
            <a:pPr marL="0" indent="0">
              <a:buNone/>
            </a:pPr>
            <a:r>
              <a:rPr lang="en-US" sz="2800" dirty="0" smtClean="0"/>
              <a:t>Panda/</a:t>
            </a:r>
            <a:r>
              <a:rPr lang="en-US" sz="2800" dirty="0" err="1" smtClean="0"/>
              <a:t>GridSite</a:t>
            </a:r>
            <a:r>
              <a:rPr lang="en-US" sz="2800" dirty="0" smtClean="0"/>
              <a:t> @ CERN (ATLAS): Service upgraded, issue resolved.</a:t>
            </a:r>
          </a:p>
          <a:p>
            <a:pPr lvl="1"/>
            <a:endParaRPr lang="en-US" sz="2400" dirty="0" smtClean="0"/>
          </a:p>
          <a:p>
            <a:pPr lvl="1"/>
            <a:endParaRPr lang="en-US" sz="2400" dirty="0" smtClean="0"/>
          </a:p>
          <a:p>
            <a:pPr marL="0" indent="0">
              <a:buNone/>
            </a:pPr>
            <a:r>
              <a:rPr lang="en-US" sz="2800" dirty="0" smtClean="0"/>
              <a:t>GUMS/LCMAPS:</a:t>
            </a:r>
          </a:p>
          <a:p>
            <a:r>
              <a:rPr lang="en-US" sz="2800" dirty="0" smtClean="0"/>
              <a:t>Need RPM version (instead of PACMAN)</a:t>
            </a:r>
          </a:p>
          <a:p>
            <a:r>
              <a:rPr lang="en-US" sz="2800" dirty="0" smtClean="0"/>
              <a:t>Latest version of GUMS (1.3.18) recommended both for PKI and SHA-2</a:t>
            </a:r>
          </a:p>
          <a:p>
            <a:pPr lvl="1"/>
            <a:endParaRPr lang="en-US" sz="2400" dirty="0" smtClean="0"/>
          </a:p>
          <a:p>
            <a:pPr marL="457200" lvl="1" indent="0" algn="ctr">
              <a:buNone/>
            </a:pPr>
            <a:r>
              <a:rPr lang="en-US" sz="2000" dirty="0"/>
              <a:t>Thanks to Oscar </a:t>
            </a:r>
            <a:r>
              <a:rPr lang="en-US" sz="2000" dirty="0" err="1" smtClean="0"/>
              <a:t>Koeroo</a:t>
            </a:r>
            <a:r>
              <a:rPr lang="en-US" sz="2000" dirty="0" smtClean="0"/>
              <a:t> (</a:t>
            </a:r>
            <a:r>
              <a:rPr lang="en-US" sz="2000" dirty="0" err="1" smtClean="0"/>
              <a:t>Nikhef</a:t>
            </a:r>
            <a:r>
              <a:rPr lang="en-US" sz="2000" dirty="0" smtClean="0"/>
              <a:t>) for help in diagnosing</a:t>
            </a:r>
            <a:endParaRPr lang="en-US" sz="2000" dirty="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7</a:t>
            </a:fld>
            <a:endParaRPr lang="en-US"/>
          </a:p>
        </p:txBody>
      </p:sp>
    </p:spTree>
    <p:extLst>
      <p:ext uri="{BB962C8B-B14F-4D97-AF65-F5344CB8AC3E}">
        <p14:creationId xmlns:p14="http://schemas.microsoft.com/office/powerpoint/2010/main" val="253729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Impact</a:t>
            </a:r>
            <a:endParaRPr lang="en-US" dirty="0"/>
          </a:p>
        </p:txBody>
      </p:sp>
      <p:sp>
        <p:nvSpPr>
          <p:cNvPr id="3" name="Content Placeholder 2"/>
          <p:cNvSpPr>
            <a:spLocks noGrp="1"/>
          </p:cNvSpPr>
          <p:nvPr>
            <p:ph idx="1"/>
          </p:nvPr>
        </p:nvSpPr>
        <p:spPr/>
        <p:txBody>
          <a:bodyPr/>
          <a:lstStyle/>
          <a:p>
            <a:pPr marL="0" indent="0">
              <a:buNone/>
            </a:pPr>
            <a:r>
              <a:rPr lang="en-US" dirty="0"/>
              <a:t>The day-to-day management of the PKI is transitioning to the Operations team with the Transition Lead, Welch, saying involved to oversee changes do not conflict with policy or best practices.</a:t>
            </a:r>
          </a:p>
          <a:p>
            <a:pPr marL="0" lvl="0" indent="0">
              <a:buNone/>
            </a:pPr>
            <a:endParaRPr lang="en-US" dirty="0" smtClean="0"/>
          </a:p>
          <a:p>
            <a:pPr marL="0" lvl="0" indent="0">
              <a:buNone/>
            </a:pPr>
            <a:r>
              <a:rPr lang="en-US" dirty="0" smtClean="0"/>
              <a:t>Operations </a:t>
            </a:r>
            <a:r>
              <a:rPr lang="en-US" dirty="0"/>
              <a:t>impact continues to be as predicted, an increase from .1 FTE under the DOE Grids PKI to .5 FTE under the OSG PKI</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8</a:t>
            </a:fld>
            <a:endParaRPr lang="en-US"/>
          </a:p>
        </p:txBody>
      </p:sp>
    </p:spTree>
    <p:extLst>
      <p:ext uri="{BB962C8B-B14F-4D97-AF65-F5344CB8AC3E}">
        <p14:creationId xmlns:p14="http://schemas.microsoft.com/office/powerpoint/2010/main" val="124612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still be completed</a:t>
            </a:r>
            <a:endParaRPr lang="en-US" dirty="0"/>
          </a:p>
        </p:txBody>
      </p:sp>
      <p:sp>
        <p:nvSpPr>
          <p:cNvPr id="3" name="Content Placeholder 2"/>
          <p:cNvSpPr>
            <a:spLocks noGrp="1"/>
          </p:cNvSpPr>
          <p:nvPr>
            <p:ph idx="1"/>
          </p:nvPr>
        </p:nvSpPr>
        <p:spPr/>
        <p:txBody>
          <a:bodyPr/>
          <a:lstStyle/>
          <a:p>
            <a:pPr marL="0" lvl="0" indent="0">
              <a:buNone/>
            </a:pPr>
            <a:r>
              <a:rPr lang="en-US" dirty="0" smtClean="0"/>
              <a:t>The self-audit </a:t>
            </a:r>
            <a:r>
              <a:rPr lang="en-US" dirty="0"/>
              <a:t>with </a:t>
            </a:r>
            <a:r>
              <a:rPr lang="en-US" dirty="0" smtClean="0"/>
              <a:t>DigiCert.</a:t>
            </a:r>
          </a:p>
          <a:p>
            <a:pPr marL="0" lvl="0" indent="0">
              <a:buNone/>
            </a:pPr>
            <a:endParaRPr lang="en-US" dirty="0"/>
          </a:p>
          <a:p>
            <a:pPr marL="0" lvl="0" indent="0">
              <a:buNone/>
            </a:pPr>
            <a:r>
              <a:rPr lang="en-US" dirty="0"/>
              <a:t>The transfer of software packages to the Software team is pending the final planned release (1.2</a:t>
            </a:r>
            <a:r>
              <a:rPr lang="en-US" dirty="0" smtClean="0"/>
              <a:t>).</a:t>
            </a:r>
          </a:p>
          <a:p>
            <a:pPr marL="0" lvl="0" indent="0">
              <a:buNone/>
            </a:pPr>
            <a:endParaRPr lang="en-US" dirty="0"/>
          </a:p>
          <a:p>
            <a:pPr marL="0" lvl="0" indent="0">
              <a:buNone/>
            </a:pPr>
            <a:r>
              <a:rPr lang="en-US" dirty="0"/>
              <a:t>The SLA for OIM needs to be updated to included change management and notification for the OSG PKI community.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EBC1D4C-BE29-B14B-937E-4AB638C65801}" type="slidenum">
              <a:rPr lang="en-US" smtClean="0"/>
              <a:pPr>
                <a:defRPr/>
              </a:pPr>
              <a:t>9</a:t>
            </a:fld>
            <a:endParaRPr lang="en-US"/>
          </a:p>
        </p:txBody>
      </p:sp>
    </p:spTree>
    <p:extLst>
      <p:ext uri="{BB962C8B-B14F-4D97-AF65-F5344CB8AC3E}">
        <p14:creationId xmlns:p14="http://schemas.microsoft.com/office/powerpoint/2010/main" val="3498559875"/>
      </p:ext>
    </p:extLst>
  </p:cSld>
  <p:clrMapOvr>
    <a:masterClrMapping/>
  </p:clrMapOvr>
</p:sld>
</file>

<file path=ppt/theme/theme1.xml><?xml version="1.0" encoding="utf-8"?>
<a:theme xmlns:a="http://schemas.openxmlformats.org/drawingml/2006/main" name="Japanese Art">
  <a:themeElements>
    <a:clrScheme name="">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111A99"/>
      </a:hlink>
      <a:folHlink>
        <a:srgbClr val="99CC00"/>
      </a:folHlink>
    </a:clrScheme>
    <a:fontScheme name="Japanese Art">
      <a:majorFont>
        <a:latin typeface="Futura"/>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12069</TotalTime>
  <Words>775</Words>
  <Application>Microsoft Macintosh PowerPoint</Application>
  <PresentationFormat>On-screen Show (4:3)</PresentationFormat>
  <Paragraphs>94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Japanese Art</vt:lpstr>
      <vt:lpstr>OSG PKI Transition: Transition Phase Report</vt:lpstr>
      <vt:lpstr>This Presentation</vt:lpstr>
      <vt:lpstr>In Summary</vt:lpstr>
      <vt:lpstr>Status</vt:lpstr>
      <vt:lpstr>VO Registered with PKI</vt:lpstr>
      <vt:lpstr>VOs Not Registered with PKI</vt:lpstr>
      <vt:lpstr>Software Incompatibilities</vt:lpstr>
      <vt:lpstr>Operations Impact</vt:lpstr>
      <vt:lpstr>Tasks still be completed</vt:lpstr>
      <vt:lpstr>Issues for OSG Management</vt:lpstr>
      <vt:lpstr>Next Steps</vt:lpstr>
      <vt:lpstr>Contributors to the Transition</vt:lpstr>
      <vt:lpstr>Thank you. Questions.</vt:lpstr>
    </vt:vector>
  </TitlesOfParts>
  <Manager>OSG Resource Managers</Manager>
  <Company>Fermilab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OSG Finance Board Review</dc:title>
  <dc:creator>Chander Sehgal</dc:creator>
  <cp:keywords/>
  <cp:lastModifiedBy>Von Welch</cp:lastModifiedBy>
  <cp:revision>533</cp:revision>
  <cp:lastPrinted>2013-03-13T00:45:57Z</cp:lastPrinted>
  <dcterms:created xsi:type="dcterms:W3CDTF">2006-09-16T17:30:18Z</dcterms:created>
  <dcterms:modified xsi:type="dcterms:W3CDTF">2013-03-14T08:51:53Z</dcterms:modified>
</cp:coreProperties>
</file>