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70" r:id="rId3"/>
    <p:sldId id="316" r:id="rId4"/>
    <p:sldId id="311" r:id="rId5"/>
    <p:sldId id="317" r:id="rId6"/>
    <p:sldId id="290" r:id="rId7"/>
    <p:sldId id="315" r:id="rId8"/>
    <p:sldId id="292" r:id="rId9"/>
    <p:sldId id="319" r:id="rId10"/>
    <p:sldId id="322" r:id="rId11"/>
    <p:sldId id="304" r:id="rId12"/>
    <p:sldId id="318" r:id="rId13"/>
    <p:sldId id="320" r:id="rId14"/>
    <p:sldId id="325" r:id="rId15"/>
    <p:sldId id="309" r:id="rId16"/>
    <p:sldId id="312" r:id="rId17"/>
    <p:sldId id="321" r:id="rId18"/>
    <p:sldId id="285" r:id="rId19"/>
    <p:sldId id="284" r:id="rId20"/>
    <p:sldId id="313" r:id="rId21"/>
    <p:sldId id="274" r:id="rId22"/>
    <p:sldId id="314" r:id="rId23"/>
    <p:sldId id="323" r:id="rId24"/>
    <p:sldId id="32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78500" autoAdjust="0"/>
  </p:normalViewPr>
  <p:slideViewPr>
    <p:cSldViewPr>
      <p:cViewPr varScale="1">
        <p:scale>
          <a:sx n="71" d="100"/>
          <a:sy n="71" d="100"/>
        </p:scale>
        <p:origin x="-37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B8E341-DD15-4A0D-A7EF-12502A38B153}" type="datetimeFigureOut">
              <a:rPr lang="en-US" smtClean="0"/>
              <a:pPr/>
              <a:t>5/19/2011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8FA316-D386-4E08-B969-018D160101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8FA316-D386-4E08-B969-018D1601012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8FA316-D386-4E08-B969-018D1601012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8FA316-D386-4E08-B969-018D1601012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8FA316-D386-4E08-B969-018D1601012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8FA316-D386-4E08-B969-018D1601012D}"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Critical success factors are activities/projects</a:t>
            </a:r>
            <a:r>
              <a:rPr lang="en-US" baseline="0" dirty="0" smtClean="0"/>
              <a:t> planned and prioritized within the portfolio.</a:t>
            </a:r>
          </a:p>
          <a:p>
            <a:endParaRPr lang="en-US" baseline="0" dirty="0" smtClean="0"/>
          </a:p>
          <a:p>
            <a:r>
              <a:rPr lang="en-US" dirty="0" smtClean="0"/>
              <a:t>Balanced scorecard</a:t>
            </a:r>
            <a:r>
              <a:rPr lang="en-US" baseline="0" dirty="0" smtClean="0"/>
              <a:t> is used to monitor implementation of strategic plan.</a:t>
            </a:r>
            <a:endParaRPr lang="en-US" dirty="0" smtClean="0"/>
          </a:p>
          <a:p>
            <a:endParaRPr lang="en-US" dirty="0" smtClean="0"/>
          </a:p>
          <a:p>
            <a:r>
              <a:rPr lang="en-US" dirty="0" smtClean="0"/>
              <a:t>Lagging metrics</a:t>
            </a:r>
            <a:r>
              <a:rPr lang="en-US" baseline="0" dirty="0" smtClean="0"/>
              <a:t> become operational metrics once objective is initially realized. If metric is not sustained, then corrective actions are identified and prioritized again within the Portfolio. Leading metrics may be also established to monitor the implementation of these corrective actions.</a:t>
            </a:r>
            <a:endParaRPr lang="en-US" dirty="0"/>
          </a:p>
        </p:txBody>
      </p:sp>
      <p:sp>
        <p:nvSpPr>
          <p:cNvPr id="4" name="Slide Number Placeholder 3"/>
          <p:cNvSpPr>
            <a:spLocks noGrp="1"/>
          </p:cNvSpPr>
          <p:nvPr>
            <p:ph type="sldNum" sz="quarter" idx="10"/>
          </p:nvPr>
        </p:nvSpPr>
        <p:spPr/>
        <p:txBody>
          <a:bodyPr/>
          <a:lstStyle/>
          <a:p>
            <a:fld id="{EF8FA316-D386-4E08-B969-018D1601012D}" type="slidenum">
              <a:rPr lang="en-US" smtClean="0"/>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Time-phase</a:t>
            </a:r>
            <a:r>
              <a:rPr lang="en-US" baseline="0" dirty="0" smtClean="0"/>
              <a:t>d means</a:t>
            </a:r>
          </a:p>
          <a:p>
            <a:pPr>
              <a:buFont typeface="Arial" pitchFamily="34" charset="0"/>
              <a:buChar char="•"/>
            </a:pPr>
            <a:r>
              <a:rPr lang="en-US" baseline="0" dirty="0" smtClean="0"/>
              <a:t>Monitor what we are doing today  (Operational oriented)</a:t>
            </a:r>
          </a:p>
          <a:p>
            <a:pPr>
              <a:buFont typeface="Arial" pitchFamily="34" charset="0"/>
              <a:buChar char="•"/>
            </a:pPr>
            <a:r>
              <a:rPr lang="en-US" baseline="0" dirty="0" smtClean="0"/>
              <a:t>Identify what we plan to do in the future (Strategic Council oriented)</a:t>
            </a:r>
          </a:p>
          <a:p>
            <a:pPr>
              <a:buFont typeface="Arial" pitchFamily="34" charset="0"/>
              <a:buChar char="•"/>
            </a:pPr>
            <a:endParaRPr lang="en-US" baseline="0" dirty="0" smtClean="0"/>
          </a:p>
          <a:p>
            <a:pPr>
              <a:buFont typeface="Arial" pitchFamily="34" charset="0"/>
              <a:buNone/>
            </a:pPr>
            <a:r>
              <a:rPr lang="en-US" baseline="0" dirty="0" smtClean="0"/>
              <a:t>Areas are defined by purpose</a:t>
            </a:r>
          </a:p>
          <a:p>
            <a:pPr>
              <a:buFont typeface="Arial" pitchFamily="34" charset="0"/>
              <a:buChar char="•"/>
            </a:pPr>
            <a:r>
              <a:rPr lang="en-US" baseline="0" dirty="0" smtClean="0"/>
              <a:t>Strategic review: Area = Strategic Goals (show how projects/critical success factors are aligned to goals)</a:t>
            </a:r>
          </a:p>
          <a:p>
            <a:pPr>
              <a:buFont typeface="Arial" pitchFamily="34" charset="0"/>
              <a:buChar char="•"/>
            </a:pPr>
            <a:r>
              <a:rPr lang="en-US" baseline="0" dirty="0" smtClean="0"/>
              <a:t>Operational review: Area = Functional teams (responsibility and resource planning)</a:t>
            </a:r>
            <a:endParaRPr lang="en-US" dirty="0"/>
          </a:p>
        </p:txBody>
      </p:sp>
      <p:sp>
        <p:nvSpPr>
          <p:cNvPr id="4" name="Slide Number Placeholder 3"/>
          <p:cNvSpPr>
            <a:spLocks noGrp="1"/>
          </p:cNvSpPr>
          <p:nvPr>
            <p:ph type="sldNum" sz="quarter" idx="10"/>
          </p:nvPr>
        </p:nvSpPr>
        <p:spPr/>
        <p:txBody>
          <a:bodyPr/>
          <a:lstStyle/>
          <a:p>
            <a:fld id="{EF8FA316-D386-4E08-B969-018D1601012D}" type="slidenum">
              <a:rPr lang="en-US" smtClean="0"/>
              <a:pPr/>
              <a:t>12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Balanced Scored = Navigation System (input destination,</a:t>
            </a:r>
            <a:r>
              <a:rPr lang="en-US" baseline="0" dirty="0" smtClean="0"/>
              <a:t> set route, and follow)</a:t>
            </a:r>
          </a:p>
          <a:p>
            <a:r>
              <a:rPr lang="en-US" baseline="0" dirty="0" smtClean="0"/>
              <a:t>Operational Reporting = Dashboard (fuel gauge, speedometer, etc.)</a:t>
            </a:r>
            <a:endParaRPr lang="en-US" dirty="0" smtClean="0"/>
          </a:p>
          <a:p>
            <a:endParaRPr lang="en-US" dirty="0" smtClean="0"/>
          </a:p>
          <a:p>
            <a:r>
              <a:rPr lang="en-US" dirty="0" smtClean="0"/>
              <a:t>Are we getting there?</a:t>
            </a:r>
          </a:p>
          <a:p>
            <a:pPr>
              <a:buFont typeface="Arial" pitchFamily="34" charset="0"/>
              <a:buChar char="•"/>
            </a:pPr>
            <a:r>
              <a:rPr lang="en-US" dirty="0" smtClean="0"/>
              <a:t>Use</a:t>
            </a:r>
            <a:r>
              <a:rPr lang="en-US" baseline="0" dirty="0" smtClean="0"/>
              <a:t> leading metrics</a:t>
            </a:r>
          </a:p>
          <a:p>
            <a:pPr>
              <a:buFont typeface="Arial" pitchFamily="34" charset="0"/>
              <a:buChar char="•"/>
            </a:pPr>
            <a:r>
              <a:rPr lang="en-US" baseline="0" dirty="0" smtClean="0"/>
              <a:t>Leading metrics monitor delivery of critical success factors and </a:t>
            </a:r>
            <a:r>
              <a:rPr lang="en-US" u="sng" baseline="0" dirty="0" smtClean="0"/>
              <a:t>indicate</a:t>
            </a:r>
            <a:r>
              <a:rPr lang="en-US" baseline="0" dirty="0" smtClean="0"/>
              <a:t> whether objective will be objective will be met</a:t>
            </a:r>
          </a:p>
          <a:p>
            <a:pPr>
              <a:buFont typeface="Arial" pitchFamily="34" charset="0"/>
              <a:buChar char="•"/>
            </a:pPr>
            <a:endParaRPr lang="en-US" baseline="0" dirty="0" smtClean="0"/>
          </a:p>
          <a:p>
            <a:pPr>
              <a:buFont typeface="Arial" pitchFamily="34" charset="0"/>
              <a:buNone/>
            </a:pPr>
            <a:r>
              <a:rPr lang="en-US" baseline="0" dirty="0" smtClean="0"/>
              <a:t>Are we there yet?</a:t>
            </a:r>
          </a:p>
          <a:p>
            <a:pPr>
              <a:buFont typeface="Arial" pitchFamily="34" charset="0"/>
              <a:buChar char="•"/>
            </a:pPr>
            <a:r>
              <a:rPr lang="en-US" dirty="0" smtClean="0"/>
              <a:t>Use lagging metrics</a:t>
            </a:r>
          </a:p>
          <a:p>
            <a:pPr>
              <a:buFont typeface="Arial" pitchFamily="34" charset="0"/>
              <a:buChar char="•"/>
            </a:pPr>
            <a:r>
              <a:rPr lang="en-US" dirty="0" smtClean="0"/>
              <a:t>Lagging</a:t>
            </a:r>
            <a:r>
              <a:rPr lang="en-US" baseline="0" dirty="0" smtClean="0"/>
              <a:t> metrics are used to measure whether the objective has been met or not</a:t>
            </a:r>
            <a:endParaRPr lang="en-US" dirty="0"/>
          </a:p>
        </p:txBody>
      </p:sp>
      <p:sp>
        <p:nvSpPr>
          <p:cNvPr id="4" name="Slide Number Placeholder 3"/>
          <p:cNvSpPr>
            <a:spLocks noGrp="1"/>
          </p:cNvSpPr>
          <p:nvPr>
            <p:ph type="sldNum" sz="quarter" idx="10"/>
          </p:nvPr>
        </p:nvSpPr>
        <p:spPr/>
        <p:txBody>
          <a:bodyPr/>
          <a:lstStyle/>
          <a:p>
            <a:fld id="{40E38F85-594D-444D-825C-6AE19830EB2F}"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gi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F96C788-6FCF-403E-9BAE-DDDD240E682C}" type="datetimeFigureOut">
              <a:rPr lang="en-US" smtClean="0"/>
              <a:pPr/>
              <a:t>5/19/2011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12F0312-76CA-4797-8317-40577F22A200}" type="slidenum">
              <a:rPr lang="en-US" smtClean="0"/>
              <a:pPr/>
              <a:t>‹#›</a:t>
            </a:fld>
            <a:endParaRPr lang="en-US"/>
          </a:p>
        </p:txBody>
      </p:sp>
      <p:pic>
        <p:nvPicPr>
          <p:cNvPr id="13" name="Picture 12" descr="Purdue Discovery Park card logo.png"/>
          <p:cNvPicPr>
            <a:picLocks noChangeAspect="1"/>
          </p:cNvPicPr>
          <p:nvPr userDrawn="1"/>
        </p:nvPicPr>
        <p:blipFill>
          <a:blip r:embed="rId3" cstate="print"/>
          <a:stretch>
            <a:fillRect/>
          </a:stretch>
        </p:blipFill>
        <p:spPr>
          <a:xfrm>
            <a:off x="6019800" y="6172200"/>
            <a:ext cx="1371599" cy="315548"/>
          </a:xfrm>
          <a:prstGeom prst="rect">
            <a:avLst/>
          </a:prstGeom>
        </p:spPr>
      </p:pic>
      <p:pic>
        <p:nvPicPr>
          <p:cNvPr id="14" name="Picture 13" descr="nehrp_logo_blacktransparent.png"/>
          <p:cNvPicPr>
            <a:picLocks noChangeAspect="1"/>
          </p:cNvPicPr>
          <p:nvPr userDrawn="1"/>
        </p:nvPicPr>
        <p:blipFill>
          <a:blip r:embed="rId4" cstate="print"/>
          <a:stretch>
            <a:fillRect/>
          </a:stretch>
        </p:blipFill>
        <p:spPr>
          <a:xfrm>
            <a:off x="1752600" y="6096000"/>
            <a:ext cx="838200" cy="472199"/>
          </a:xfrm>
          <a:prstGeom prst="rect">
            <a:avLst/>
          </a:prstGeom>
        </p:spPr>
      </p:pic>
      <p:pic>
        <p:nvPicPr>
          <p:cNvPr id="15" name="Picture 14" descr="nsf1.gif"/>
          <p:cNvPicPr>
            <a:picLocks noChangeAspect="1"/>
          </p:cNvPicPr>
          <p:nvPr userDrawn="1"/>
        </p:nvPicPr>
        <p:blipFill>
          <a:blip r:embed="rId5" cstate="print"/>
          <a:stretch>
            <a:fillRect/>
          </a:stretch>
        </p:blipFill>
        <p:spPr>
          <a:xfrm>
            <a:off x="3046631" y="5943600"/>
            <a:ext cx="686713" cy="690849"/>
          </a:xfrm>
          <a:prstGeom prst="rect">
            <a:avLst/>
          </a:prstGeom>
        </p:spPr>
      </p:pic>
      <p:pic>
        <p:nvPicPr>
          <p:cNvPr id="16" name="Picture 10" descr="https://sp.itap.purdue.edu/vpr/nees/logos/Transparent%20Background%20Logos/NEEScommBWLogoWithShadow.png"/>
          <p:cNvPicPr>
            <a:picLocks noChangeAspect="1" noChangeArrowheads="1"/>
          </p:cNvPicPr>
          <p:nvPr userDrawn="1"/>
        </p:nvPicPr>
        <p:blipFill>
          <a:blip r:embed="rId6" cstate="print"/>
          <a:srcRect/>
          <a:stretch>
            <a:fillRect/>
          </a:stretch>
        </p:blipFill>
        <p:spPr bwMode="auto">
          <a:xfrm>
            <a:off x="4926746" y="5943600"/>
            <a:ext cx="864454" cy="685800"/>
          </a:xfrm>
          <a:prstGeom prst="rect">
            <a:avLst/>
          </a:prstGeom>
          <a:noFill/>
        </p:spPr>
      </p:pic>
      <p:pic>
        <p:nvPicPr>
          <p:cNvPr id="18" name="Picture 18" descr="https://sp.itap.purdue.edu/vpr/nees/logos/Transparent%20Background%20Logos/NEESVerticalLogoWhite.png"/>
          <p:cNvPicPr>
            <a:picLocks noChangeAspect="1" noChangeArrowheads="1"/>
          </p:cNvPicPr>
          <p:nvPr userDrawn="1"/>
        </p:nvPicPr>
        <p:blipFill>
          <a:blip r:embed="rId7" cstate="print"/>
          <a:srcRect/>
          <a:stretch>
            <a:fillRect/>
          </a:stretch>
        </p:blipFill>
        <p:spPr bwMode="auto">
          <a:xfrm>
            <a:off x="3810000" y="5727700"/>
            <a:ext cx="1066800" cy="10668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96C788-6FCF-403E-9BAE-DDDD240E682C}" type="datetimeFigureOut">
              <a:rPr lang="en-US" smtClean="0"/>
              <a:pPr/>
              <a:t>5/19/2011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2F0312-76CA-4797-8317-40577F22A2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96C788-6FCF-403E-9BAE-DDDD240E682C}" type="datetimeFigureOut">
              <a:rPr lang="en-US" smtClean="0"/>
              <a:pPr/>
              <a:t>5/19/2011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2F0312-76CA-4797-8317-40577F22A2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96C788-6FCF-403E-9BAE-DDDD240E682C}" type="datetimeFigureOut">
              <a:rPr lang="en-US" smtClean="0"/>
              <a:pPr/>
              <a:t>5/19/2011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2F0312-76CA-4797-8317-40577F22A20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F96C788-6FCF-403E-9BAE-DDDD240E682C}" type="datetimeFigureOut">
              <a:rPr lang="en-US" smtClean="0"/>
              <a:pPr/>
              <a:t>5/19/2011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12F0312-76CA-4797-8317-40577F22A20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F96C788-6FCF-403E-9BAE-DDDD240E682C}" type="datetimeFigureOut">
              <a:rPr lang="en-US" smtClean="0"/>
              <a:pPr/>
              <a:t>5/19/2011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12F0312-76CA-4797-8317-40577F22A20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F96C788-6FCF-403E-9BAE-DDDD240E682C}" type="datetimeFigureOut">
              <a:rPr lang="en-US" smtClean="0"/>
              <a:pPr/>
              <a:t>5/19/2011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12F0312-76CA-4797-8317-40577F22A20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F96C788-6FCF-403E-9BAE-DDDD240E682C}" type="datetimeFigureOut">
              <a:rPr lang="en-US" smtClean="0"/>
              <a:pPr/>
              <a:t>5/19/2011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12F0312-76CA-4797-8317-40577F22A20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F96C788-6FCF-403E-9BAE-DDDD240E682C}" type="datetimeFigureOut">
              <a:rPr lang="en-US" smtClean="0"/>
              <a:pPr/>
              <a:t>5/19/2011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12F0312-76CA-4797-8317-40577F22A2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F96C788-6FCF-403E-9BAE-DDDD240E682C}" type="datetimeFigureOut">
              <a:rPr lang="en-US" smtClean="0"/>
              <a:pPr/>
              <a:t>5/19/2011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12F0312-76CA-4797-8317-40577F22A20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F96C788-6FCF-403E-9BAE-DDDD240E682C}" type="datetimeFigureOut">
              <a:rPr lang="en-US" smtClean="0"/>
              <a:pPr/>
              <a:t>5/19/2011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12F0312-76CA-4797-8317-40577F22A20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F96C788-6FCF-403E-9BAE-DDDD240E682C}" type="datetimeFigureOut">
              <a:rPr lang="en-US" smtClean="0"/>
              <a:pPr/>
              <a:t>5/19/2011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12F0312-76CA-4797-8317-40577F22A2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bfossum@purdue.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NEES </a:t>
            </a:r>
            <a:r>
              <a:rPr lang="en-US" dirty="0" smtClean="0"/>
              <a:t>Performance </a:t>
            </a:r>
            <a:r>
              <a:rPr lang="en-US" smtClean="0"/>
              <a:t>Management </a:t>
            </a:r>
            <a:r>
              <a:rPr lang="en-US" smtClean="0"/>
              <a:t>System</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Thomas Hacker</a:t>
            </a:r>
          </a:p>
          <a:p>
            <a:r>
              <a:rPr lang="en-US" dirty="0" smtClean="0"/>
              <a:t>Barb </a:t>
            </a:r>
            <a:r>
              <a:rPr lang="en-US" dirty="0" err="1" smtClean="0"/>
              <a:t>Fossum</a:t>
            </a:r>
            <a:endParaRPr lang="en-US" dirty="0" smtClean="0"/>
          </a:p>
          <a:p>
            <a:r>
              <a:rPr lang="en-US" smtClean="0"/>
              <a:t>Matthew Lawrence</a:t>
            </a:r>
            <a:endParaRPr lang="en-US" dirty="0" smtClean="0"/>
          </a:p>
          <a:p>
            <a:r>
              <a:rPr lang="en-US" i="1" dirty="0" smtClean="0"/>
              <a:t>Open Science Grid May 19, 2011</a:t>
            </a:r>
            <a:endParaRPr lang="en-US" i="1" dirty="0"/>
          </a:p>
        </p:txBody>
      </p:sp>
      <p:pic>
        <p:nvPicPr>
          <p:cNvPr id="4" name="Picture 3" descr="Purdue Discovery Park card logo.png"/>
          <p:cNvPicPr>
            <a:picLocks noChangeAspect="1"/>
          </p:cNvPicPr>
          <p:nvPr/>
        </p:nvPicPr>
        <p:blipFill>
          <a:blip r:embed="rId3" cstate="print"/>
          <a:stretch>
            <a:fillRect/>
          </a:stretch>
        </p:blipFill>
        <p:spPr>
          <a:xfrm>
            <a:off x="6019800" y="6172200"/>
            <a:ext cx="1371599" cy="315548"/>
          </a:xfrm>
          <a:prstGeom prst="rect">
            <a:avLst/>
          </a:prstGeom>
        </p:spPr>
      </p:pic>
      <p:pic>
        <p:nvPicPr>
          <p:cNvPr id="5" name="Picture 4" descr="nehrp_logo_blacktransparent.png"/>
          <p:cNvPicPr>
            <a:picLocks noChangeAspect="1"/>
          </p:cNvPicPr>
          <p:nvPr/>
        </p:nvPicPr>
        <p:blipFill>
          <a:blip r:embed="rId4" cstate="print"/>
          <a:stretch>
            <a:fillRect/>
          </a:stretch>
        </p:blipFill>
        <p:spPr>
          <a:xfrm>
            <a:off x="1752600" y="6096000"/>
            <a:ext cx="838200" cy="472199"/>
          </a:xfrm>
          <a:prstGeom prst="rect">
            <a:avLst/>
          </a:prstGeom>
        </p:spPr>
      </p:pic>
      <p:pic>
        <p:nvPicPr>
          <p:cNvPr id="6" name="Picture 5" descr="nsf1.gif"/>
          <p:cNvPicPr>
            <a:picLocks noChangeAspect="1"/>
          </p:cNvPicPr>
          <p:nvPr/>
        </p:nvPicPr>
        <p:blipFill>
          <a:blip r:embed="rId5" cstate="print"/>
          <a:stretch>
            <a:fillRect/>
          </a:stretch>
        </p:blipFill>
        <p:spPr>
          <a:xfrm>
            <a:off x="3046631" y="5943600"/>
            <a:ext cx="686713" cy="690849"/>
          </a:xfrm>
          <a:prstGeom prst="rect">
            <a:avLst/>
          </a:prstGeom>
        </p:spPr>
      </p:pic>
      <p:pic>
        <p:nvPicPr>
          <p:cNvPr id="7" name="Picture 10" descr="https://sp.itap.purdue.edu/vpr/nees/logos/Transparent%20Background%20Logos/NEEScommBWLogoWithShadow.png"/>
          <p:cNvPicPr>
            <a:picLocks noChangeAspect="1" noChangeArrowheads="1"/>
          </p:cNvPicPr>
          <p:nvPr/>
        </p:nvPicPr>
        <p:blipFill>
          <a:blip r:embed="rId6" cstate="print"/>
          <a:srcRect/>
          <a:stretch>
            <a:fillRect/>
          </a:stretch>
        </p:blipFill>
        <p:spPr bwMode="auto">
          <a:xfrm>
            <a:off x="4926746" y="5943600"/>
            <a:ext cx="864454" cy="685800"/>
          </a:xfrm>
          <a:prstGeom prst="rect">
            <a:avLst/>
          </a:prstGeom>
          <a:noFill/>
        </p:spPr>
      </p:pic>
      <p:pic>
        <p:nvPicPr>
          <p:cNvPr id="8" name="Picture 18" descr="https://sp.itap.purdue.edu/vpr/nees/logos/Transparent%20Background%20Logos/NEESVerticalLogoWhite.png"/>
          <p:cNvPicPr>
            <a:picLocks noChangeAspect="1" noChangeArrowheads="1"/>
          </p:cNvPicPr>
          <p:nvPr/>
        </p:nvPicPr>
        <p:blipFill>
          <a:blip r:embed="rId7" cstate="print"/>
          <a:srcRect/>
          <a:stretch>
            <a:fillRect/>
          </a:stretch>
        </p:blipFill>
        <p:spPr bwMode="auto">
          <a:xfrm>
            <a:off x="3810000" y="5727700"/>
            <a:ext cx="1066800" cy="10668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Example: Define </a:t>
            </a:r>
            <a:r>
              <a:rPr lang="en-US" sz="3600" dirty="0" smtClean="0"/>
              <a:t>actions for success</a:t>
            </a:r>
            <a:endParaRPr lang="en-US" sz="3600" dirty="0"/>
          </a:p>
        </p:txBody>
      </p:sp>
      <p:sp>
        <p:nvSpPr>
          <p:cNvPr id="4" name="TextBox 3"/>
          <p:cNvSpPr txBox="1"/>
          <p:nvPr/>
        </p:nvSpPr>
        <p:spPr>
          <a:xfrm>
            <a:off x="304800" y="1143000"/>
            <a:ext cx="8534400" cy="400110"/>
          </a:xfrm>
          <a:prstGeom prst="rect">
            <a:avLst/>
          </a:prstGeom>
          <a:noFill/>
        </p:spPr>
        <p:txBody>
          <a:bodyPr wrap="square" rtlCol="0">
            <a:spAutoFit/>
          </a:bodyPr>
          <a:lstStyle/>
          <a:p>
            <a:r>
              <a:rPr lang="en-US" sz="2000" b="1" u="sng" dirty="0" smtClean="0"/>
              <a:t>Strategic Goal</a:t>
            </a:r>
            <a:r>
              <a:rPr lang="en-US" sz="2000" b="1" dirty="0" smtClean="0"/>
              <a:t>: </a:t>
            </a:r>
            <a:r>
              <a:rPr lang="en-US" sz="2000" dirty="0" smtClean="0"/>
              <a:t>Deliver a production-quality cyberinfrastructure</a:t>
            </a:r>
            <a:endParaRPr lang="en-US" sz="2000" dirty="0"/>
          </a:p>
        </p:txBody>
      </p:sp>
      <p:sp>
        <p:nvSpPr>
          <p:cNvPr id="5" name="TextBox 4"/>
          <p:cNvSpPr txBox="1"/>
          <p:nvPr/>
        </p:nvSpPr>
        <p:spPr>
          <a:xfrm>
            <a:off x="381000" y="1524000"/>
            <a:ext cx="7848600" cy="677108"/>
          </a:xfrm>
          <a:prstGeom prst="rect">
            <a:avLst/>
          </a:prstGeom>
          <a:noFill/>
        </p:spPr>
        <p:txBody>
          <a:bodyPr wrap="square" rtlCol="0">
            <a:spAutoFit/>
          </a:bodyPr>
          <a:lstStyle/>
          <a:p>
            <a:r>
              <a:rPr lang="en-US" sz="2000" b="1" u="sng" dirty="0" smtClean="0"/>
              <a:t>Objective</a:t>
            </a:r>
            <a:r>
              <a:rPr lang="en-US" sz="2000" b="1" dirty="0" smtClean="0"/>
              <a:t>: </a:t>
            </a:r>
            <a:r>
              <a:rPr lang="en-US" dirty="0" smtClean="0"/>
              <a:t>Develop fully utilized, functional project warehouse by Q4 2010</a:t>
            </a:r>
            <a:endParaRPr lang="en-US" sz="2000" dirty="0"/>
          </a:p>
        </p:txBody>
      </p:sp>
      <p:sp>
        <p:nvSpPr>
          <p:cNvPr id="6" name="TextBox 5"/>
          <p:cNvSpPr txBox="1"/>
          <p:nvPr/>
        </p:nvSpPr>
        <p:spPr>
          <a:xfrm>
            <a:off x="381000" y="3505200"/>
            <a:ext cx="8763000" cy="1815882"/>
          </a:xfrm>
          <a:prstGeom prst="rect">
            <a:avLst/>
          </a:prstGeom>
          <a:noFill/>
        </p:spPr>
        <p:txBody>
          <a:bodyPr wrap="square" rtlCol="0">
            <a:spAutoFit/>
          </a:bodyPr>
          <a:lstStyle/>
          <a:p>
            <a:r>
              <a:rPr lang="en-US" sz="2000" b="1" u="sng" dirty="0" smtClean="0"/>
              <a:t>Balanced Scorecard</a:t>
            </a:r>
          </a:p>
          <a:p>
            <a:r>
              <a:rPr lang="en-US" b="1" dirty="0" smtClean="0"/>
              <a:t>Lagging Metric:</a:t>
            </a:r>
            <a:r>
              <a:rPr lang="en-US" dirty="0" smtClean="0"/>
              <a:t> </a:t>
            </a:r>
          </a:p>
          <a:p>
            <a:pPr lvl="1">
              <a:buFont typeface="Arial" pitchFamily="34" charset="0"/>
              <a:buChar char="•"/>
            </a:pPr>
            <a:r>
              <a:rPr lang="en-US" dirty="0" smtClean="0"/>
              <a:t>% of completed projects available in transitioned repository on NEEShub</a:t>
            </a:r>
          </a:p>
          <a:p>
            <a:endParaRPr lang="en-US" sz="100" dirty="0" smtClean="0"/>
          </a:p>
          <a:p>
            <a:r>
              <a:rPr lang="en-US" b="1" dirty="0" smtClean="0"/>
              <a:t>Leading Metrics</a:t>
            </a:r>
            <a:r>
              <a:rPr lang="en-US" dirty="0" smtClean="0"/>
              <a:t>:</a:t>
            </a:r>
          </a:p>
          <a:p>
            <a:pPr lvl="1">
              <a:buFont typeface="Arial" pitchFamily="34" charset="0"/>
              <a:buChar char="•"/>
            </a:pPr>
            <a:r>
              <a:rPr lang="en-US" dirty="0" smtClean="0"/>
              <a:t>% of completed projects data curated into project warehouse</a:t>
            </a:r>
          </a:p>
          <a:p>
            <a:pPr lvl="1">
              <a:buFont typeface="Arial" pitchFamily="34" charset="0"/>
              <a:buChar char="•"/>
            </a:pPr>
            <a:r>
              <a:rPr lang="en-US" dirty="0" smtClean="0"/>
              <a:t>% of curated completed projects viewable with new Project Display</a:t>
            </a:r>
            <a:endParaRPr lang="en-US" dirty="0"/>
          </a:p>
        </p:txBody>
      </p:sp>
      <p:sp>
        <p:nvSpPr>
          <p:cNvPr id="7" name="TextBox 6"/>
          <p:cNvSpPr txBox="1"/>
          <p:nvPr/>
        </p:nvSpPr>
        <p:spPr>
          <a:xfrm>
            <a:off x="381000" y="2362200"/>
            <a:ext cx="8458200" cy="1508105"/>
          </a:xfrm>
          <a:prstGeom prst="rect">
            <a:avLst/>
          </a:prstGeom>
          <a:noFill/>
        </p:spPr>
        <p:txBody>
          <a:bodyPr wrap="square" rtlCol="0">
            <a:spAutoFit/>
          </a:bodyPr>
          <a:lstStyle/>
          <a:p>
            <a:r>
              <a:rPr lang="en-US" sz="2000" b="1" u="sng" dirty="0" smtClean="0"/>
              <a:t>Critical Success Factors</a:t>
            </a:r>
            <a:r>
              <a:rPr lang="en-US" sz="2000" b="1" dirty="0" smtClean="0"/>
              <a:t>:</a:t>
            </a:r>
          </a:p>
          <a:p>
            <a:pPr lvl="1">
              <a:buFont typeface="Arial" pitchFamily="34" charset="0"/>
              <a:buChar char="•"/>
            </a:pPr>
            <a:r>
              <a:rPr lang="en-US" dirty="0" smtClean="0"/>
              <a:t>Develop NEEShub portal</a:t>
            </a:r>
          </a:p>
          <a:p>
            <a:pPr lvl="1">
              <a:buFont typeface="Arial" pitchFamily="34" charset="0"/>
              <a:buChar char="•"/>
            </a:pPr>
            <a:r>
              <a:rPr lang="en-US" dirty="0" smtClean="0"/>
              <a:t>Curate project data</a:t>
            </a:r>
          </a:p>
          <a:p>
            <a:pPr lvl="1">
              <a:buFont typeface="Arial" pitchFamily="34" charset="0"/>
              <a:buChar char="•"/>
            </a:pPr>
            <a:r>
              <a:rPr lang="en-US" dirty="0" smtClean="0"/>
              <a:t>Develop project viewer</a:t>
            </a:r>
          </a:p>
          <a:p>
            <a:endParaRPr lang="en-US" dirty="0"/>
          </a:p>
        </p:txBody>
      </p:sp>
      <p:sp>
        <p:nvSpPr>
          <p:cNvPr id="8" name="TextBox 7"/>
          <p:cNvSpPr txBox="1"/>
          <p:nvPr/>
        </p:nvSpPr>
        <p:spPr>
          <a:xfrm>
            <a:off x="838200" y="6172200"/>
            <a:ext cx="7924800" cy="5232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solidFill>
                  <a:schemeClr val="dk1"/>
                </a:solidFill>
              </a:rPr>
              <a:t>Link actions to objectives and monitor progress</a:t>
            </a:r>
            <a:endParaRPr lang="en-US" sz="2400" dirty="0">
              <a:solidFill>
                <a:schemeClr val="dk1"/>
              </a:solidFill>
            </a:endParaRPr>
          </a:p>
        </p:txBody>
      </p:sp>
      <p:sp>
        <p:nvSpPr>
          <p:cNvPr id="9" name="Right Arrow 8"/>
          <p:cNvSpPr/>
          <p:nvPr/>
        </p:nvSpPr>
        <p:spPr>
          <a:xfrm>
            <a:off x="3886200" y="2895600"/>
            <a:ext cx="914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953000" y="2667000"/>
            <a:ext cx="3810000" cy="923330"/>
          </a:xfrm>
          <a:prstGeom prst="rect">
            <a:avLst/>
          </a:prstGeom>
        </p:spPr>
        <p:txBody>
          <a:bodyPr wrap="square">
            <a:spAutoFit/>
          </a:bodyPr>
          <a:lstStyle/>
          <a:p>
            <a:pPr algn="ctr"/>
            <a:r>
              <a:rPr lang="en-US" dirty="0" smtClean="0"/>
              <a:t>Specific activities are defined and prioritized within Portfolio Mgmt. process</a:t>
            </a:r>
            <a:endParaRPr lang="en-US" dirty="0"/>
          </a:p>
        </p:txBody>
      </p:sp>
      <p:sp>
        <p:nvSpPr>
          <p:cNvPr id="11" name="TextBox 10"/>
          <p:cNvSpPr txBox="1"/>
          <p:nvPr/>
        </p:nvSpPr>
        <p:spPr>
          <a:xfrm>
            <a:off x="304800" y="5181600"/>
            <a:ext cx="8458200" cy="1231106"/>
          </a:xfrm>
          <a:prstGeom prst="rect">
            <a:avLst/>
          </a:prstGeom>
          <a:noFill/>
        </p:spPr>
        <p:txBody>
          <a:bodyPr wrap="square" rtlCol="0">
            <a:spAutoFit/>
          </a:bodyPr>
          <a:lstStyle/>
          <a:p>
            <a:r>
              <a:rPr lang="en-US" sz="2000" b="1" u="sng" dirty="0" smtClean="0"/>
              <a:t>Operational Reporting</a:t>
            </a:r>
            <a:r>
              <a:rPr lang="en-US" sz="2000" b="1" dirty="0" smtClean="0"/>
              <a:t>:</a:t>
            </a:r>
          </a:p>
          <a:p>
            <a:pPr lvl="1">
              <a:buFont typeface="Arial" pitchFamily="34" charset="0"/>
              <a:buChar char="•"/>
            </a:pPr>
            <a:r>
              <a:rPr lang="en-US" dirty="0" smtClean="0"/>
              <a:t>% uptime of NEEShub</a:t>
            </a:r>
          </a:p>
          <a:p>
            <a:pPr lvl="1">
              <a:buFont typeface="Arial" pitchFamily="34" charset="0"/>
              <a:buChar char="•"/>
            </a:pPr>
            <a:r>
              <a:rPr lang="en-US" dirty="0" smtClean="0"/>
              <a:t># of security breaches in cyberinfrastructure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p:nvPr/>
        </p:nvGrpSpPr>
        <p:grpSpPr>
          <a:xfrm>
            <a:off x="3048000" y="4724400"/>
            <a:ext cx="2971800" cy="2057400"/>
            <a:chOff x="3048000" y="4724400"/>
            <a:chExt cx="2971800" cy="2057400"/>
          </a:xfrm>
        </p:grpSpPr>
        <p:pic>
          <p:nvPicPr>
            <p:cNvPr id="5" name="Picture 9"/>
            <p:cNvPicPr>
              <a:picLocks noChangeAspect="1" noChangeArrowheads="1"/>
            </p:cNvPicPr>
            <p:nvPr/>
          </p:nvPicPr>
          <p:blipFill>
            <a:blip r:embed="rId2" cstate="print"/>
            <a:srcRect/>
            <a:stretch>
              <a:fillRect/>
            </a:stretch>
          </p:blipFill>
          <p:spPr bwMode="auto">
            <a:xfrm>
              <a:off x="3581400" y="4724400"/>
              <a:ext cx="1955110" cy="1143000"/>
            </a:xfrm>
            <a:prstGeom prst="rect">
              <a:avLst/>
            </a:prstGeom>
            <a:noFill/>
            <a:ln w="9525">
              <a:noFill/>
              <a:miter lim="800000"/>
              <a:headEnd/>
              <a:tailEnd/>
            </a:ln>
          </p:spPr>
        </p:pic>
        <p:sp>
          <p:nvSpPr>
            <p:cNvPr id="9" name="TextBox 8"/>
            <p:cNvSpPr txBox="1"/>
            <p:nvPr/>
          </p:nvSpPr>
          <p:spPr>
            <a:xfrm>
              <a:off x="3048000" y="5858470"/>
              <a:ext cx="2971800" cy="923330"/>
            </a:xfrm>
            <a:prstGeom prst="rect">
              <a:avLst/>
            </a:prstGeom>
            <a:noFill/>
          </p:spPr>
          <p:txBody>
            <a:bodyPr wrap="square" rtlCol="0">
              <a:spAutoFit/>
            </a:bodyPr>
            <a:lstStyle/>
            <a:p>
              <a:pPr algn="ctr"/>
              <a:r>
                <a:rPr lang="en-US" dirty="0" smtClean="0"/>
                <a:t>Reporting checks performance and drives </a:t>
              </a:r>
              <a:r>
                <a:rPr lang="en-US" b="1" dirty="0" smtClean="0"/>
                <a:t>ACCOUNTABILITY</a:t>
              </a:r>
              <a:endParaRPr lang="en-US" b="1" dirty="0"/>
            </a:p>
          </p:txBody>
        </p:sp>
      </p:grpSp>
      <p:grpSp>
        <p:nvGrpSpPr>
          <p:cNvPr id="3" name="Group 15"/>
          <p:cNvGrpSpPr/>
          <p:nvPr/>
        </p:nvGrpSpPr>
        <p:grpSpPr>
          <a:xfrm>
            <a:off x="6629400" y="2505670"/>
            <a:ext cx="2438400" cy="2675930"/>
            <a:chOff x="6629400" y="2209800"/>
            <a:chExt cx="2438400" cy="2675930"/>
          </a:xfrm>
        </p:grpSpPr>
        <p:pic>
          <p:nvPicPr>
            <p:cNvPr id="6" name="Picture 11" descr="C:\Users\Matt\AppData\Local\Microsoft\Windows\Temporary Internet Files\Content.IE5\Q1PHILQW\MC900157051[1].wmf"/>
            <p:cNvPicPr>
              <a:picLocks noChangeAspect="1" noChangeArrowheads="1"/>
            </p:cNvPicPr>
            <p:nvPr/>
          </p:nvPicPr>
          <p:blipFill>
            <a:blip r:embed="rId3" cstate="print"/>
            <a:srcRect/>
            <a:stretch>
              <a:fillRect/>
            </a:stretch>
          </p:blipFill>
          <p:spPr bwMode="auto">
            <a:xfrm>
              <a:off x="6870346" y="2209800"/>
              <a:ext cx="1877180" cy="1752600"/>
            </a:xfrm>
            <a:prstGeom prst="rect">
              <a:avLst/>
            </a:prstGeom>
            <a:noFill/>
          </p:spPr>
        </p:pic>
        <p:sp>
          <p:nvSpPr>
            <p:cNvPr id="10" name="TextBox 9"/>
            <p:cNvSpPr txBox="1"/>
            <p:nvPr/>
          </p:nvSpPr>
          <p:spPr>
            <a:xfrm>
              <a:off x="6629400" y="3962400"/>
              <a:ext cx="2438400" cy="923330"/>
            </a:xfrm>
            <a:prstGeom prst="rect">
              <a:avLst/>
            </a:prstGeom>
            <a:noFill/>
          </p:spPr>
          <p:txBody>
            <a:bodyPr wrap="square" rtlCol="0">
              <a:spAutoFit/>
            </a:bodyPr>
            <a:lstStyle/>
            <a:p>
              <a:pPr algn="ctr"/>
              <a:r>
                <a:rPr lang="en-US" dirty="0" smtClean="0"/>
                <a:t>Portfolio Management creates </a:t>
              </a:r>
              <a:r>
                <a:rPr lang="en-US" b="1" dirty="0" smtClean="0"/>
                <a:t>ALIGNMENT</a:t>
              </a:r>
              <a:endParaRPr lang="en-US" b="1" dirty="0"/>
            </a:p>
          </p:txBody>
        </p:sp>
      </p:grpSp>
      <p:grpSp>
        <p:nvGrpSpPr>
          <p:cNvPr id="4" name="Group 16"/>
          <p:cNvGrpSpPr/>
          <p:nvPr/>
        </p:nvGrpSpPr>
        <p:grpSpPr>
          <a:xfrm>
            <a:off x="228600" y="2429470"/>
            <a:ext cx="2362200" cy="2752130"/>
            <a:chOff x="228600" y="2209800"/>
            <a:chExt cx="2362200" cy="2752130"/>
          </a:xfrm>
        </p:grpSpPr>
        <p:pic>
          <p:nvPicPr>
            <p:cNvPr id="1026" name="Picture 2" descr="C:\Users\Matt\AppData\Local\Microsoft\Windows\Temporary Internet Files\Content.IE5\5M1NBXLK\MC900055154[1].wmf"/>
            <p:cNvPicPr>
              <a:picLocks noChangeAspect="1" noChangeArrowheads="1"/>
            </p:cNvPicPr>
            <p:nvPr/>
          </p:nvPicPr>
          <p:blipFill>
            <a:blip r:embed="rId4" cstate="print"/>
            <a:srcRect/>
            <a:stretch>
              <a:fillRect/>
            </a:stretch>
          </p:blipFill>
          <p:spPr bwMode="auto">
            <a:xfrm>
              <a:off x="381000" y="2209800"/>
              <a:ext cx="1905000" cy="1760940"/>
            </a:xfrm>
            <a:prstGeom prst="rect">
              <a:avLst/>
            </a:prstGeom>
            <a:noFill/>
          </p:spPr>
        </p:pic>
        <p:sp>
          <p:nvSpPr>
            <p:cNvPr id="11" name="TextBox 10"/>
            <p:cNvSpPr txBox="1"/>
            <p:nvPr/>
          </p:nvSpPr>
          <p:spPr>
            <a:xfrm>
              <a:off x="228600" y="4038600"/>
              <a:ext cx="2362200" cy="923330"/>
            </a:xfrm>
            <a:prstGeom prst="rect">
              <a:avLst/>
            </a:prstGeom>
            <a:noFill/>
          </p:spPr>
          <p:txBody>
            <a:bodyPr wrap="square" rtlCol="0">
              <a:spAutoFit/>
            </a:bodyPr>
            <a:lstStyle/>
            <a:p>
              <a:pPr algn="ctr"/>
              <a:r>
                <a:rPr lang="en-US" dirty="0" smtClean="0"/>
                <a:t>Assessments identify </a:t>
              </a:r>
              <a:r>
                <a:rPr lang="en-US" b="1" dirty="0" smtClean="0"/>
                <a:t>NEEDS and OPPORTUNITIES</a:t>
              </a:r>
              <a:endParaRPr lang="en-US" b="1" dirty="0"/>
            </a:p>
          </p:txBody>
        </p:sp>
      </p:grpSp>
      <p:sp>
        <p:nvSpPr>
          <p:cNvPr id="12" name="Bent Arrow 11"/>
          <p:cNvSpPr/>
          <p:nvPr/>
        </p:nvSpPr>
        <p:spPr>
          <a:xfrm>
            <a:off x="1066800" y="609600"/>
            <a:ext cx="2286000" cy="13716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3" name="Bent Arrow 12"/>
          <p:cNvSpPr/>
          <p:nvPr/>
        </p:nvSpPr>
        <p:spPr>
          <a:xfrm rot="10800000">
            <a:off x="5791200" y="5105397"/>
            <a:ext cx="2209800" cy="144780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Bent Arrow 13"/>
          <p:cNvSpPr/>
          <p:nvPr/>
        </p:nvSpPr>
        <p:spPr>
          <a:xfrm rot="16200000">
            <a:off x="1371601" y="4648200"/>
            <a:ext cx="1295400" cy="2209800"/>
          </a:xfrm>
          <a:prstGeom prst="bentArrow">
            <a:avLst>
              <a:gd name="adj1" fmla="val 25000"/>
              <a:gd name="adj2" fmla="val 2374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p:cNvSpPr/>
          <p:nvPr/>
        </p:nvSpPr>
        <p:spPr>
          <a:xfrm rot="5400000">
            <a:off x="6172200" y="228600"/>
            <a:ext cx="1371600" cy="2438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20"/>
          <p:cNvGrpSpPr/>
          <p:nvPr/>
        </p:nvGrpSpPr>
        <p:grpSpPr>
          <a:xfrm>
            <a:off x="3276600" y="372070"/>
            <a:ext cx="2667000" cy="2599730"/>
            <a:chOff x="3429000" y="304800"/>
            <a:chExt cx="2667000" cy="2599730"/>
          </a:xfrm>
        </p:grpSpPr>
        <p:pic>
          <p:nvPicPr>
            <p:cNvPr id="19" name="Picture 7"/>
            <p:cNvPicPr>
              <a:picLocks noChangeAspect="1" noChangeArrowheads="1"/>
            </p:cNvPicPr>
            <p:nvPr/>
          </p:nvPicPr>
          <p:blipFill>
            <a:blip r:embed="rId5" cstate="print"/>
            <a:srcRect/>
            <a:stretch>
              <a:fillRect/>
            </a:stretch>
          </p:blipFill>
          <p:spPr bwMode="auto">
            <a:xfrm>
              <a:off x="3962400" y="304800"/>
              <a:ext cx="1457325" cy="1612543"/>
            </a:xfrm>
            <a:prstGeom prst="rect">
              <a:avLst/>
            </a:prstGeom>
            <a:noFill/>
            <a:ln w="9525">
              <a:noFill/>
              <a:miter lim="800000"/>
              <a:headEnd/>
              <a:tailEnd/>
            </a:ln>
          </p:spPr>
        </p:pic>
        <p:sp>
          <p:nvSpPr>
            <p:cNvPr id="20" name="TextBox 19"/>
            <p:cNvSpPr txBox="1"/>
            <p:nvPr/>
          </p:nvSpPr>
          <p:spPr>
            <a:xfrm>
              <a:off x="3429000" y="1981200"/>
              <a:ext cx="2667000" cy="923330"/>
            </a:xfrm>
            <a:prstGeom prst="rect">
              <a:avLst/>
            </a:prstGeom>
            <a:noFill/>
          </p:spPr>
          <p:txBody>
            <a:bodyPr wrap="square" rtlCol="0">
              <a:spAutoFit/>
            </a:bodyPr>
            <a:lstStyle/>
            <a:p>
              <a:pPr algn="ctr"/>
              <a:r>
                <a:rPr lang="en-US" dirty="0" smtClean="0"/>
                <a:t>Strategic Plan and Annual Work Plan create </a:t>
              </a:r>
              <a:r>
                <a:rPr lang="en-US" b="1" dirty="0" smtClean="0"/>
                <a:t>FOCUS</a:t>
              </a:r>
              <a:endParaRPr lang="en-US" b="1" dirty="0"/>
            </a:p>
          </p:txBody>
        </p:sp>
      </p:grpSp>
      <p:sp>
        <p:nvSpPr>
          <p:cNvPr id="23" name="TextBox 22"/>
          <p:cNvSpPr txBox="1"/>
          <p:nvPr/>
        </p:nvSpPr>
        <p:spPr>
          <a:xfrm>
            <a:off x="3048000" y="2895600"/>
            <a:ext cx="3276600" cy="1384995"/>
          </a:xfrm>
          <a:prstGeom prst="rect">
            <a:avLst/>
          </a:prstGeom>
          <a:noFill/>
          <a:ln w="25400">
            <a:solidFill>
              <a:schemeClr val="tx1"/>
            </a:solidFill>
          </a:ln>
        </p:spPr>
        <p:txBody>
          <a:bodyPr wrap="square" rtlCol="0">
            <a:spAutoFit/>
          </a:bodyPr>
          <a:lstStyle/>
          <a:p>
            <a:pPr algn="ctr"/>
            <a:r>
              <a:rPr lang="en-US" sz="2800" b="1" dirty="0" smtClean="0"/>
              <a:t>PERFORMANCE MANAGEMENT SYSTEM</a:t>
            </a:r>
            <a:endParaRPr lang="en-US" sz="2800" b="1" dirty="0"/>
          </a:p>
        </p:txBody>
      </p:sp>
      <p:sp>
        <p:nvSpPr>
          <p:cNvPr id="21" name="TextBox 20"/>
          <p:cNvSpPr txBox="1"/>
          <p:nvPr/>
        </p:nvSpPr>
        <p:spPr>
          <a:xfrm>
            <a:off x="3429000" y="-51375"/>
            <a:ext cx="2209800" cy="584775"/>
          </a:xfrm>
          <a:prstGeom prst="rect">
            <a:avLst/>
          </a:prstGeom>
          <a:noFill/>
        </p:spPr>
        <p:txBody>
          <a:bodyPr wrap="square" rtlCol="0">
            <a:spAutoFit/>
          </a:bodyPr>
          <a:lstStyle/>
          <a:p>
            <a:pPr algn="ctr"/>
            <a:r>
              <a:rPr lang="en-US" sz="3200" b="1" dirty="0" smtClean="0">
                <a:latin typeface="Arial Black" pitchFamily="34" charset="0"/>
              </a:rPr>
              <a:t>PLAN</a:t>
            </a:r>
            <a:endParaRPr lang="en-US" sz="3200" b="1" dirty="0">
              <a:latin typeface="Arial Black" pitchFamily="34" charset="0"/>
            </a:endParaRPr>
          </a:p>
        </p:txBody>
      </p:sp>
      <p:sp>
        <p:nvSpPr>
          <p:cNvPr id="22" name="TextBox 21"/>
          <p:cNvSpPr txBox="1"/>
          <p:nvPr/>
        </p:nvSpPr>
        <p:spPr>
          <a:xfrm>
            <a:off x="152400" y="2006025"/>
            <a:ext cx="2209800" cy="584775"/>
          </a:xfrm>
          <a:prstGeom prst="rect">
            <a:avLst/>
          </a:prstGeom>
          <a:noFill/>
        </p:spPr>
        <p:txBody>
          <a:bodyPr wrap="square" rtlCol="0">
            <a:spAutoFit/>
          </a:bodyPr>
          <a:lstStyle/>
          <a:p>
            <a:pPr algn="ctr"/>
            <a:r>
              <a:rPr lang="en-US" sz="3200" b="1" dirty="0" smtClean="0">
                <a:latin typeface="Arial Black" pitchFamily="34" charset="0"/>
              </a:rPr>
              <a:t>ACT</a:t>
            </a:r>
            <a:endParaRPr lang="en-US" sz="3200" b="1" dirty="0">
              <a:latin typeface="Arial Black" pitchFamily="34" charset="0"/>
            </a:endParaRPr>
          </a:p>
        </p:txBody>
      </p:sp>
      <p:sp>
        <p:nvSpPr>
          <p:cNvPr id="25" name="TextBox 24"/>
          <p:cNvSpPr txBox="1"/>
          <p:nvPr/>
        </p:nvSpPr>
        <p:spPr>
          <a:xfrm>
            <a:off x="3505200" y="4267200"/>
            <a:ext cx="2209800" cy="584775"/>
          </a:xfrm>
          <a:prstGeom prst="rect">
            <a:avLst/>
          </a:prstGeom>
          <a:noFill/>
        </p:spPr>
        <p:txBody>
          <a:bodyPr wrap="square" rtlCol="0">
            <a:spAutoFit/>
          </a:bodyPr>
          <a:lstStyle/>
          <a:p>
            <a:pPr algn="ctr"/>
            <a:r>
              <a:rPr lang="en-US" sz="3200" b="1" dirty="0" smtClean="0">
                <a:latin typeface="Arial Black" pitchFamily="34" charset="0"/>
              </a:rPr>
              <a:t>CHECK</a:t>
            </a:r>
            <a:endParaRPr lang="en-US" sz="3200" b="1" dirty="0">
              <a:latin typeface="Arial Black" pitchFamily="34" charset="0"/>
            </a:endParaRPr>
          </a:p>
        </p:txBody>
      </p:sp>
      <p:sp>
        <p:nvSpPr>
          <p:cNvPr id="26" name="TextBox 25"/>
          <p:cNvSpPr txBox="1"/>
          <p:nvPr/>
        </p:nvSpPr>
        <p:spPr>
          <a:xfrm>
            <a:off x="6629400" y="1981200"/>
            <a:ext cx="2209800" cy="584775"/>
          </a:xfrm>
          <a:prstGeom prst="rect">
            <a:avLst/>
          </a:prstGeom>
          <a:noFill/>
        </p:spPr>
        <p:txBody>
          <a:bodyPr wrap="square" rtlCol="0">
            <a:spAutoFit/>
          </a:bodyPr>
          <a:lstStyle/>
          <a:p>
            <a:pPr algn="ctr"/>
            <a:r>
              <a:rPr lang="en-US" sz="3200" b="1" dirty="0" smtClean="0">
                <a:latin typeface="Arial Black" pitchFamily="34" charset="0"/>
              </a:rPr>
              <a:t>DO</a:t>
            </a:r>
            <a:endParaRPr lang="en-US" sz="3200" b="1" dirty="0">
              <a:latin typeface="Arial Black"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2133599"/>
          </a:xfrm>
        </p:spPr>
        <p:txBody>
          <a:bodyPr>
            <a:normAutofit/>
          </a:bodyPr>
          <a:lstStyle/>
          <a:p>
            <a:pPr>
              <a:spcAft>
                <a:spcPts val="600"/>
              </a:spcAft>
            </a:pPr>
            <a:r>
              <a:rPr lang="en-US" dirty="0" smtClean="0"/>
              <a:t>Puts strategy into action</a:t>
            </a:r>
          </a:p>
          <a:p>
            <a:pPr>
              <a:spcAft>
                <a:spcPts val="600"/>
              </a:spcAft>
            </a:pPr>
            <a:r>
              <a:rPr lang="en-US" dirty="0" smtClean="0"/>
              <a:t>Aligns organization’s resources to priorities</a:t>
            </a:r>
          </a:p>
          <a:p>
            <a:pPr>
              <a:spcAft>
                <a:spcPts val="600"/>
              </a:spcAft>
            </a:pPr>
            <a:r>
              <a:rPr lang="en-US" dirty="0" smtClean="0"/>
              <a:t>Time-phased project portfolio</a:t>
            </a:r>
          </a:p>
          <a:p>
            <a:pPr>
              <a:spcAft>
                <a:spcPts val="600"/>
              </a:spcAft>
            </a:pPr>
            <a:r>
              <a:rPr lang="en-US" dirty="0" smtClean="0"/>
              <a:t>Provides oversight to progress</a:t>
            </a:r>
          </a:p>
        </p:txBody>
      </p:sp>
      <p:sp>
        <p:nvSpPr>
          <p:cNvPr id="3" name="Title 2"/>
          <p:cNvSpPr>
            <a:spLocks noGrp="1"/>
          </p:cNvSpPr>
          <p:nvPr>
            <p:ph type="title"/>
          </p:nvPr>
        </p:nvSpPr>
        <p:spPr/>
        <p:txBody>
          <a:bodyPr>
            <a:noAutofit/>
          </a:bodyPr>
          <a:lstStyle/>
          <a:p>
            <a:r>
              <a:rPr lang="en-US" dirty="0" smtClean="0"/>
              <a:t>Monitor your execution with</a:t>
            </a:r>
            <a:br>
              <a:rPr lang="en-US" dirty="0" smtClean="0"/>
            </a:br>
            <a:r>
              <a:rPr lang="en-US" dirty="0" smtClean="0"/>
              <a:t>Portfolio Management</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1981200" y="3810000"/>
            <a:ext cx="5105400" cy="2231869"/>
          </a:xfrm>
          <a:prstGeom prst="rect">
            <a:avLst/>
          </a:prstGeom>
          <a:noFill/>
          <a:ln w="9525">
            <a:noFill/>
            <a:miter lim="800000"/>
            <a:headEnd/>
            <a:tailEnd/>
          </a:ln>
        </p:spPr>
      </p:pic>
      <p:sp>
        <p:nvSpPr>
          <p:cNvPr id="6" name="TextBox 5"/>
          <p:cNvSpPr txBox="1"/>
          <p:nvPr/>
        </p:nvSpPr>
        <p:spPr>
          <a:xfrm>
            <a:off x="838200" y="6172200"/>
            <a:ext cx="7924800" cy="5232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solidFill>
                  <a:schemeClr val="dk1"/>
                </a:solidFill>
              </a:rPr>
              <a:t>Create alignment of operations to strategic goals</a:t>
            </a:r>
            <a:endParaRPr lang="en-US" sz="2400" dirty="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Monitor Portfolio Implementation at NEES</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New projects linked to Strategic Goals</a:t>
            </a:r>
          </a:p>
          <a:p>
            <a:endParaRPr lang="en-US" dirty="0" smtClean="0"/>
          </a:p>
          <a:p>
            <a:r>
              <a:rPr lang="en-US" dirty="0" smtClean="0"/>
              <a:t>Prioritization process ensuring focus and alignment for strategy execution</a:t>
            </a:r>
          </a:p>
          <a:p>
            <a:endParaRPr lang="en-US" dirty="0" smtClean="0"/>
          </a:p>
          <a:p>
            <a:r>
              <a:rPr lang="en-US" dirty="0" smtClean="0"/>
              <a:t>Strategic Council reviews status bi-weekly – issues and opportunities will be discussed and acted upon as needed</a:t>
            </a:r>
          </a:p>
          <a:p>
            <a:endParaRPr lang="en-US" dirty="0" smtClean="0"/>
          </a:p>
          <a:p>
            <a:r>
              <a:rPr lang="en-US" dirty="0" smtClean="0"/>
              <a:t>Quarterly portfolio be reviewed and updated according to latest priorities and resources</a:t>
            </a:r>
            <a:endParaRPr lang="en-US" dirty="0"/>
          </a:p>
        </p:txBody>
      </p:sp>
      <p:sp>
        <p:nvSpPr>
          <p:cNvPr id="4" name="Rectangle 3"/>
          <p:cNvSpPr/>
          <p:nvPr/>
        </p:nvSpPr>
        <p:spPr>
          <a:xfrm>
            <a:off x="914400" y="6019800"/>
            <a:ext cx="73152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t>CREATE ALIGNMENT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cstate="print"/>
          <a:stretch>
            <a:fillRect/>
          </a:stretch>
        </p:blipFill>
        <p:spPr bwMode="auto">
          <a:xfrm>
            <a:off x="1066801" y="1219201"/>
            <a:ext cx="7086600" cy="5486400"/>
          </a:xfrm>
          <a:prstGeom prst="rect">
            <a:avLst/>
          </a:prstGeom>
          <a:noFill/>
          <a:ln w="9525">
            <a:noFill/>
            <a:miter lim="800000"/>
            <a:headEnd/>
            <a:tailEnd/>
          </a:ln>
        </p:spPr>
      </p:pic>
      <p:sp>
        <p:nvSpPr>
          <p:cNvPr id="3" name="Title 2"/>
          <p:cNvSpPr>
            <a:spLocks noGrp="1"/>
          </p:cNvSpPr>
          <p:nvPr>
            <p:ph type="title"/>
          </p:nvPr>
        </p:nvSpPr>
        <p:spPr/>
        <p:txBody>
          <a:bodyPr>
            <a:normAutofit fontScale="90000"/>
          </a:bodyPr>
          <a:lstStyle/>
          <a:p>
            <a:r>
              <a:rPr lang="en-US" dirty="0" smtClean="0"/>
              <a:t>NEES Portfolio Dashboard (example)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52400" y="1447800"/>
            <a:ext cx="8991600" cy="5417476"/>
          </a:xfrm>
          <a:prstGeom prst="rect">
            <a:avLst/>
          </a:prstGeom>
          <a:noFill/>
          <a:ln w="9525">
            <a:noFill/>
            <a:miter lim="800000"/>
            <a:headEnd/>
            <a:tailEnd/>
          </a:ln>
        </p:spPr>
      </p:pic>
      <p:sp>
        <p:nvSpPr>
          <p:cNvPr id="3" name="Title 2"/>
          <p:cNvSpPr>
            <a:spLocks noGrp="1"/>
          </p:cNvSpPr>
          <p:nvPr>
            <p:ph type="title"/>
          </p:nvPr>
        </p:nvSpPr>
        <p:spPr/>
        <p:txBody>
          <a:bodyPr>
            <a:normAutofit fontScale="90000"/>
          </a:bodyPr>
          <a:lstStyle/>
          <a:p>
            <a:r>
              <a:rPr lang="en-US" dirty="0" smtClean="0"/>
              <a:t>NEES Portfolio Dashboard (another example)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p:nvPr/>
        </p:nvGrpSpPr>
        <p:grpSpPr>
          <a:xfrm>
            <a:off x="3048000" y="4724400"/>
            <a:ext cx="2971800" cy="2057400"/>
            <a:chOff x="3048000" y="4724400"/>
            <a:chExt cx="2971800" cy="2057400"/>
          </a:xfrm>
        </p:grpSpPr>
        <p:pic>
          <p:nvPicPr>
            <p:cNvPr id="5" name="Picture 9"/>
            <p:cNvPicPr>
              <a:picLocks noChangeAspect="1" noChangeArrowheads="1"/>
            </p:cNvPicPr>
            <p:nvPr/>
          </p:nvPicPr>
          <p:blipFill>
            <a:blip r:embed="rId2" cstate="print"/>
            <a:srcRect/>
            <a:stretch>
              <a:fillRect/>
            </a:stretch>
          </p:blipFill>
          <p:spPr bwMode="auto">
            <a:xfrm>
              <a:off x="3581400" y="4724400"/>
              <a:ext cx="1955110" cy="1143000"/>
            </a:xfrm>
            <a:prstGeom prst="rect">
              <a:avLst/>
            </a:prstGeom>
            <a:noFill/>
            <a:ln w="9525">
              <a:noFill/>
              <a:miter lim="800000"/>
              <a:headEnd/>
              <a:tailEnd/>
            </a:ln>
          </p:spPr>
        </p:pic>
        <p:sp>
          <p:nvSpPr>
            <p:cNvPr id="9" name="TextBox 8"/>
            <p:cNvSpPr txBox="1"/>
            <p:nvPr/>
          </p:nvSpPr>
          <p:spPr>
            <a:xfrm>
              <a:off x="3048000" y="5858470"/>
              <a:ext cx="2971800" cy="923330"/>
            </a:xfrm>
            <a:prstGeom prst="rect">
              <a:avLst/>
            </a:prstGeom>
            <a:noFill/>
          </p:spPr>
          <p:txBody>
            <a:bodyPr wrap="square" rtlCol="0">
              <a:spAutoFit/>
            </a:bodyPr>
            <a:lstStyle/>
            <a:p>
              <a:pPr algn="ctr"/>
              <a:r>
                <a:rPr lang="en-US" dirty="0" smtClean="0"/>
                <a:t>Reporting checks performance and drives </a:t>
              </a:r>
              <a:r>
                <a:rPr lang="en-US" b="1" dirty="0" smtClean="0"/>
                <a:t>ACCOUNTABILITY</a:t>
              </a:r>
              <a:endParaRPr lang="en-US" b="1" dirty="0"/>
            </a:p>
          </p:txBody>
        </p:sp>
      </p:grpSp>
      <p:grpSp>
        <p:nvGrpSpPr>
          <p:cNvPr id="3" name="Group 15"/>
          <p:cNvGrpSpPr/>
          <p:nvPr/>
        </p:nvGrpSpPr>
        <p:grpSpPr>
          <a:xfrm>
            <a:off x="6629400" y="2505670"/>
            <a:ext cx="2438400" cy="2675930"/>
            <a:chOff x="6629400" y="2209800"/>
            <a:chExt cx="2438400" cy="2675930"/>
          </a:xfrm>
        </p:grpSpPr>
        <p:pic>
          <p:nvPicPr>
            <p:cNvPr id="6" name="Picture 11" descr="C:\Users\Matt\AppData\Local\Microsoft\Windows\Temporary Internet Files\Content.IE5\Q1PHILQW\MC900157051[1].wmf"/>
            <p:cNvPicPr>
              <a:picLocks noChangeAspect="1" noChangeArrowheads="1"/>
            </p:cNvPicPr>
            <p:nvPr/>
          </p:nvPicPr>
          <p:blipFill>
            <a:blip r:embed="rId3" cstate="print"/>
            <a:srcRect/>
            <a:stretch>
              <a:fillRect/>
            </a:stretch>
          </p:blipFill>
          <p:spPr bwMode="auto">
            <a:xfrm>
              <a:off x="6870346" y="2209800"/>
              <a:ext cx="1877180" cy="1752600"/>
            </a:xfrm>
            <a:prstGeom prst="rect">
              <a:avLst/>
            </a:prstGeom>
            <a:noFill/>
          </p:spPr>
        </p:pic>
        <p:sp>
          <p:nvSpPr>
            <p:cNvPr id="10" name="TextBox 9"/>
            <p:cNvSpPr txBox="1"/>
            <p:nvPr/>
          </p:nvSpPr>
          <p:spPr>
            <a:xfrm>
              <a:off x="6629400" y="3962400"/>
              <a:ext cx="2438400" cy="923330"/>
            </a:xfrm>
            <a:prstGeom prst="rect">
              <a:avLst/>
            </a:prstGeom>
            <a:noFill/>
          </p:spPr>
          <p:txBody>
            <a:bodyPr wrap="square" rtlCol="0">
              <a:spAutoFit/>
            </a:bodyPr>
            <a:lstStyle/>
            <a:p>
              <a:pPr algn="ctr"/>
              <a:r>
                <a:rPr lang="en-US" dirty="0" smtClean="0"/>
                <a:t>Portfolio Management creates </a:t>
              </a:r>
              <a:r>
                <a:rPr lang="en-US" b="1" dirty="0" smtClean="0"/>
                <a:t>ALIGNMENT</a:t>
              </a:r>
              <a:endParaRPr lang="en-US" b="1" dirty="0"/>
            </a:p>
          </p:txBody>
        </p:sp>
      </p:grpSp>
      <p:grpSp>
        <p:nvGrpSpPr>
          <p:cNvPr id="4" name="Group 16"/>
          <p:cNvGrpSpPr/>
          <p:nvPr/>
        </p:nvGrpSpPr>
        <p:grpSpPr>
          <a:xfrm>
            <a:off x="228600" y="2429470"/>
            <a:ext cx="2362200" cy="2752130"/>
            <a:chOff x="228600" y="2209800"/>
            <a:chExt cx="2362200" cy="2752130"/>
          </a:xfrm>
        </p:grpSpPr>
        <p:pic>
          <p:nvPicPr>
            <p:cNvPr id="1026" name="Picture 2" descr="C:\Users\Matt\AppData\Local\Microsoft\Windows\Temporary Internet Files\Content.IE5\5M1NBXLK\MC900055154[1].wmf"/>
            <p:cNvPicPr>
              <a:picLocks noChangeAspect="1" noChangeArrowheads="1"/>
            </p:cNvPicPr>
            <p:nvPr/>
          </p:nvPicPr>
          <p:blipFill>
            <a:blip r:embed="rId4" cstate="print"/>
            <a:srcRect/>
            <a:stretch>
              <a:fillRect/>
            </a:stretch>
          </p:blipFill>
          <p:spPr bwMode="auto">
            <a:xfrm>
              <a:off x="381000" y="2209800"/>
              <a:ext cx="1905000" cy="1760940"/>
            </a:xfrm>
            <a:prstGeom prst="rect">
              <a:avLst/>
            </a:prstGeom>
            <a:noFill/>
          </p:spPr>
        </p:pic>
        <p:sp>
          <p:nvSpPr>
            <p:cNvPr id="11" name="TextBox 10"/>
            <p:cNvSpPr txBox="1"/>
            <p:nvPr/>
          </p:nvSpPr>
          <p:spPr>
            <a:xfrm>
              <a:off x="228600" y="4038600"/>
              <a:ext cx="2362200" cy="923330"/>
            </a:xfrm>
            <a:prstGeom prst="rect">
              <a:avLst/>
            </a:prstGeom>
            <a:noFill/>
          </p:spPr>
          <p:txBody>
            <a:bodyPr wrap="square" rtlCol="0">
              <a:spAutoFit/>
            </a:bodyPr>
            <a:lstStyle/>
            <a:p>
              <a:pPr algn="ctr"/>
              <a:r>
                <a:rPr lang="en-US" dirty="0" smtClean="0"/>
                <a:t>Assessments identify </a:t>
              </a:r>
              <a:r>
                <a:rPr lang="en-US" b="1" dirty="0" smtClean="0"/>
                <a:t>NEEDS and OPPORTUNITIES</a:t>
              </a:r>
              <a:endParaRPr lang="en-US" b="1" dirty="0"/>
            </a:p>
          </p:txBody>
        </p:sp>
      </p:grpSp>
      <p:sp>
        <p:nvSpPr>
          <p:cNvPr id="12" name="Bent Arrow 11"/>
          <p:cNvSpPr/>
          <p:nvPr/>
        </p:nvSpPr>
        <p:spPr>
          <a:xfrm>
            <a:off x="1066800" y="609600"/>
            <a:ext cx="2286000" cy="13716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3" name="Bent Arrow 12"/>
          <p:cNvSpPr/>
          <p:nvPr/>
        </p:nvSpPr>
        <p:spPr>
          <a:xfrm rot="10800000">
            <a:off x="5791200" y="5105397"/>
            <a:ext cx="2209800" cy="144780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Bent Arrow 13"/>
          <p:cNvSpPr/>
          <p:nvPr/>
        </p:nvSpPr>
        <p:spPr>
          <a:xfrm rot="16200000">
            <a:off x="1371601" y="4648200"/>
            <a:ext cx="1295400" cy="2209800"/>
          </a:xfrm>
          <a:prstGeom prst="bentArrow">
            <a:avLst>
              <a:gd name="adj1" fmla="val 25000"/>
              <a:gd name="adj2" fmla="val 2374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p:cNvSpPr/>
          <p:nvPr/>
        </p:nvSpPr>
        <p:spPr>
          <a:xfrm rot="5400000">
            <a:off x="6172200" y="228600"/>
            <a:ext cx="1371600" cy="2438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20"/>
          <p:cNvGrpSpPr/>
          <p:nvPr/>
        </p:nvGrpSpPr>
        <p:grpSpPr>
          <a:xfrm>
            <a:off x="3276600" y="372070"/>
            <a:ext cx="2667000" cy="2599730"/>
            <a:chOff x="3429000" y="304800"/>
            <a:chExt cx="2667000" cy="2599730"/>
          </a:xfrm>
        </p:grpSpPr>
        <p:pic>
          <p:nvPicPr>
            <p:cNvPr id="19" name="Picture 7"/>
            <p:cNvPicPr>
              <a:picLocks noChangeAspect="1" noChangeArrowheads="1"/>
            </p:cNvPicPr>
            <p:nvPr/>
          </p:nvPicPr>
          <p:blipFill>
            <a:blip r:embed="rId5" cstate="print"/>
            <a:srcRect/>
            <a:stretch>
              <a:fillRect/>
            </a:stretch>
          </p:blipFill>
          <p:spPr bwMode="auto">
            <a:xfrm>
              <a:off x="3962400" y="304800"/>
              <a:ext cx="1457325" cy="1612543"/>
            </a:xfrm>
            <a:prstGeom prst="rect">
              <a:avLst/>
            </a:prstGeom>
            <a:noFill/>
            <a:ln w="9525">
              <a:noFill/>
              <a:miter lim="800000"/>
              <a:headEnd/>
              <a:tailEnd/>
            </a:ln>
          </p:spPr>
        </p:pic>
        <p:sp>
          <p:nvSpPr>
            <p:cNvPr id="20" name="TextBox 19"/>
            <p:cNvSpPr txBox="1"/>
            <p:nvPr/>
          </p:nvSpPr>
          <p:spPr>
            <a:xfrm>
              <a:off x="3429000" y="1981200"/>
              <a:ext cx="2667000" cy="923330"/>
            </a:xfrm>
            <a:prstGeom prst="rect">
              <a:avLst/>
            </a:prstGeom>
            <a:noFill/>
          </p:spPr>
          <p:txBody>
            <a:bodyPr wrap="square" rtlCol="0">
              <a:spAutoFit/>
            </a:bodyPr>
            <a:lstStyle/>
            <a:p>
              <a:pPr algn="ctr"/>
              <a:r>
                <a:rPr lang="en-US" dirty="0" smtClean="0"/>
                <a:t>Strategic Plan and Annual Work Plan create </a:t>
              </a:r>
              <a:r>
                <a:rPr lang="en-US" b="1" dirty="0" smtClean="0"/>
                <a:t>FOCUS</a:t>
              </a:r>
              <a:endParaRPr lang="en-US" b="1" dirty="0"/>
            </a:p>
          </p:txBody>
        </p:sp>
      </p:grpSp>
      <p:sp>
        <p:nvSpPr>
          <p:cNvPr id="23" name="TextBox 22"/>
          <p:cNvSpPr txBox="1"/>
          <p:nvPr/>
        </p:nvSpPr>
        <p:spPr>
          <a:xfrm>
            <a:off x="3048000" y="2895600"/>
            <a:ext cx="3276600" cy="1384995"/>
          </a:xfrm>
          <a:prstGeom prst="rect">
            <a:avLst/>
          </a:prstGeom>
          <a:noFill/>
          <a:ln w="25400">
            <a:solidFill>
              <a:schemeClr val="tx1"/>
            </a:solidFill>
          </a:ln>
        </p:spPr>
        <p:txBody>
          <a:bodyPr wrap="square" rtlCol="0">
            <a:spAutoFit/>
          </a:bodyPr>
          <a:lstStyle/>
          <a:p>
            <a:pPr algn="ctr"/>
            <a:r>
              <a:rPr lang="en-US" sz="2800" b="1" dirty="0" smtClean="0"/>
              <a:t>PERFORMANCE MANAGEMENT SYSTEM</a:t>
            </a:r>
            <a:endParaRPr lang="en-US" sz="2800" b="1" dirty="0"/>
          </a:p>
        </p:txBody>
      </p:sp>
      <p:sp>
        <p:nvSpPr>
          <p:cNvPr id="21" name="TextBox 20"/>
          <p:cNvSpPr txBox="1"/>
          <p:nvPr/>
        </p:nvSpPr>
        <p:spPr>
          <a:xfrm>
            <a:off x="3429000" y="-51375"/>
            <a:ext cx="2209800" cy="584775"/>
          </a:xfrm>
          <a:prstGeom prst="rect">
            <a:avLst/>
          </a:prstGeom>
          <a:noFill/>
        </p:spPr>
        <p:txBody>
          <a:bodyPr wrap="square" rtlCol="0">
            <a:spAutoFit/>
          </a:bodyPr>
          <a:lstStyle/>
          <a:p>
            <a:pPr algn="ctr"/>
            <a:r>
              <a:rPr lang="en-US" sz="3200" b="1" dirty="0" smtClean="0">
                <a:latin typeface="Arial Black" pitchFamily="34" charset="0"/>
              </a:rPr>
              <a:t>PLAN</a:t>
            </a:r>
            <a:endParaRPr lang="en-US" sz="3200" b="1" dirty="0">
              <a:latin typeface="Arial Black" pitchFamily="34" charset="0"/>
            </a:endParaRPr>
          </a:p>
        </p:txBody>
      </p:sp>
      <p:sp>
        <p:nvSpPr>
          <p:cNvPr id="22" name="TextBox 21"/>
          <p:cNvSpPr txBox="1"/>
          <p:nvPr/>
        </p:nvSpPr>
        <p:spPr>
          <a:xfrm>
            <a:off x="152400" y="2006025"/>
            <a:ext cx="2209800" cy="584775"/>
          </a:xfrm>
          <a:prstGeom prst="rect">
            <a:avLst/>
          </a:prstGeom>
          <a:noFill/>
        </p:spPr>
        <p:txBody>
          <a:bodyPr wrap="square" rtlCol="0">
            <a:spAutoFit/>
          </a:bodyPr>
          <a:lstStyle/>
          <a:p>
            <a:pPr algn="ctr"/>
            <a:r>
              <a:rPr lang="en-US" sz="3200" b="1" dirty="0" smtClean="0">
                <a:latin typeface="Arial Black" pitchFamily="34" charset="0"/>
              </a:rPr>
              <a:t>ACT</a:t>
            </a:r>
            <a:endParaRPr lang="en-US" sz="3200" b="1" dirty="0">
              <a:latin typeface="Arial Black" pitchFamily="34" charset="0"/>
            </a:endParaRPr>
          </a:p>
        </p:txBody>
      </p:sp>
      <p:sp>
        <p:nvSpPr>
          <p:cNvPr id="25" name="TextBox 24"/>
          <p:cNvSpPr txBox="1"/>
          <p:nvPr/>
        </p:nvSpPr>
        <p:spPr>
          <a:xfrm>
            <a:off x="3505200" y="4267200"/>
            <a:ext cx="2209800" cy="584775"/>
          </a:xfrm>
          <a:prstGeom prst="rect">
            <a:avLst/>
          </a:prstGeom>
          <a:noFill/>
        </p:spPr>
        <p:txBody>
          <a:bodyPr wrap="square" rtlCol="0">
            <a:spAutoFit/>
          </a:bodyPr>
          <a:lstStyle/>
          <a:p>
            <a:pPr algn="ctr"/>
            <a:r>
              <a:rPr lang="en-US" sz="3200" b="1" dirty="0" smtClean="0">
                <a:latin typeface="Arial Black" pitchFamily="34" charset="0"/>
              </a:rPr>
              <a:t>CHECK</a:t>
            </a:r>
            <a:endParaRPr lang="en-US" sz="3200" b="1" dirty="0">
              <a:latin typeface="Arial Black" pitchFamily="34" charset="0"/>
            </a:endParaRPr>
          </a:p>
        </p:txBody>
      </p:sp>
      <p:sp>
        <p:nvSpPr>
          <p:cNvPr id="26" name="TextBox 25"/>
          <p:cNvSpPr txBox="1"/>
          <p:nvPr/>
        </p:nvSpPr>
        <p:spPr>
          <a:xfrm>
            <a:off x="6629400" y="1981200"/>
            <a:ext cx="2209800" cy="584775"/>
          </a:xfrm>
          <a:prstGeom prst="rect">
            <a:avLst/>
          </a:prstGeom>
          <a:noFill/>
        </p:spPr>
        <p:txBody>
          <a:bodyPr wrap="square" rtlCol="0">
            <a:spAutoFit/>
          </a:bodyPr>
          <a:lstStyle/>
          <a:p>
            <a:pPr algn="ctr"/>
            <a:r>
              <a:rPr lang="en-US" sz="3200" b="1" dirty="0" smtClean="0">
                <a:latin typeface="Arial Black" pitchFamily="34" charset="0"/>
              </a:rPr>
              <a:t>DO</a:t>
            </a:r>
            <a:endParaRPr lang="en-US" sz="3200" b="1" dirty="0">
              <a:latin typeface="Arial Black"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lgn="ctr">
              <a:buNone/>
            </a:pPr>
            <a:r>
              <a:rPr lang="en-US" b="1" u="sng" dirty="0" smtClean="0"/>
              <a:t>Balanced Scorecard</a:t>
            </a:r>
          </a:p>
          <a:p>
            <a:pPr algn="ctr">
              <a:buNone/>
            </a:pPr>
            <a:r>
              <a:rPr lang="en-US" sz="2400" dirty="0" smtClean="0"/>
              <a:t>Tracks delivery of critical success factors</a:t>
            </a:r>
          </a:p>
          <a:p>
            <a:pPr lvl="1"/>
            <a:r>
              <a:rPr lang="en-US" sz="1800" i="1" dirty="0" smtClean="0"/>
              <a:t>Are we getting there?</a:t>
            </a:r>
          </a:p>
          <a:p>
            <a:pPr lvl="1"/>
            <a:r>
              <a:rPr lang="en-US" sz="1800" i="1" dirty="0" smtClean="0"/>
              <a:t>Are we there yet?</a:t>
            </a:r>
          </a:p>
          <a:p>
            <a:pPr lvl="1">
              <a:buNone/>
            </a:pPr>
            <a:endParaRPr lang="en-US" dirty="0" smtClean="0"/>
          </a:p>
          <a:p>
            <a:endParaRPr lang="en-US" dirty="0" smtClean="0"/>
          </a:p>
          <a:p>
            <a:endParaRPr lang="en-US" dirty="0" smtClean="0"/>
          </a:p>
        </p:txBody>
      </p:sp>
      <p:sp>
        <p:nvSpPr>
          <p:cNvPr id="7" name="Content Placeholder 6"/>
          <p:cNvSpPr>
            <a:spLocks noGrp="1"/>
          </p:cNvSpPr>
          <p:nvPr>
            <p:ph sz="half" idx="2"/>
          </p:nvPr>
        </p:nvSpPr>
        <p:spPr/>
        <p:txBody>
          <a:bodyPr/>
          <a:lstStyle/>
          <a:p>
            <a:pPr algn="ctr">
              <a:buNone/>
            </a:pPr>
            <a:r>
              <a:rPr lang="en-US" b="1" u="sng" dirty="0" smtClean="0"/>
              <a:t>Operational Reporting</a:t>
            </a:r>
          </a:p>
          <a:p>
            <a:pPr algn="ctr">
              <a:buNone/>
            </a:pPr>
            <a:r>
              <a:rPr lang="en-US" sz="2400" dirty="0" smtClean="0"/>
              <a:t>Measures operational performance</a:t>
            </a:r>
          </a:p>
          <a:p>
            <a:pPr lvl="1"/>
            <a:r>
              <a:rPr lang="en-US" sz="1800" dirty="0" smtClean="0"/>
              <a:t>Is everything working?</a:t>
            </a:r>
          </a:p>
        </p:txBody>
      </p:sp>
      <p:sp>
        <p:nvSpPr>
          <p:cNvPr id="2" name="Title 1"/>
          <p:cNvSpPr>
            <a:spLocks noGrp="1"/>
          </p:cNvSpPr>
          <p:nvPr>
            <p:ph type="title"/>
          </p:nvPr>
        </p:nvSpPr>
        <p:spPr/>
        <p:txBody>
          <a:bodyPr/>
          <a:lstStyle/>
          <a:p>
            <a:r>
              <a:rPr lang="en-US" dirty="0" smtClean="0"/>
              <a:t>Monitor your Performance</a:t>
            </a:r>
            <a:endParaRPr lang="en-US" dirty="0"/>
          </a:p>
        </p:txBody>
      </p:sp>
      <p:pic>
        <p:nvPicPr>
          <p:cNvPr id="8" name="Picture 2"/>
          <p:cNvPicPr>
            <a:picLocks noChangeAspect="1" noChangeArrowheads="1"/>
          </p:cNvPicPr>
          <p:nvPr/>
        </p:nvPicPr>
        <p:blipFill>
          <a:blip r:embed="rId4" cstate="print"/>
          <a:srcRect/>
          <a:stretch>
            <a:fillRect/>
          </a:stretch>
        </p:blipFill>
        <p:spPr bwMode="auto">
          <a:xfrm>
            <a:off x="533400" y="3962400"/>
            <a:ext cx="3938944" cy="1524000"/>
          </a:xfrm>
          <a:prstGeom prst="rect">
            <a:avLst/>
          </a:prstGeom>
          <a:noFill/>
          <a:ln w="9525">
            <a:noFill/>
            <a:miter lim="800000"/>
            <a:headEnd/>
            <a:tailEnd/>
          </a:ln>
        </p:spPr>
      </p:pic>
      <p:pic>
        <p:nvPicPr>
          <p:cNvPr id="9" name="Picture 9"/>
          <p:cNvPicPr>
            <a:picLocks noChangeAspect="1" noChangeArrowheads="1"/>
          </p:cNvPicPr>
          <p:nvPr/>
        </p:nvPicPr>
        <p:blipFill>
          <a:blip r:embed="rId5" cstate="print"/>
          <a:srcRect/>
          <a:stretch>
            <a:fillRect/>
          </a:stretch>
        </p:blipFill>
        <p:spPr bwMode="auto">
          <a:xfrm>
            <a:off x="4648200" y="3962400"/>
            <a:ext cx="3962400" cy="1524000"/>
          </a:xfrm>
          <a:prstGeom prst="rect">
            <a:avLst/>
          </a:prstGeom>
          <a:noFill/>
          <a:ln w="9525">
            <a:noFill/>
            <a:miter lim="800000"/>
            <a:headEnd/>
            <a:tailEnd/>
          </a:ln>
        </p:spPr>
      </p:pic>
      <p:sp>
        <p:nvSpPr>
          <p:cNvPr id="10" name="TextBox 9"/>
          <p:cNvSpPr txBox="1"/>
          <p:nvPr/>
        </p:nvSpPr>
        <p:spPr>
          <a:xfrm>
            <a:off x="838200" y="6172200"/>
            <a:ext cx="7924800" cy="5232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solidFill>
                  <a:schemeClr val="dk1"/>
                </a:solidFill>
              </a:rPr>
              <a:t>Think Navigation System versus Dashboard</a:t>
            </a:r>
            <a:endParaRPr lang="en-US" sz="2800" dirty="0">
              <a:solidFill>
                <a:schemeClr val="dk1"/>
              </a:solidFill>
            </a:endParaRPr>
          </a:p>
        </p:txBody>
      </p:sp>
      <p:sp>
        <p:nvSpPr>
          <p:cNvPr id="11" name="TextBox 10"/>
          <p:cNvSpPr txBox="1"/>
          <p:nvPr/>
        </p:nvSpPr>
        <p:spPr>
          <a:xfrm>
            <a:off x="1371600" y="3581400"/>
            <a:ext cx="2209800" cy="307777"/>
          </a:xfrm>
          <a:prstGeom prst="rect">
            <a:avLst/>
          </a:prstGeom>
          <a:ln w="254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t>Balanced Scorecard</a:t>
            </a:r>
            <a:endParaRPr lang="en-US" sz="1400" b="1" dirty="0"/>
          </a:p>
        </p:txBody>
      </p:sp>
      <p:sp>
        <p:nvSpPr>
          <p:cNvPr id="12" name="TextBox 11"/>
          <p:cNvSpPr txBox="1"/>
          <p:nvPr/>
        </p:nvSpPr>
        <p:spPr>
          <a:xfrm>
            <a:off x="5562600" y="3584377"/>
            <a:ext cx="2209800" cy="307777"/>
          </a:xfrm>
          <a:prstGeom prst="rect">
            <a:avLst/>
          </a:prstGeom>
          <a:ln w="254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t>Dashboard</a:t>
            </a:r>
            <a:endParaRPr lang="en-US" sz="1400" b="1"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NEES uses a Balanced Scorecard reporting method to monitor the implementation of the Strategic Plan</a:t>
            </a:r>
          </a:p>
          <a:p>
            <a:pPr lvl="1"/>
            <a:r>
              <a:rPr lang="en-US" dirty="0" smtClean="0"/>
              <a:t>Metrics are linked to Strategic Aims and Objectives</a:t>
            </a:r>
          </a:p>
          <a:p>
            <a:pPr lvl="1"/>
            <a:r>
              <a:rPr lang="en-US" dirty="0" smtClean="0"/>
              <a:t>Measures performance against targets defined for period</a:t>
            </a:r>
          </a:p>
          <a:p>
            <a:pPr lvl="1"/>
            <a:r>
              <a:rPr lang="en-US" dirty="0" smtClean="0"/>
              <a:t>Quarterly reviews</a:t>
            </a:r>
          </a:p>
          <a:p>
            <a:pPr lvl="1"/>
            <a:r>
              <a:rPr lang="en-US" dirty="0" smtClean="0"/>
              <a:t>Corrective action planning feeds portfolio</a:t>
            </a:r>
          </a:p>
        </p:txBody>
      </p:sp>
      <p:sp>
        <p:nvSpPr>
          <p:cNvPr id="3" name="Title 2"/>
          <p:cNvSpPr>
            <a:spLocks noGrp="1"/>
          </p:cNvSpPr>
          <p:nvPr>
            <p:ph type="title"/>
          </p:nvPr>
        </p:nvSpPr>
        <p:spPr/>
        <p:txBody>
          <a:bodyPr/>
          <a:lstStyle/>
          <a:p>
            <a:r>
              <a:rPr lang="en-US" dirty="0" smtClean="0"/>
              <a:t>Performance Reporting</a:t>
            </a:r>
            <a:endParaRPr lang="en-US" dirty="0"/>
          </a:p>
        </p:txBody>
      </p:sp>
      <p:sp>
        <p:nvSpPr>
          <p:cNvPr id="4" name="Rectangle 3"/>
          <p:cNvSpPr/>
          <p:nvPr/>
        </p:nvSpPr>
        <p:spPr>
          <a:xfrm>
            <a:off x="914400" y="6019800"/>
            <a:ext cx="73152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t>DRIVE ACCOUNTABILITY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Balanced Scorecard (example)</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143000" y="1219200"/>
            <a:ext cx="7010400" cy="5453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382000" cy="4525963"/>
          </a:xfrm>
        </p:spPr>
        <p:txBody>
          <a:bodyPr>
            <a:normAutofit lnSpcReduction="10000"/>
          </a:bodyPr>
          <a:lstStyle/>
          <a:p>
            <a:pPr>
              <a:buNone/>
            </a:pPr>
            <a:r>
              <a:rPr lang="en-US" sz="2200" dirty="0" smtClean="0"/>
              <a:t>The Performance Management System is a </a:t>
            </a:r>
            <a:r>
              <a:rPr lang="en-US" sz="2200" b="1" dirty="0" smtClean="0"/>
              <a:t>governance model</a:t>
            </a:r>
            <a:r>
              <a:rPr lang="en-US" sz="2200" dirty="0" smtClean="0"/>
              <a:t> that utilizes a </a:t>
            </a:r>
            <a:r>
              <a:rPr lang="en-US" sz="2200" b="1" dirty="0" smtClean="0"/>
              <a:t>closed-loop process</a:t>
            </a:r>
            <a:r>
              <a:rPr lang="en-US" sz="2200" dirty="0" smtClean="0"/>
              <a:t> and defined </a:t>
            </a:r>
            <a:r>
              <a:rPr lang="en-US" sz="2200" b="1" dirty="0" smtClean="0"/>
              <a:t>organizational structures </a:t>
            </a:r>
            <a:r>
              <a:rPr lang="en-US" sz="2200" dirty="0" smtClean="0"/>
              <a:t>to define and achieve desired </a:t>
            </a:r>
            <a:r>
              <a:rPr lang="en-US" sz="2200" b="1" dirty="0" smtClean="0"/>
              <a:t>strategic and operational performance</a:t>
            </a:r>
            <a:r>
              <a:rPr lang="en-US" sz="2200" dirty="0" smtClean="0"/>
              <a:t>.</a:t>
            </a:r>
          </a:p>
          <a:p>
            <a:endParaRPr lang="en-US" sz="2400" dirty="0" smtClean="0"/>
          </a:p>
          <a:p>
            <a:r>
              <a:rPr lang="en-US" sz="2400" dirty="0" smtClean="0"/>
              <a:t>Key Deliverables of the Performance Management System include:</a:t>
            </a:r>
          </a:p>
          <a:p>
            <a:pPr lvl="1"/>
            <a:r>
              <a:rPr lang="en-US" sz="2000" b="1" dirty="0" smtClean="0"/>
              <a:t>Strategic Plan</a:t>
            </a:r>
            <a:endParaRPr lang="en-US" sz="2000" dirty="0" smtClean="0"/>
          </a:p>
          <a:p>
            <a:pPr lvl="1"/>
            <a:r>
              <a:rPr lang="en-US" sz="2000" b="1" dirty="0" smtClean="0"/>
              <a:t>Annual Work Plan</a:t>
            </a:r>
          </a:p>
          <a:p>
            <a:pPr lvl="1"/>
            <a:r>
              <a:rPr lang="en-US" sz="2000" b="1" dirty="0" smtClean="0"/>
              <a:t>Portfolio Implementation Plan</a:t>
            </a:r>
            <a:endParaRPr lang="en-US" sz="2000" dirty="0" smtClean="0"/>
          </a:p>
          <a:p>
            <a:pPr lvl="1"/>
            <a:r>
              <a:rPr lang="en-US" sz="2000" b="1" dirty="0" smtClean="0"/>
              <a:t>Balanced Scorecard</a:t>
            </a:r>
            <a:endParaRPr lang="en-US" sz="2000" dirty="0" smtClean="0"/>
          </a:p>
          <a:p>
            <a:pPr lvl="1"/>
            <a:r>
              <a:rPr lang="en-US" sz="2000" b="1" dirty="0" smtClean="0"/>
              <a:t>Operational Reporting</a:t>
            </a:r>
            <a:endParaRPr lang="en-US" sz="2000" dirty="0" smtClean="0"/>
          </a:p>
          <a:p>
            <a:pPr lvl="1"/>
            <a:r>
              <a:rPr lang="en-US" sz="2000" b="1" dirty="0" smtClean="0"/>
              <a:t>Program Assessments</a:t>
            </a:r>
            <a:endParaRPr lang="en-US" sz="2000" dirty="0" smtClean="0"/>
          </a:p>
        </p:txBody>
      </p:sp>
      <p:sp>
        <p:nvSpPr>
          <p:cNvPr id="3" name="Title 2"/>
          <p:cNvSpPr>
            <a:spLocks noGrp="1"/>
          </p:cNvSpPr>
          <p:nvPr>
            <p:ph type="title"/>
          </p:nvPr>
        </p:nvSpPr>
        <p:spPr>
          <a:xfrm>
            <a:off x="457200" y="274638"/>
            <a:ext cx="8382000" cy="1143000"/>
          </a:xfrm>
        </p:spPr>
        <p:txBody>
          <a:bodyPr>
            <a:normAutofit fontScale="90000"/>
          </a:bodyPr>
          <a:lstStyle/>
          <a:p>
            <a:r>
              <a:rPr lang="en-US" dirty="0" smtClean="0"/>
              <a:t>What is a Performance Management System?</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p:nvPr/>
        </p:nvGrpSpPr>
        <p:grpSpPr>
          <a:xfrm>
            <a:off x="3048000" y="4724400"/>
            <a:ext cx="2971800" cy="2057400"/>
            <a:chOff x="3048000" y="4724400"/>
            <a:chExt cx="2971800" cy="2057400"/>
          </a:xfrm>
        </p:grpSpPr>
        <p:pic>
          <p:nvPicPr>
            <p:cNvPr id="5" name="Picture 9"/>
            <p:cNvPicPr>
              <a:picLocks noChangeAspect="1" noChangeArrowheads="1"/>
            </p:cNvPicPr>
            <p:nvPr/>
          </p:nvPicPr>
          <p:blipFill>
            <a:blip r:embed="rId2" cstate="print"/>
            <a:srcRect/>
            <a:stretch>
              <a:fillRect/>
            </a:stretch>
          </p:blipFill>
          <p:spPr bwMode="auto">
            <a:xfrm>
              <a:off x="3581400" y="4724400"/>
              <a:ext cx="1955110" cy="1143000"/>
            </a:xfrm>
            <a:prstGeom prst="rect">
              <a:avLst/>
            </a:prstGeom>
            <a:noFill/>
            <a:ln w="9525">
              <a:noFill/>
              <a:miter lim="800000"/>
              <a:headEnd/>
              <a:tailEnd/>
            </a:ln>
          </p:spPr>
        </p:pic>
        <p:sp>
          <p:nvSpPr>
            <p:cNvPr id="9" name="TextBox 8"/>
            <p:cNvSpPr txBox="1"/>
            <p:nvPr/>
          </p:nvSpPr>
          <p:spPr>
            <a:xfrm>
              <a:off x="3048000" y="5858470"/>
              <a:ext cx="2971800" cy="923330"/>
            </a:xfrm>
            <a:prstGeom prst="rect">
              <a:avLst/>
            </a:prstGeom>
            <a:noFill/>
          </p:spPr>
          <p:txBody>
            <a:bodyPr wrap="square" rtlCol="0">
              <a:spAutoFit/>
            </a:bodyPr>
            <a:lstStyle/>
            <a:p>
              <a:pPr algn="ctr"/>
              <a:r>
                <a:rPr lang="en-US" dirty="0" smtClean="0"/>
                <a:t>Reporting checks performance and drives </a:t>
              </a:r>
              <a:r>
                <a:rPr lang="en-US" b="1" dirty="0" smtClean="0"/>
                <a:t>ACCOUNTABILITY</a:t>
              </a:r>
              <a:endParaRPr lang="en-US" b="1" dirty="0"/>
            </a:p>
          </p:txBody>
        </p:sp>
      </p:grpSp>
      <p:grpSp>
        <p:nvGrpSpPr>
          <p:cNvPr id="3" name="Group 15"/>
          <p:cNvGrpSpPr/>
          <p:nvPr/>
        </p:nvGrpSpPr>
        <p:grpSpPr>
          <a:xfrm>
            <a:off x="6629400" y="2505670"/>
            <a:ext cx="2438400" cy="2675930"/>
            <a:chOff x="6629400" y="2209800"/>
            <a:chExt cx="2438400" cy="2675930"/>
          </a:xfrm>
        </p:grpSpPr>
        <p:pic>
          <p:nvPicPr>
            <p:cNvPr id="6" name="Picture 11" descr="C:\Users\Matt\AppData\Local\Microsoft\Windows\Temporary Internet Files\Content.IE5\Q1PHILQW\MC900157051[1].wmf"/>
            <p:cNvPicPr>
              <a:picLocks noChangeAspect="1" noChangeArrowheads="1"/>
            </p:cNvPicPr>
            <p:nvPr/>
          </p:nvPicPr>
          <p:blipFill>
            <a:blip r:embed="rId3" cstate="print"/>
            <a:srcRect/>
            <a:stretch>
              <a:fillRect/>
            </a:stretch>
          </p:blipFill>
          <p:spPr bwMode="auto">
            <a:xfrm>
              <a:off x="6870346" y="2209800"/>
              <a:ext cx="1877180" cy="1752600"/>
            </a:xfrm>
            <a:prstGeom prst="rect">
              <a:avLst/>
            </a:prstGeom>
            <a:noFill/>
          </p:spPr>
        </p:pic>
        <p:sp>
          <p:nvSpPr>
            <p:cNvPr id="10" name="TextBox 9"/>
            <p:cNvSpPr txBox="1"/>
            <p:nvPr/>
          </p:nvSpPr>
          <p:spPr>
            <a:xfrm>
              <a:off x="6629400" y="3962400"/>
              <a:ext cx="2438400" cy="923330"/>
            </a:xfrm>
            <a:prstGeom prst="rect">
              <a:avLst/>
            </a:prstGeom>
            <a:noFill/>
          </p:spPr>
          <p:txBody>
            <a:bodyPr wrap="square" rtlCol="0">
              <a:spAutoFit/>
            </a:bodyPr>
            <a:lstStyle/>
            <a:p>
              <a:pPr algn="ctr"/>
              <a:r>
                <a:rPr lang="en-US" dirty="0" smtClean="0"/>
                <a:t>Portfolio Management creates </a:t>
              </a:r>
              <a:r>
                <a:rPr lang="en-US" b="1" dirty="0" smtClean="0"/>
                <a:t>ALIGNMENT</a:t>
              </a:r>
              <a:endParaRPr lang="en-US" b="1" dirty="0"/>
            </a:p>
          </p:txBody>
        </p:sp>
      </p:grpSp>
      <p:grpSp>
        <p:nvGrpSpPr>
          <p:cNvPr id="4" name="Group 16"/>
          <p:cNvGrpSpPr/>
          <p:nvPr/>
        </p:nvGrpSpPr>
        <p:grpSpPr>
          <a:xfrm>
            <a:off x="228600" y="2429470"/>
            <a:ext cx="2362200" cy="2752130"/>
            <a:chOff x="228600" y="2209800"/>
            <a:chExt cx="2362200" cy="2752130"/>
          </a:xfrm>
        </p:grpSpPr>
        <p:pic>
          <p:nvPicPr>
            <p:cNvPr id="1026" name="Picture 2" descr="C:\Users\Matt\AppData\Local\Microsoft\Windows\Temporary Internet Files\Content.IE5\5M1NBXLK\MC900055154[1].wmf"/>
            <p:cNvPicPr>
              <a:picLocks noChangeAspect="1" noChangeArrowheads="1"/>
            </p:cNvPicPr>
            <p:nvPr/>
          </p:nvPicPr>
          <p:blipFill>
            <a:blip r:embed="rId4" cstate="print"/>
            <a:srcRect/>
            <a:stretch>
              <a:fillRect/>
            </a:stretch>
          </p:blipFill>
          <p:spPr bwMode="auto">
            <a:xfrm>
              <a:off x="381000" y="2209800"/>
              <a:ext cx="1905000" cy="1760940"/>
            </a:xfrm>
            <a:prstGeom prst="rect">
              <a:avLst/>
            </a:prstGeom>
            <a:noFill/>
          </p:spPr>
        </p:pic>
        <p:sp>
          <p:nvSpPr>
            <p:cNvPr id="11" name="TextBox 10"/>
            <p:cNvSpPr txBox="1"/>
            <p:nvPr/>
          </p:nvSpPr>
          <p:spPr>
            <a:xfrm>
              <a:off x="228600" y="4038600"/>
              <a:ext cx="2362200" cy="923330"/>
            </a:xfrm>
            <a:prstGeom prst="rect">
              <a:avLst/>
            </a:prstGeom>
            <a:noFill/>
          </p:spPr>
          <p:txBody>
            <a:bodyPr wrap="square" rtlCol="0">
              <a:spAutoFit/>
            </a:bodyPr>
            <a:lstStyle/>
            <a:p>
              <a:pPr algn="ctr"/>
              <a:r>
                <a:rPr lang="en-US" dirty="0" smtClean="0"/>
                <a:t>Assessments identify </a:t>
              </a:r>
              <a:r>
                <a:rPr lang="en-US" b="1" dirty="0" smtClean="0"/>
                <a:t>NEEDS and OPPORTUNITIES</a:t>
              </a:r>
              <a:endParaRPr lang="en-US" b="1" dirty="0"/>
            </a:p>
          </p:txBody>
        </p:sp>
      </p:grpSp>
      <p:sp>
        <p:nvSpPr>
          <p:cNvPr id="12" name="Bent Arrow 11"/>
          <p:cNvSpPr/>
          <p:nvPr/>
        </p:nvSpPr>
        <p:spPr>
          <a:xfrm>
            <a:off x="1066800" y="609600"/>
            <a:ext cx="2286000" cy="13716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3" name="Bent Arrow 12"/>
          <p:cNvSpPr/>
          <p:nvPr/>
        </p:nvSpPr>
        <p:spPr>
          <a:xfrm rot="10800000">
            <a:off x="5791200" y="5105397"/>
            <a:ext cx="2209800" cy="144780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Bent Arrow 13"/>
          <p:cNvSpPr/>
          <p:nvPr/>
        </p:nvSpPr>
        <p:spPr>
          <a:xfrm rot="16200000">
            <a:off x="1371601" y="4648200"/>
            <a:ext cx="1295400" cy="2209800"/>
          </a:xfrm>
          <a:prstGeom prst="bentArrow">
            <a:avLst>
              <a:gd name="adj1" fmla="val 25000"/>
              <a:gd name="adj2" fmla="val 2374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p:cNvSpPr/>
          <p:nvPr/>
        </p:nvSpPr>
        <p:spPr>
          <a:xfrm rot="5400000">
            <a:off x="6172200" y="228600"/>
            <a:ext cx="1371600" cy="2438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20"/>
          <p:cNvGrpSpPr/>
          <p:nvPr/>
        </p:nvGrpSpPr>
        <p:grpSpPr>
          <a:xfrm>
            <a:off x="3276600" y="372070"/>
            <a:ext cx="2667000" cy="2599730"/>
            <a:chOff x="3429000" y="304800"/>
            <a:chExt cx="2667000" cy="2599730"/>
          </a:xfrm>
        </p:grpSpPr>
        <p:pic>
          <p:nvPicPr>
            <p:cNvPr id="19" name="Picture 7"/>
            <p:cNvPicPr>
              <a:picLocks noChangeAspect="1" noChangeArrowheads="1"/>
            </p:cNvPicPr>
            <p:nvPr/>
          </p:nvPicPr>
          <p:blipFill>
            <a:blip r:embed="rId5" cstate="print"/>
            <a:srcRect/>
            <a:stretch>
              <a:fillRect/>
            </a:stretch>
          </p:blipFill>
          <p:spPr bwMode="auto">
            <a:xfrm>
              <a:off x="3962400" y="304800"/>
              <a:ext cx="1457325" cy="1612543"/>
            </a:xfrm>
            <a:prstGeom prst="rect">
              <a:avLst/>
            </a:prstGeom>
            <a:noFill/>
            <a:ln w="9525">
              <a:noFill/>
              <a:miter lim="800000"/>
              <a:headEnd/>
              <a:tailEnd/>
            </a:ln>
          </p:spPr>
        </p:pic>
        <p:sp>
          <p:nvSpPr>
            <p:cNvPr id="20" name="TextBox 19"/>
            <p:cNvSpPr txBox="1"/>
            <p:nvPr/>
          </p:nvSpPr>
          <p:spPr>
            <a:xfrm>
              <a:off x="3429000" y="1981200"/>
              <a:ext cx="2667000" cy="923330"/>
            </a:xfrm>
            <a:prstGeom prst="rect">
              <a:avLst/>
            </a:prstGeom>
            <a:noFill/>
          </p:spPr>
          <p:txBody>
            <a:bodyPr wrap="square" rtlCol="0">
              <a:spAutoFit/>
            </a:bodyPr>
            <a:lstStyle/>
            <a:p>
              <a:pPr algn="ctr"/>
              <a:r>
                <a:rPr lang="en-US" dirty="0" smtClean="0"/>
                <a:t>Strategic Plan and Annual Work Plan create </a:t>
              </a:r>
              <a:r>
                <a:rPr lang="en-US" b="1" dirty="0" smtClean="0"/>
                <a:t>FOCUS</a:t>
              </a:r>
              <a:endParaRPr lang="en-US" b="1" dirty="0"/>
            </a:p>
          </p:txBody>
        </p:sp>
      </p:grpSp>
      <p:sp>
        <p:nvSpPr>
          <p:cNvPr id="23" name="TextBox 22"/>
          <p:cNvSpPr txBox="1"/>
          <p:nvPr/>
        </p:nvSpPr>
        <p:spPr>
          <a:xfrm>
            <a:off x="3048000" y="2895600"/>
            <a:ext cx="3276600" cy="1384995"/>
          </a:xfrm>
          <a:prstGeom prst="rect">
            <a:avLst/>
          </a:prstGeom>
          <a:noFill/>
          <a:ln w="25400">
            <a:solidFill>
              <a:schemeClr val="tx1"/>
            </a:solidFill>
          </a:ln>
        </p:spPr>
        <p:txBody>
          <a:bodyPr wrap="square" rtlCol="0">
            <a:spAutoFit/>
          </a:bodyPr>
          <a:lstStyle/>
          <a:p>
            <a:pPr algn="ctr"/>
            <a:r>
              <a:rPr lang="en-US" sz="2800" b="1" dirty="0" smtClean="0"/>
              <a:t>PERFORMANCE MANAGEMENT SYSTEM</a:t>
            </a:r>
            <a:endParaRPr lang="en-US" sz="2800" b="1" dirty="0"/>
          </a:p>
        </p:txBody>
      </p:sp>
      <p:sp>
        <p:nvSpPr>
          <p:cNvPr id="21" name="TextBox 20"/>
          <p:cNvSpPr txBox="1"/>
          <p:nvPr/>
        </p:nvSpPr>
        <p:spPr>
          <a:xfrm>
            <a:off x="3429000" y="-51375"/>
            <a:ext cx="2209800" cy="584775"/>
          </a:xfrm>
          <a:prstGeom prst="rect">
            <a:avLst/>
          </a:prstGeom>
          <a:noFill/>
        </p:spPr>
        <p:txBody>
          <a:bodyPr wrap="square" rtlCol="0">
            <a:spAutoFit/>
          </a:bodyPr>
          <a:lstStyle/>
          <a:p>
            <a:pPr algn="ctr"/>
            <a:r>
              <a:rPr lang="en-US" sz="3200" b="1" dirty="0" smtClean="0">
                <a:latin typeface="Arial Black" pitchFamily="34" charset="0"/>
              </a:rPr>
              <a:t>PLAN</a:t>
            </a:r>
            <a:endParaRPr lang="en-US" sz="3200" b="1" dirty="0">
              <a:latin typeface="Arial Black" pitchFamily="34" charset="0"/>
            </a:endParaRPr>
          </a:p>
        </p:txBody>
      </p:sp>
      <p:sp>
        <p:nvSpPr>
          <p:cNvPr id="22" name="TextBox 21"/>
          <p:cNvSpPr txBox="1"/>
          <p:nvPr/>
        </p:nvSpPr>
        <p:spPr>
          <a:xfrm>
            <a:off x="152400" y="2006025"/>
            <a:ext cx="2209800" cy="584775"/>
          </a:xfrm>
          <a:prstGeom prst="rect">
            <a:avLst/>
          </a:prstGeom>
          <a:noFill/>
        </p:spPr>
        <p:txBody>
          <a:bodyPr wrap="square" rtlCol="0">
            <a:spAutoFit/>
          </a:bodyPr>
          <a:lstStyle/>
          <a:p>
            <a:pPr algn="ctr"/>
            <a:r>
              <a:rPr lang="en-US" sz="3200" b="1" dirty="0" smtClean="0">
                <a:latin typeface="Arial Black" pitchFamily="34" charset="0"/>
              </a:rPr>
              <a:t>ACT</a:t>
            </a:r>
            <a:endParaRPr lang="en-US" sz="3200" b="1" dirty="0">
              <a:latin typeface="Arial Black" pitchFamily="34" charset="0"/>
            </a:endParaRPr>
          </a:p>
        </p:txBody>
      </p:sp>
      <p:sp>
        <p:nvSpPr>
          <p:cNvPr id="25" name="TextBox 24"/>
          <p:cNvSpPr txBox="1"/>
          <p:nvPr/>
        </p:nvSpPr>
        <p:spPr>
          <a:xfrm>
            <a:off x="3505200" y="4267200"/>
            <a:ext cx="2209800" cy="584775"/>
          </a:xfrm>
          <a:prstGeom prst="rect">
            <a:avLst/>
          </a:prstGeom>
          <a:noFill/>
        </p:spPr>
        <p:txBody>
          <a:bodyPr wrap="square" rtlCol="0">
            <a:spAutoFit/>
          </a:bodyPr>
          <a:lstStyle/>
          <a:p>
            <a:pPr algn="ctr"/>
            <a:r>
              <a:rPr lang="en-US" sz="3200" b="1" dirty="0" smtClean="0">
                <a:latin typeface="Arial Black" pitchFamily="34" charset="0"/>
              </a:rPr>
              <a:t>CHECK</a:t>
            </a:r>
            <a:endParaRPr lang="en-US" sz="3200" b="1" dirty="0">
              <a:latin typeface="Arial Black" pitchFamily="34" charset="0"/>
            </a:endParaRPr>
          </a:p>
        </p:txBody>
      </p:sp>
      <p:sp>
        <p:nvSpPr>
          <p:cNvPr id="26" name="TextBox 25"/>
          <p:cNvSpPr txBox="1"/>
          <p:nvPr/>
        </p:nvSpPr>
        <p:spPr>
          <a:xfrm>
            <a:off x="6629400" y="1981200"/>
            <a:ext cx="2209800" cy="584775"/>
          </a:xfrm>
          <a:prstGeom prst="rect">
            <a:avLst/>
          </a:prstGeom>
          <a:noFill/>
        </p:spPr>
        <p:txBody>
          <a:bodyPr wrap="square" rtlCol="0">
            <a:spAutoFit/>
          </a:bodyPr>
          <a:lstStyle/>
          <a:p>
            <a:pPr algn="ctr"/>
            <a:r>
              <a:rPr lang="en-US" sz="3200" b="1" dirty="0" smtClean="0">
                <a:latin typeface="Arial Black" pitchFamily="34" charset="0"/>
              </a:rPr>
              <a:t>DO</a:t>
            </a:r>
            <a:endParaRPr lang="en-US" sz="3200" b="1" dirty="0">
              <a:latin typeface="Arial Black"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14300" indent="-4763">
              <a:buNone/>
            </a:pPr>
            <a:r>
              <a:rPr lang="en-US" dirty="0" smtClean="0"/>
              <a:t>Assessments are performed throughout the year to identify risks and opportunities for a more impactful implementation of the NEES Strategic Plan:</a:t>
            </a:r>
          </a:p>
          <a:p>
            <a:pPr lvl="1"/>
            <a:r>
              <a:rPr lang="en-US" dirty="0" smtClean="0"/>
              <a:t>User Satisfaction</a:t>
            </a:r>
          </a:p>
          <a:p>
            <a:pPr lvl="1"/>
            <a:r>
              <a:rPr lang="en-US" dirty="0" smtClean="0"/>
              <a:t>Cyberinfrastructure</a:t>
            </a:r>
          </a:p>
          <a:p>
            <a:pPr lvl="1"/>
            <a:r>
              <a:rPr lang="en-US" dirty="0" smtClean="0"/>
              <a:t>Equipment Site</a:t>
            </a:r>
          </a:p>
          <a:p>
            <a:pPr lvl="1"/>
            <a:r>
              <a:rPr lang="en-US" dirty="0" smtClean="0"/>
              <a:t>EOT</a:t>
            </a:r>
          </a:p>
          <a:p>
            <a:pPr lvl="1"/>
            <a:r>
              <a:rPr lang="en-US" dirty="0" smtClean="0"/>
              <a:t>Budget &amp; Spend</a:t>
            </a:r>
          </a:p>
          <a:p>
            <a:pPr lvl="1"/>
            <a:r>
              <a:rPr lang="en-US" dirty="0" smtClean="0"/>
              <a:t>Governance model</a:t>
            </a:r>
          </a:p>
          <a:p>
            <a:pPr lvl="1"/>
            <a:r>
              <a:rPr lang="en-US" dirty="0" smtClean="0"/>
              <a:t>User base &amp; demographics assessment</a:t>
            </a:r>
          </a:p>
          <a:p>
            <a:pPr lvl="1"/>
            <a:r>
              <a:rPr lang="en-US" dirty="0" smtClean="0"/>
              <a:t>Impact assessment</a:t>
            </a:r>
          </a:p>
          <a:p>
            <a:pPr lvl="1"/>
            <a:r>
              <a:rPr lang="en-US" dirty="0" smtClean="0"/>
              <a:t>Self assessments</a:t>
            </a:r>
          </a:p>
          <a:p>
            <a:pPr lvl="2"/>
            <a:r>
              <a:rPr lang="en-US" dirty="0" smtClean="0"/>
              <a:t>Balanced Scorecard Reviews</a:t>
            </a:r>
          </a:p>
          <a:p>
            <a:pPr lvl="2"/>
            <a:r>
              <a:rPr lang="en-US" dirty="0" smtClean="0"/>
              <a:t>Portfolio Reviews</a:t>
            </a:r>
          </a:p>
          <a:p>
            <a:pPr lvl="1"/>
            <a:endParaRPr lang="en-US" dirty="0"/>
          </a:p>
        </p:txBody>
      </p:sp>
      <p:sp>
        <p:nvSpPr>
          <p:cNvPr id="3" name="Title 2"/>
          <p:cNvSpPr>
            <a:spLocks noGrp="1"/>
          </p:cNvSpPr>
          <p:nvPr>
            <p:ph type="title"/>
          </p:nvPr>
        </p:nvSpPr>
        <p:spPr/>
        <p:txBody>
          <a:bodyPr/>
          <a:lstStyle/>
          <a:p>
            <a:r>
              <a:rPr lang="en-US" dirty="0" smtClean="0"/>
              <a:t>Assessments</a:t>
            </a:r>
            <a:endParaRPr lang="en-US" dirty="0"/>
          </a:p>
        </p:txBody>
      </p:sp>
      <p:sp>
        <p:nvSpPr>
          <p:cNvPr id="4" name="Rectangle 3"/>
          <p:cNvSpPr/>
          <p:nvPr/>
        </p:nvSpPr>
        <p:spPr>
          <a:xfrm>
            <a:off x="914400" y="6019800"/>
            <a:ext cx="73152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t>RESPOND to RISKS and OPPORTUNITIES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p:nvPr/>
        </p:nvGrpSpPr>
        <p:grpSpPr>
          <a:xfrm>
            <a:off x="3048000" y="4724400"/>
            <a:ext cx="2971800" cy="2057400"/>
            <a:chOff x="3048000" y="4724400"/>
            <a:chExt cx="2971800" cy="2057400"/>
          </a:xfrm>
        </p:grpSpPr>
        <p:pic>
          <p:nvPicPr>
            <p:cNvPr id="5" name="Picture 9"/>
            <p:cNvPicPr>
              <a:picLocks noChangeAspect="1" noChangeArrowheads="1"/>
            </p:cNvPicPr>
            <p:nvPr/>
          </p:nvPicPr>
          <p:blipFill>
            <a:blip r:embed="rId2" cstate="print"/>
            <a:srcRect/>
            <a:stretch>
              <a:fillRect/>
            </a:stretch>
          </p:blipFill>
          <p:spPr bwMode="auto">
            <a:xfrm>
              <a:off x="3581400" y="4724400"/>
              <a:ext cx="1955110" cy="1143000"/>
            </a:xfrm>
            <a:prstGeom prst="rect">
              <a:avLst/>
            </a:prstGeom>
            <a:noFill/>
            <a:ln w="9525">
              <a:noFill/>
              <a:miter lim="800000"/>
              <a:headEnd/>
              <a:tailEnd/>
            </a:ln>
          </p:spPr>
        </p:pic>
        <p:sp>
          <p:nvSpPr>
            <p:cNvPr id="9" name="TextBox 8"/>
            <p:cNvSpPr txBox="1"/>
            <p:nvPr/>
          </p:nvSpPr>
          <p:spPr>
            <a:xfrm>
              <a:off x="3048000" y="5858470"/>
              <a:ext cx="2971800" cy="923330"/>
            </a:xfrm>
            <a:prstGeom prst="rect">
              <a:avLst/>
            </a:prstGeom>
            <a:noFill/>
          </p:spPr>
          <p:txBody>
            <a:bodyPr wrap="square" rtlCol="0">
              <a:spAutoFit/>
            </a:bodyPr>
            <a:lstStyle/>
            <a:p>
              <a:pPr algn="ctr"/>
              <a:r>
                <a:rPr lang="en-US" dirty="0" smtClean="0"/>
                <a:t>Reporting checks performance and drives </a:t>
              </a:r>
              <a:r>
                <a:rPr lang="en-US" b="1" dirty="0" smtClean="0"/>
                <a:t>ACCOUNTABILITY</a:t>
              </a:r>
              <a:endParaRPr lang="en-US" b="1" dirty="0"/>
            </a:p>
          </p:txBody>
        </p:sp>
      </p:grpSp>
      <p:grpSp>
        <p:nvGrpSpPr>
          <p:cNvPr id="3" name="Group 15"/>
          <p:cNvGrpSpPr/>
          <p:nvPr/>
        </p:nvGrpSpPr>
        <p:grpSpPr>
          <a:xfrm>
            <a:off x="6629400" y="2505670"/>
            <a:ext cx="2438400" cy="2675930"/>
            <a:chOff x="6629400" y="2209800"/>
            <a:chExt cx="2438400" cy="2675930"/>
          </a:xfrm>
        </p:grpSpPr>
        <p:pic>
          <p:nvPicPr>
            <p:cNvPr id="6" name="Picture 11" descr="C:\Users\Matt\AppData\Local\Microsoft\Windows\Temporary Internet Files\Content.IE5\Q1PHILQW\MC900157051[1].wmf"/>
            <p:cNvPicPr>
              <a:picLocks noChangeAspect="1" noChangeArrowheads="1"/>
            </p:cNvPicPr>
            <p:nvPr/>
          </p:nvPicPr>
          <p:blipFill>
            <a:blip r:embed="rId3" cstate="print"/>
            <a:srcRect/>
            <a:stretch>
              <a:fillRect/>
            </a:stretch>
          </p:blipFill>
          <p:spPr bwMode="auto">
            <a:xfrm>
              <a:off x="6870346" y="2209800"/>
              <a:ext cx="1877180" cy="1752600"/>
            </a:xfrm>
            <a:prstGeom prst="rect">
              <a:avLst/>
            </a:prstGeom>
            <a:noFill/>
          </p:spPr>
        </p:pic>
        <p:sp>
          <p:nvSpPr>
            <p:cNvPr id="10" name="TextBox 9"/>
            <p:cNvSpPr txBox="1"/>
            <p:nvPr/>
          </p:nvSpPr>
          <p:spPr>
            <a:xfrm>
              <a:off x="6629400" y="3962400"/>
              <a:ext cx="2438400" cy="923330"/>
            </a:xfrm>
            <a:prstGeom prst="rect">
              <a:avLst/>
            </a:prstGeom>
            <a:noFill/>
          </p:spPr>
          <p:txBody>
            <a:bodyPr wrap="square" rtlCol="0">
              <a:spAutoFit/>
            </a:bodyPr>
            <a:lstStyle/>
            <a:p>
              <a:pPr algn="ctr"/>
              <a:r>
                <a:rPr lang="en-US" dirty="0" smtClean="0"/>
                <a:t>Portfolio Management creates </a:t>
              </a:r>
              <a:r>
                <a:rPr lang="en-US" b="1" dirty="0" smtClean="0"/>
                <a:t>ALIGNMENT</a:t>
              </a:r>
              <a:endParaRPr lang="en-US" b="1" dirty="0"/>
            </a:p>
          </p:txBody>
        </p:sp>
      </p:grpSp>
      <p:grpSp>
        <p:nvGrpSpPr>
          <p:cNvPr id="4" name="Group 16"/>
          <p:cNvGrpSpPr/>
          <p:nvPr/>
        </p:nvGrpSpPr>
        <p:grpSpPr>
          <a:xfrm>
            <a:off x="228600" y="2429470"/>
            <a:ext cx="2362200" cy="2752130"/>
            <a:chOff x="228600" y="2209800"/>
            <a:chExt cx="2362200" cy="2752130"/>
          </a:xfrm>
        </p:grpSpPr>
        <p:pic>
          <p:nvPicPr>
            <p:cNvPr id="1026" name="Picture 2" descr="C:\Users\Matt\AppData\Local\Microsoft\Windows\Temporary Internet Files\Content.IE5\5M1NBXLK\MC900055154[1].wmf"/>
            <p:cNvPicPr>
              <a:picLocks noChangeAspect="1" noChangeArrowheads="1"/>
            </p:cNvPicPr>
            <p:nvPr/>
          </p:nvPicPr>
          <p:blipFill>
            <a:blip r:embed="rId4" cstate="print"/>
            <a:srcRect/>
            <a:stretch>
              <a:fillRect/>
            </a:stretch>
          </p:blipFill>
          <p:spPr bwMode="auto">
            <a:xfrm>
              <a:off x="381000" y="2209800"/>
              <a:ext cx="1905000" cy="1760940"/>
            </a:xfrm>
            <a:prstGeom prst="rect">
              <a:avLst/>
            </a:prstGeom>
            <a:noFill/>
          </p:spPr>
        </p:pic>
        <p:sp>
          <p:nvSpPr>
            <p:cNvPr id="11" name="TextBox 10"/>
            <p:cNvSpPr txBox="1"/>
            <p:nvPr/>
          </p:nvSpPr>
          <p:spPr>
            <a:xfrm>
              <a:off x="228600" y="4038600"/>
              <a:ext cx="2362200" cy="923330"/>
            </a:xfrm>
            <a:prstGeom prst="rect">
              <a:avLst/>
            </a:prstGeom>
            <a:noFill/>
          </p:spPr>
          <p:txBody>
            <a:bodyPr wrap="square" rtlCol="0">
              <a:spAutoFit/>
            </a:bodyPr>
            <a:lstStyle/>
            <a:p>
              <a:pPr algn="ctr"/>
              <a:r>
                <a:rPr lang="en-US" dirty="0" smtClean="0"/>
                <a:t>Assessments identify </a:t>
              </a:r>
              <a:r>
                <a:rPr lang="en-US" b="1" dirty="0" smtClean="0"/>
                <a:t>NEEDS and OPPORTUNITIES</a:t>
              </a:r>
              <a:endParaRPr lang="en-US" b="1" dirty="0"/>
            </a:p>
          </p:txBody>
        </p:sp>
      </p:grpSp>
      <p:sp>
        <p:nvSpPr>
          <p:cNvPr id="12" name="Bent Arrow 11"/>
          <p:cNvSpPr/>
          <p:nvPr/>
        </p:nvSpPr>
        <p:spPr>
          <a:xfrm>
            <a:off x="1066800" y="609600"/>
            <a:ext cx="2286000" cy="13716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3" name="Bent Arrow 12"/>
          <p:cNvSpPr/>
          <p:nvPr/>
        </p:nvSpPr>
        <p:spPr>
          <a:xfrm rot="10800000">
            <a:off x="5791200" y="5105397"/>
            <a:ext cx="2209800" cy="144780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Bent Arrow 13"/>
          <p:cNvSpPr/>
          <p:nvPr/>
        </p:nvSpPr>
        <p:spPr>
          <a:xfrm rot="16200000">
            <a:off x="1371601" y="4648200"/>
            <a:ext cx="1295400" cy="2209800"/>
          </a:xfrm>
          <a:prstGeom prst="bentArrow">
            <a:avLst>
              <a:gd name="adj1" fmla="val 25000"/>
              <a:gd name="adj2" fmla="val 2374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p:cNvSpPr/>
          <p:nvPr/>
        </p:nvSpPr>
        <p:spPr>
          <a:xfrm rot="5400000">
            <a:off x="6172200" y="228600"/>
            <a:ext cx="1371600" cy="2438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20"/>
          <p:cNvGrpSpPr/>
          <p:nvPr/>
        </p:nvGrpSpPr>
        <p:grpSpPr>
          <a:xfrm>
            <a:off x="3276600" y="372070"/>
            <a:ext cx="2667000" cy="2599730"/>
            <a:chOff x="3429000" y="304800"/>
            <a:chExt cx="2667000" cy="2599730"/>
          </a:xfrm>
        </p:grpSpPr>
        <p:pic>
          <p:nvPicPr>
            <p:cNvPr id="19" name="Picture 7"/>
            <p:cNvPicPr>
              <a:picLocks noChangeAspect="1" noChangeArrowheads="1"/>
            </p:cNvPicPr>
            <p:nvPr/>
          </p:nvPicPr>
          <p:blipFill>
            <a:blip r:embed="rId5" cstate="print"/>
            <a:srcRect/>
            <a:stretch>
              <a:fillRect/>
            </a:stretch>
          </p:blipFill>
          <p:spPr bwMode="auto">
            <a:xfrm>
              <a:off x="3962400" y="304800"/>
              <a:ext cx="1457325" cy="1612543"/>
            </a:xfrm>
            <a:prstGeom prst="rect">
              <a:avLst/>
            </a:prstGeom>
            <a:noFill/>
            <a:ln w="9525">
              <a:noFill/>
              <a:miter lim="800000"/>
              <a:headEnd/>
              <a:tailEnd/>
            </a:ln>
          </p:spPr>
        </p:pic>
        <p:sp>
          <p:nvSpPr>
            <p:cNvPr id="20" name="TextBox 19"/>
            <p:cNvSpPr txBox="1"/>
            <p:nvPr/>
          </p:nvSpPr>
          <p:spPr>
            <a:xfrm>
              <a:off x="3429000" y="1981200"/>
              <a:ext cx="2667000" cy="923330"/>
            </a:xfrm>
            <a:prstGeom prst="rect">
              <a:avLst/>
            </a:prstGeom>
            <a:noFill/>
          </p:spPr>
          <p:txBody>
            <a:bodyPr wrap="square" rtlCol="0">
              <a:spAutoFit/>
            </a:bodyPr>
            <a:lstStyle/>
            <a:p>
              <a:pPr algn="ctr"/>
              <a:r>
                <a:rPr lang="en-US" dirty="0" smtClean="0"/>
                <a:t>Strategic Plan and Annual Work Plan create </a:t>
              </a:r>
              <a:r>
                <a:rPr lang="en-US" b="1" dirty="0" smtClean="0"/>
                <a:t>FOCUS</a:t>
              </a:r>
              <a:endParaRPr lang="en-US" b="1" dirty="0"/>
            </a:p>
          </p:txBody>
        </p:sp>
      </p:grpSp>
      <p:sp>
        <p:nvSpPr>
          <p:cNvPr id="23" name="TextBox 22"/>
          <p:cNvSpPr txBox="1"/>
          <p:nvPr/>
        </p:nvSpPr>
        <p:spPr>
          <a:xfrm>
            <a:off x="3048000" y="2895600"/>
            <a:ext cx="3276600" cy="1384995"/>
          </a:xfrm>
          <a:prstGeom prst="rect">
            <a:avLst/>
          </a:prstGeom>
          <a:noFill/>
          <a:ln w="25400">
            <a:solidFill>
              <a:schemeClr val="tx1"/>
            </a:solidFill>
          </a:ln>
        </p:spPr>
        <p:txBody>
          <a:bodyPr wrap="square" rtlCol="0">
            <a:spAutoFit/>
          </a:bodyPr>
          <a:lstStyle/>
          <a:p>
            <a:pPr algn="ctr"/>
            <a:r>
              <a:rPr lang="en-US" sz="2800" b="1" dirty="0" smtClean="0"/>
              <a:t>PERFORMANCE MANAGEMENT SYSTEM</a:t>
            </a:r>
            <a:endParaRPr lang="en-US" sz="2800" b="1" dirty="0"/>
          </a:p>
        </p:txBody>
      </p:sp>
      <p:sp>
        <p:nvSpPr>
          <p:cNvPr id="21" name="TextBox 20"/>
          <p:cNvSpPr txBox="1"/>
          <p:nvPr/>
        </p:nvSpPr>
        <p:spPr>
          <a:xfrm>
            <a:off x="3429000" y="-51375"/>
            <a:ext cx="2209800" cy="584775"/>
          </a:xfrm>
          <a:prstGeom prst="rect">
            <a:avLst/>
          </a:prstGeom>
          <a:noFill/>
        </p:spPr>
        <p:txBody>
          <a:bodyPr wrap="square" rtlCol="0">
            <a:spAutoFit/>
          </a:bodyPr>
          <a:lstStyle/>
          <a:p>
            <a:pPr algn="ctr"/>
            <a:r>
              <a:rPr lang="en-US" sz="3200" b="1" dirty="0" smtClean="0">
                <a:latin typeface="Arial Black" pitchFamily="34" charset="0"/>
              </a:rPr>
              <a:t>PLAN</a:t>
            </a:r>
            <a:endParaRPr lang="en-US" sz="3200" b="1" dirty="0">
              <a:latin typeface="Arial Black" pitchFamily="34" charset="0"/>
            </a:endParaRPr>
          </a:p>
        </p:txBody>
      </p:sp>
      <p:sp>
        <p:nvSpPr>
          <p:cNvPr id="22" name="TextBox 21"/>
          <p:cNvSpPr txBox="1"/>
          <p:nvPr/>
        </p:nvSpPr>
        <p:spPr>
          <a:xfrm>
            <a:off x="152400" y="2006025"/>
            <a:ext cx="2209800" cy="584775"/>
          </a:xfrm>
          <a:prstGeom prst="rect">
            <a:avLst/>
          </a:prstGeom>
          <a:noFill/>
        </p:spPr>
        <p:txBody>
          <a:bodyPr wrap="square" rtlCol="0">
            <a:spAutoFit/>
          </a:bodyPr>
          <a:lstStyle/>
          <a:p>
            <a:pPr algn="ctr"/>
            <a:r>
              <a:rPr lang="en-US" sz="3200" b="1" dirty="0" smtClean="0">
                <a:latin typeface="Arial Black" pitchFamily="34" charset="0"/>
              </a:rPr>
              <a:t>ACT</a:t>
            </a:r>
            <a:endParaRPr lang="en-US" sz="3200" b="1" dirty="0">
              <a:latin typeface="Arial Black" pitchFamily="34" charset="0"/>
            </a:endParaRPr>
          </a:p>
        </p:txBody>
      </p:sp>
      <p:sp>
        <p:nvSpPr>
          <p:cNvPr id="25" name="TextBox 24"/>
          <p:cNvSpPr txBox="1"/>
          <p:nvPr/>
        </p:nvSpPr>
        <p:spPr>
          <a:xfrm>
            <a:off x="3505200" y="4267200"/>
            <a:ext cx="2209800" cy="584775"/>
          </a:xfrm>
          <a:prstGeom prst="rect">
            <a:avLst/>
          </a:prstGeom>
          <a:noFill/>
        </p:spPr>
        <p:txBody>
          <a:bodyPr wrap="square" rtlCol="0">
            <a:spAutoFit/>
          </a:bodyPr>
          <a:lstStyle/>
          <a:p>
            <a:pPr algn="ctr"/>
            <a:r>
              <a:rPr lang="en-US" sz="3200" b="1" dirty="0" smtClean="0">
                <a:latin typeface="Arial Black" pitchFamily="34" charset="0"/>
              </a:rPr>
              <a:t>CHECK</a:t>
            </a:r>
            <a:endParaRPr lang="en-US" sz="3200" b="1" dirty="0">
              <a:latin typeface="Arial Black" pitchFamily="34" charset="0"/>
            </a:endParaRPr>
          </a:p>
        </p:txBody>
      </p:sp>
      <p:sp>
        <p:nvSpPr>
          <p:cNvPr id="26" name="TextBox 25"/>
          <p:cNvSpPr txBox="1"/>
          <p:nvPr/>
        </p:nvSpPr>
        <p:spPr>
          <a:xfrm>
            <a:off x="6629400" y="1981200"/>
            <a:ext cx="2209800" cy="584775"/>
          </a:xfrm>
          <a:prstGeom prst="rect">
            <a:avLst/>
          </a:prstGeom>
          <a:noFill/>
        </p:spPr>
        <p:txBody>
          <a:bodyPr wrap="square" rtlCol="0">
            <a:spAutoFit/>
          </a:bodyPr>
          <a:lstStyle/>
          <a:p>
            <a:pPr algn="ctr"/>
            <a:r>
              <a:rPr lang="en-US" sz="3200" b="1" dirty="0" smtClean="0">
                <a:latin typeface="Arial Black" pitchFamily="34" charset="0"/>
              </a:rPr>
              <a:t>DO</a:t>
            </a:r>
            <a:endParaRPr lang="en-US" sz="3200" b="1" dirty="0">
              <a:latin typeface="Arial Black"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Performance Management Implementation</a:t>
            </a:r>
            <a:endParaRPr lang="en-US" dirty="0"/>
          </a:p>
        </p:txBody>
      </p:sp>
      <p:sp>
        <p:nvSpPr>
          <p:cNvPr id="3" name="Content Placeholder 2"/>
          <p:cNvSpPr>
            <a:spLocks noGrp="1"/>
          </p:cNvSpPr>
          <p:nvPr>
            <p:ph idx="1"/>
          </p:nvPr>
        </p:nvSpPr>
        <p:spPr/>
        <p:txBody>
          <a:bodyPr>
            <a:normAutofit/>
          </a:bodyPr>
          <a:lstStyle/>
          <a:p>
            <a:r>
              <a:rPr lang="en-US" b="1" dirty="0" smtClean="0"/>
              <a:t>Start somewhere </a:t>
            </a:r>
            <a:r>
              <a:rPr lang="en-US" dirty="0" smtClean="0"/>
              <a:t>– don’t always need to start with strategic plan (maybe start with reporting)</a:t>
            </a:r>
          </a:p>
          <a:p>
            <a:r>
              <a:rPr lang="en-US" b="1" dirty="0" smtClean="0"/>
              <a:t>Be practical </a:t>
            </a:r>
            <a:r>
              <a:rPr lang="en-US" dirty="0" smtClean="0"/>
              <a:t>– use it then adjust</a:t>
            </a:r>
          </a:p>
          <a:p>
            <a:r>
              <a:rPr lang="en-US" b="1" dirty="0" smtClean="0"/>
              <a:t>Keep it Simple</a:t>
            </a:r>
          </a:p>
          <a:p>
            <a:r>
              <a:rPr lang="en-US" b="1" dirty="0" smtClean="0"/>
              <a:t>Commit to it </a:t>
            </a:r>
            <a:r>
              <a:rPr lang="en-US" dirty="0" smtClean="0"/>
              <a:t>– the payoff is there</a:t>
            </a:r>
          </a:p>
          <a:p>
            <a:pPr lvl="1"/>
            <a:r>
              <a:rPr lang="en-US" dirty="0" smtClean="0"/>
              <a:t>Performance</a:t>
            </a:r>
          </a:p>
          <a:p>
            <a:pPr lvl="1"/>
            <a:r>
              <a:rPr lang="en-US" dirty="0" smtClean="0"/>
              <a:t>Efficiency</a:t>
            </a:r>
          </a:p>
          <a:p>
            <a:pPr lvl="1"/>
            <a:r>
              <a:rPr lang="en-US" dirty="0" smtClean="0"/>
              <a:t>Creditability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Thanks to Matt Lawrence and Barb </a:t>
            </a:r>
            <a:r>
              <a:rPr lang="en-US" dirty="0" err="1" smtClean="0"/>
              <a:t>Fossum</a:t>
            </a:r>
            <a:r>
              <a:rPr lang="en-US" dirty="0" smtClean="0"/>
              <a:t> for the slides</a:t>
            </a:r>
          </a:p>
          <a:p>
            <a:r>
              <a:rPr lang="en-US" dirty="0" smtClean="0"/>
              <a:t>Barb </a:t>
            </a:r>
            <a:r>
              <a:rPr lang="en-US" dirty="0" err="1" smtClean="0"/>
              <a:t>Fossum</a:t>
            </a:r>
            <a:r>
              <a:rPr lang="en-US" dirty="0" smtClean="0"/>
              <a:t>, Deputy Director NEES</a:t>
            </a:r>
          </a:p>
          <a:p>
            <a:pPr lvl="1"/>
            <a:r>
              <a:rPr lang="en-US" dirty="0" smtClean="0"/>
              <a:t>(765) 494-6403 </a:t>
            </a:r>
            <a:r>
              <a:rPr lang="en-US" dirty="0" smtClean="0">
                <a:hlinkClick r:id="rId2"/>
              </a:rPr>
              <a:t>bfossum@purdue.edu</a:t>
            </a:r>
            <a:endParaRPr lang="en-US" dirty="0" smtClean="0"/>
          </a:p>
          <a:p>
            <a:r>
              <a:rPr lang="en-US" dirty="0" smtClean="0"/>
              <a:t>Matt Lawrence, </a:t>
            </a:r>
            <a:r>
              <a:rPr lang="en-US" smtClean="0"/>
              <a:t>Management Consultant</a:t>
            </a:r>
            <a:endParaRPr lang="en-US" dirty="0" smtClean="0"/>
          </a:p>
          <a:p>
            <a:pPr lvl="1"/>
            <a:r>
              <a:rPr lang="en-US" dirty="0" smtClean="0"/>
              <a:t>(765) 532-9004</a:t>
            </a:r>
          </a:p>
          <a:p>
            <a:pPr lvl="1"/>
            <a:endParaRPr lang="en-US" dirty="0"/>
          </a:p>
        </p:txBody>
      </p:sp>
      <p:sp>
        <p:nvSpPr>
          <p:cNvPr id="3" name="Title 2"/>
          <p:cNvSpPr>
            <a:spLocks noGrp="1"/>
          </p:cNvSpPr>
          <p:nvPr>
            <p:ph type="title"/>
          </p:nvPr>
        </p:nvSpPr>
        <p:spPr/>
        <p:txBody>
          <a:bodyPr/>
          <a:lstStyle/>
          <a:p>
            <a:r>
              <a:rPr lang="en-US" dirty="0" err="1" smtClean="0"/>
              <a:t>Acklowedgements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148072"/>
          </a:xfrm>
        </p:spPr>
        <p:txBody>
          <a:bodyPr>
            <a:noAutofit/>
          </a:bodyPr>
          <a:lstStyle/>
          <a:p>
            <a:pPr lvl="0"/>
            <a:r>
              <a:rPr lang="en-US" sz="1800" b="1" dirty="0" smtClean="0"/>
              <a:t>Identify the desired future state </a:t>
            </a:r>
            <a:r>
              <a:rPr lang="en-US" sz="1800" dirty="0" smtClean="0"/>
              <a:t>for the organization satisfying or exceeding stakeholders’ expectations</a:t>
            </a:r>
          </a:p>
          <a:p>
            <a:pPr lvl="0"/>
            <a:endParaRPr lang="en-US" sz="800" dirty="0" smtClean="0"/>
          </a:p>
          <a:p>
            <a:r>
              <a:rPr lang="en-US" sz="1800" b="1" dirty="0" smtClean="0"/>
              <a:t>Understand the challenge </a:t>
            </a:r>
            <a:r>
              <a:rPr lang="en-US" sz="1800" dirty="0" smtClean="0"/>
              <a:t>– what and how to drive change, identify risks and resistance, define scenarios and opportunities</a:t>
            </a:r>
          </a:p>
          <a:p>
            <a:endParaRPr lang="en-US" sz="800" dirty="0" smtClean="0"/>
          </a:p>
          <a:p>
            <a:pPr lvl="0"/>
            <a:r>
              <a:rPr lang="en-US" sz="1800" b="1" dirty="0" smtClean="0"/>
              <a:t>Define the overall mission </a:t>
            </a:r>
            <a:r>
              <a:rPr lang="en-US" sz="1800" dirty="0" smtClean="0"/>
              <a:t>of the organization and define what “success” looks like</a:t>
            </a:r>
          </a:p>
          <a:p>
            <a:pPr lvl="0"/>
            <a:endParaRPr lang="en-US" sz="800" dirty="0" smtClean="0"/>
          </a:p>
          <a:p>
            <a:pPr lvl="0"/>
            <a:r>
              <a:rPr lang="en-US" sz="1800" b="1" dirty="0" smtClean="0"/>
              <a:t>Establish direction and create focus</a:t>
            </a:r>
            <a:r>
              <a:rPr lang="en-US" sz="1800" dirty="0" smtClean="0"/>
              <a:t> on what is important</a:t>
            </a:r>
          </a:p>
          <a:p>
            <a:pPr lvl="0"/>
            <a:endParaRPr lang="en-US" sz="800" dirty="0" smtClean="0"/>
          </a:p>
          <a:p>
            <a:pPr lvl="0"/>
            <a:r>
              <a:rPr lang="en-US" sz="1800" b="1" dirty="0" smtClean="0"/>
              <a:t>Create understanding and alignment </a:t>
            </a:r>
            <a:r>
              <a:rPr lang="en-US" sz="1800" dirty="0" smtClean="0"/>
              <a:t>throughout the organization</a:t>
            </a:r>
          </a:p>
          <a:p>
            <a:pPr lvl="0"/>
            <a:endParaRPr lang="en-US" sz="800" dirty="0" smtClean="0"/>
          </a:p>
          <a:p>
            <a:pPr lvl="0"/>
            <a:r>
              <a:rPr lang="en-US" sz="1800" b="1" dirty="0" smtClean="0"/>
              <a:t>Define resource requirements </a:t>
            </a:r>
            <a:r>
              <a:rPr lang="en-US" sz="1800" dirty="0" smtClean="0"/>
              <a:t>and align to prioritized plan</a:t>
            </a:r>
          </a:p>
          <a:p>
            <a:pPr lvl="0"/>
            <a:endParaRPr lang="en-US" sz="800" dirty="0" smtClean="0"/>
          </a:p>
          <a:p>
            <a:pPr lvl="0"/>
            <a:r>
              <a:rPr lang="en-US" sz="1800" b="1" dirty="0" smtClean="0"/>
              <a:t>Drive accountability </a:t>
            </a:r>
            <a:r>
              <a:rPr lang="en-US" sz="1800" dirty="0" smtClean="0"/>
              <a:t>structure for achieving “success</a:t>
            </a:r>
            <a:r>
              <a:rPr lang="en-US" sz="2050" dirty="0" smtClean="0"/>
              <a:t>”</a:t>
            </a:r>
          </a:p>
          <a:p>
            <a:pPr lvl="0"/>
            <a:endParaRPr lang="en-US" sz="800" dirty="0" smtClean="0"/>
          </a:p>
          <a:p>
            <a:pPr lvl="0"/>
            <a:r>
              <a:rPr lang="en-US" sz="1800" b="1" dirty="0" smtClean="0"/>
              <a:t>Respond to changes </a:t>
            </a:r>
            <a:r>
              <a:rPr lang="en-US" sz="1800" dirty="0" smtClean="0"/>
              <a:t>in the environment, adjust priorities, capability changes, and newly created opportunities</a:t>
            </a:r>
          </a:p>
        </p:txBody>
      </p:sp>
      <p:sp>
        <p:nvSpPr>
          <p:cNvPr id="3" name="Title 2"/>
          <p:cNvSpPr>
            <a:spLocks noGrp="1"/>
          </p:cNvSpPr>
          <p:nvPr>
            <p:ph type="title"/>
          </p:nvPr>
        </p:nvSpPr>
        <p:spPr/>
        <p:txBody>
          <a:bodyPr>
            <a:normAutofit fontScale="90000"/>
          </a:bodyPr>
          <a:lstStyle/>
          <a:p>
            <a:r>
              <a:rPr lang="en-US" dirty="0" smtClean="0"/>
              <a:t>Why is a Performance Management System important?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p:nvPr/>
        </p:nvGrpSpPr>
        <p:grpSpPr>
          <a:xfrm>
            <a:off x="3048000" y="4724400"/>
            <a:ext cx="2971800" cy="2057400"/>
            <a:chOff x="3048000" y="4724400"/>
            <a:chExt cx="2971800" cy="2057400"/>
          </a:xfrm>
        </p:grpSpPr>
        <p:pic>
          <p:nvPicPr>
            <p:cNvPr id="5" name="Picture 9"/>
            <p:cNvPicPr>
              <a:picLocks noChangeAspect="1" noChangeArrowheads="1"/>
            </p:cNvPicPr>
            <p:nvPr/>
          </p:nvPicPr>
          <p:blipFill>
            <a:blip r:embed="rId2" cstate="print"/>
            <a:srcRect/>
            <a:stretch>
              <a:fillRect/>
            </a:stretch>
          </p:blipFill>
          <p:spPr bwMode="auto">
            <a:xfrm>
              <a:off x="3581400" y="4724400"/>
              <a:ext cx="1955110" cy="1143000"/>
            </a:xfrm>
            <a:prstGeom prst="rect">
              <a:avLst/>
            </a:prstGeom>
            <a:noFill/>
            <a:ln w="9525">
              <a:noFill/>
              <a:miter lim="800000"/>
              <a:headEnd/>
              <a:tailEnd/>
            </a:ln>
          </p:spPr>
        </p:pic>
        <p:sp>
          <p:nvSpPr>
            <p:cNvPr id="9" name="TextBox 8"/>
            <p:cNvSpPr txBox="1"/>
            <p:nvPr/>
          </p:nvSpPr>
          <p:spPr>
            <a:xfrm>
              <a:off x="3048000" y="5858470"/>
              <a:ext cx="2971800" cy="923330"/>
            </a:xfrm>
            <a:prstGeom prst="rect">
              <a:avLst/>
            </a:prstGeom>
            <a:noFill/>
          </p:spPr>
          <p:txBody>
            <a:bodyPr wrap="square" rtlCol="0">
              <a:spAutoFit/>
            </a:bodyPr>
            <a:lstStyle/>
            <a:p>
              <a:pPr algn="ctr"/>
              <a:r>
                <a:rPr lang="en-US" dirty="0" smtClean="0"/>
                <a:t>Reporting checks performance and drives </a:t>
              </a:r>
              <a:r>
                <a:rPr lang="en-US" b="1" dirty="0" smtClean="0"/>
                <a:t>ACCOUNTABILITY</a:t>
              </a:r>
              <a:endParaRPr lang="en-US" b="1" dirty="0"/>
            </a:p>
          </p:txBody>
        </p:sp>
      </p:grpSp>
      <p:grpSp>
        <p:nvGrpSpPr>
          <p:cNvPr id="3" name="Group 15"/>
          <p:cNvGrpSpPr/>
          <p:nvPr/>
        </p:nvGrpSpPr>
        <p:grpSpPr>
          <a:xfrm>
            <a:off x="6629400" y="2505670"/>
            <a:ext cx="2438400" cy="2675930"/>
            <a:chOff x="6629400" y="2209800"/>
            <a:chExt cx="2438400" cy="2675930"/>
          </a:xfrm>
        </p:grpSpPr>
        <p:pic>
          <p:nvPicPr>
            <p:cNvPr id="6" name="Picture 11" descr="C:\Users\Matt\AppData\Local\Microsoft\Windows\Temporary Internet Files\Content.IE5\Q1PHILQW\MC900157051[1].wmf"/>
            <p:cNvPicPr>
              <a:picLocks noChangeAspect="1" noChangeArrowheads="1"/>
            </p:cNvPicPr>
            <p:nvPr/>
          </p:nvPicPr>
          <p:blipFill>
            <a:blip r:embed="rId3" cstate="print"/>
            <a:srcRect/>
            <a:stretch>
              <a:fillRect/>
            </a:stretch>
          </p:blipFill>
          <p:spPr bwMode="auto">
            <a:xfrm>
              <a:off x="6870346" y="2209800"/>
              <a:ext cx="1877180" cy="1752600"/>
            </a:xfrm>
            <a:prstGeom prst="rect">
              <a:avLst/>
            </a:prstGeom>
            <a:noFill/>
          </p:spPr>
        </p:pic>
        <p:sp>
          <p:nvSpPr>
            <p:cNvPr id="10" name="TextBox 9"/>
            <p:cNvSpPr txBox="1"/>
            <p:nvPr/>
          </p:nvSpPr>
          <p:spPr>
            <a:xfrm>
              <a:off x="6629400" y="3962400"/>
              <a:ext cx="2438400" cy="923330"/>
            </a:xfrm>
            <a:prstGeom prst="rect">
              <a:avLst/>
            </a:prstGeom>
            <a:noFill/>
          </p:spPr>
          <p:txBody>
            <a:bodyPr wrap="square" rtlCol="0">
              <a:spAutoFit/>
            </a:bodyPr>
            <a:lstStyle/>
            <a:p>
              <a:pPr algn="ctr"/>
              <a:r>
                <a:rPr lang="en-US" dirty="0" smtClean="0"/>
                <a:t>Portfolio Management creates </a:t>
              </a:r>
              <a:r>
                <a:rPr lang="en-US" b="1" dirty="0" smtClean="0"/>
                <a:t>ALIGNMENT</a:t>
              </a:r>
              <a:endParaRPr lang="en-US" b="1" dirty="0"/>
            </a:p>
          </p:txBody>
        </p:sp>
      </p:grpSp>
      <p:grpSp>
        <p:nvGrpSpPr>
          <p:cNvPr id="4" name="Group 16"/>
          <p:cNvGrpSpPr/>
          <p:nvPr/>
        </p:nvGrpSpPr>
        <p:grpSpPr>
          <a:xfrm>
            <a:off x="228600" y="2429470"/>
            <a:ext cx="2362200" cy="2752130"/>
            <a:chOff x="228600" y="2209800"/>
            <a:chExt cx="2362200" cy="2752130"/>
          </a:xfrm>
        </p:grpSpPr>
        <p:pic>
          <p:nvPicPr>
            <p:cNvPr id="1026" name="Picture 2" descr="C:\Users\Matt\AppData\Local\Microsoft\Windows\Temporary Internet Files\Content.IE5\5M1NBXLK\MC900055154[1].wmf"/>
            <p:cNvPicPr>
              <a:picLocks noChangeAspect="1" noChangeArrowheads="1"/>
            </p:cNvPicPr>
            <p:nvPr/>
          </p:nvPicPr>
          <p:blipFill>
            <a:blip r:embed="rId4" cstate="print"/>
            <a:srcRect/>
            <a:stretch>
              <a:fillRect/>
            </a:stretch>
          </p:blipFill>
          <p:spPr bwMode="auto">
            <a:xfrm>
              <a:off x="381000" y="2209800"/>
              <a:ext cx="1905000" cy="1760940"/>
            </a:xfrm>
            <a:prstGeom prst="rect">
              <a:avLst/>
            </a:prstGeom>
            <a:noFill/>
          </p:spPr>
        </p:pic>
        <p:sp>
          <p:nvSpPr>
            <p:cNvPr id="11" name="TextBox 10"/>
            <p:cNvSpPr txBox="1"/>
            <p:nvPr/>
          </p:nvSpPr>
          <p:spPr>
            <a:xfrm>
              <a:off x="228600" y="4038600"/>
              <a:ext cx="2362200" cy="923330"/>
            </a:xfrm>
            <a:prstGeom prst="rect">
              <a:avLst/>
            </a:prstGeom>
            <a:noFill/>
          </p:spPr>
          <p:txBody>
            <a:bodyPr wrap="square" rtlCol="0">
              <a:spAutoFit/>
            </a:bodyPr>
            <a:lstStyle/>
            <a:p>
              <a:pPr algn="ctr"/>
              <a:r>
                <a:rPr lang="en-US" dirty="0" smtClean="0"/>
                <a:t>Assessments identify </a:t>
              </a:r>
              <a:r>
                <a:rPr lang="en-US" b="1" dirty="0" smtClean="0"/>
                <a:t>NEEDS and OPPORTUNITIES</a:t>
              </a:r>
              <a:endParaRPr lang="en-US" b="1" dirty="0"/>
            </a:p>
          </p:txBody>
        </p:sp>
      </p:grpSp>
      <p:sp>
        <p:nvSpPr>
          <p:cNvPr id="12" name="Bent Arrow 11"/>
          <p:cNvSpPr/>
          <p:nvPr/>
        </p:nvSpPr>
        <p:spPr>
          <a:xfrm>
            <a:off x="1066800" y="609600"/>
            <a:ext cx="2286000" cy="13716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3" name="Bent Arrow 12"/>
          <p:cNvSpPr/>
          <p:nvPr/>
        </p:nvSpPr>
        <p:spPr>
          <a:xfrm rot="10800000">
            <a:off x="5791200" y="5105397"/>
            <a:ext cx="2209800" cy="144780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Bent Arrow 13"/>
          <p:cNvSpPr/>
          <p:nvPr/>
        </p:nvSpPr>
        <p:spPr>
          <a:xfrm rot="16200000">
            <a:off x="1371601" y="4648200"/>
            <a:ext cx="1295400" cy="2209800"/>
          </a:xfrm>
          <a:prstGeom prst="bentArrow">
            <a:avLst>
              <a:gd name="adj1" fmla="val 25000"/>
              <a:gd name="adj2" fmla="val 2374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p:cNvSpPr/>
          <p:nvPr/>
        </p:nvSpPr>
        <p:spPr>
          <a:xfrm rot="5400000">
            <a:off x="6172200" y="228600"/>
            <a:ext cx="1371600" cy="2438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20"/>
          <p:cNvGrpSpPr/>
          <p:nvPr/>
        </p:nvGrpSpPr>
        <p:grpSpPr>
          <a:xfrm>
            <a:off x="3276600" y="372070"/>
            <a:ext cx="2667000" cy="2599730"/>
            <a:chOff x="3429000" y="304800"/>
            <a:chExt cx="2667000" cy="2599730"/>
          </a:xfrm>
        </p:grpSpPr>
        <p:pic>
          <p:nvPicPr>
            <p:cNvPr id="19" name="Picture 7"/>
            <p:cNvPicPr>
              <a:picLocks noChangeAspect="1" noChangeArrowheads="1"/>
            </p:cNvPicPr>
            <p:nvPr/>
          </p:nvPicPr>
          <p:blipFill>
            <a:blip r:embed="rId5" cstate="print"/>
            <a:srcRect/>
            <a:stretch>
              <a:fillRect/>
            </a:stretch>
          </p:blipFill>
          <p:spPr bwMode="auto">
            <a:xfrm>
              <a:off x="3962400" y="304800"/>
              <a:ext cx="1457325" cy="1612543"/>
            </a:xfrm>
            <a:prstGeom prst="rect">
              <a:avLst/>
            </a:prstGeom>
            <a:noFill/>
            <a:ln w="9525">
              <a:noFill/>
              <a:miter lim="800000"/>
              <a:headEnd/>
              <a:tailEnd/>
            </a:ln>
          </p:spPr>
        </p:pic>
        <p:sp>
          <p:nvSpPr>
            <p:cNvPr id="20" name="TextBox 19"/>
            <p:cNvSpPr txBox="1"/>
            <p:nvPr/>
          </p:nvSpPr>
          <p:spPr>
            <a:xfrm>
              <a:off x="3429000" y="1981200"/>
              <a:ext cx="2667000" cy="923330"/>
            </a:xfrm>
            <a:prstGeom prst="rect">
              <a:avLst/>
            </a:prstGeom>
            <a:noFill/>
          </p:spPr>
          <p:txBody>
            <a:bodyPr wrap="square" rtlCol="0">
              <a:spAutoFit/>
            </a:bodyPr>
            <a:lstStyle/>
            <a:p>
              <a:pPr algn="ctr"/>
              <a:r>
                <a:rPr lang="en-US" dirty="0" smtClean="0"/>
                <a:t>Strategic Plan and Annual Work Plan create </a:t>
              </a:r>
              <a:r>
                <a:rPr lang="en-US" b="1" dirty="0" smtClean="0"/>
                <a:t>FOCUS</a:t>
              </a:r>
              <a:endParaRPr lang="en-US" b="1" dirty="0"/>
            </a:p>
          </p:txBody>
        </p:sp>
      </p:grpSp>
      <p:sp>
        <p:nvSpPr>
          <p:cNvPr id="23" name="TextBox 22"/>
          <p:cNvSpPr txBox="1"/>
          <p:nvPr/>
        </p:nvSpPr>
        <p:spPr>
          <a:xfrm>
            <a:off x="3048000" y="2895600"/>
            <a:ext cx="3276600" cy="1384995"/>
          </a:xfrm>
          <a:prstGeom prst="rect">
            <a:avLst/>
          </a:prstGeom>
          <a:noFill/>
          <a:ln w="25400">
            <a:solidFill>
              <a:schemeClr val="tx1"/>
            </a:solidFill>
          </a:ln>
        </p:spPr>
        <p:txBody>
          <a:bodyPr wrap="square" rtlCol="0">
            <a:spAutoFit/>
          </a:bodyPr>
          <a:lstStyle/>
          <a:p>
            <a:pPr algn="ctr"/>
            <a:r>
              <a:rPr lang="en-US" sz="2800" b="1" dirty="0" smtClean="0"/>
              <a:t>PERFORMANCE MANAGEMENT SYSTEM</a:t>
            </a:r>
            <a:endParaRPr lang="en-US" sz="2800" b="1" dirty="0"/>
          </a:p>
        </p:txBody>
      </p:sp>
      <p:sp>
        <p:nvSpPr>
          <p:cNvPr id="21" name="TextBox 20"/>
          <p:cNvSpPr txBox="1"/>
          <p:nvPr/>
        </p:nvSpPr>
        <p:spPr>
          <a:xfrm>
            <a:off x="3429000" y="-51375"/>
            <a:ext cx="2209800" cy="584775"/>
          </a:xfrm>
          <a:prstGeom prst="rect">
            <a:avLst/>
          </a:prstGeom>
          <a:noFill/>
        </p:spPr>
        <p:txBody>
          <a:bodyPr wrap="square" rtlCol="0">
            <a:spAutoFit/>
          </a:bodyPr>
          <a:lstStyle/>
          <a:p>
            <a:pPr algn="ctr"/>
            <a:r>
              <a:rPr lang="en-US" sz="3200" b="1" dirty="0" smtClean="0">
                <a:latin typeface="Arial Black" pitchFamily="34" charset="0"/>
              </a:rPr>
              <a:t>PLAN</a:t>
            </a:r>
            <a:endParaRPr lang="en-US" sz="3200" b="1" dirty="0">
              <a:latin typeface="Arial Black" pitchFamily="34" charset="0"/>
            </a:endParaRPr>
          </a:p>
        </p:txBody>
      </p:sp>
      <p:sp>
        <p:nvSpPr>
          <p:cNvPr id="22" name="TextBox 21"/>
          <p:cNvSpPr txBox="1"/>
          <p:nvPr/>
        </p:nvSpPr>
        <p:spPr>
          <a:xfrm>
            <a:off x="152400" y="2006025"/>
            <a:ext cx="2209800" cy="584775"/>
          </a:xfrm>
          <a:prstGeom prst="rect">
            <a:avLst/>
          </a:prstGeom>
          <a:noFill/>
        </p:spPr>
        <p:txBody>
          <a:bodyPr wrap="square" rtlCol="0">
            <a:spAutoFit/>
          </a:bodyPr>
          <a:lstStyle/>
          <a:p>
            <a:pPr algn="ctr"/>
            <a:r>
              <a:rPr lang="en-US" sz="3200" b="1" dirty="0" smtClean="0">
                <a:latin typeface="Arial Black" pitchFamily="34" charset="0"/>
              </a:rPr>
              <a:t>ACT</a:t>
            </a:r>
            <a:endParaRPr lang="en-US" sz="3200" b="1" dirty="0">
              <a:latin typeface="Arial Black" pitchFamily="34" charset="0"/>
            </a:endParaRPr>
          </a:p>
        </p:txBody>
      </p:sp>
      <p:sp>
        <p:nvSpPr>
          <p:cNvPr id="25" name="TextBox 24"/>
          <p:cNvSpPr txBox="1"/>
          <p:nvPr/>
        </p:nvSpPr>
        <p:spPr>
          <a:xfrm>
            <a:off x="3505200" y="4267200"/>
            <a:ext cx="2209800" cy="584775"/>
          </a:xfrm>
          <a:prstGeom prst="rect">
            <a:avLst/>
          </a:prstGeom>
          <a:noFill/>
        </p:spPr>
        <p:txBody>
          <a:bodyPr wrap="square" rtlCol="0">
            <a:spAutoFit/>
          </a:bodyPr>
          <a:lstStyle/>
          <a:p>
            <a:pPr algn="ctr"/>
            <a:r>
              <a:rPr lang="en-US" sz="3200" b="1" dirty="0" smtClean="0">
                <a:latin typeface="Arial Black" pitchFamily="34" charset="0"/>
              </a:rPr>
              <a:t>CHECK</a:t>
            </a:r>
            <a:endParaRPr lang="en-US" sz="3200" b="1" dirty="0">
              <a:latin typeface="Arial Black" pitchFamily="34" charset="0"/>
            </a:endParaRPr>
          </a:p>
        </p:txBody>
      </p:sp>
      <p:sp>
        <p:nvSpPr>
          <p:cNvPr id="26" name="TextBox 25"/>
          <p:cNvSpPr txBox="1"/>
          <p:nvPr/>
        </p:nvSpPr>
        <p:spPr>
          <a:xfrm>
            <a:off x="6629400" y="1981200"/>
            <a:ext cx="2209800" cy="584775"/>
          </a:xfrm>
          <a:prstGeom prst="rect">
            <a:avLst/>
          </a:prstGeom>
          <a:noFill/>
        </p:spPr>
        <p:txBody>
          <a:bodyPr wrap="square" rtlCol="0">
            <a:spAutoFit/>
          </a:bodyPr>
          <a:lstStyle/>
          <a:p>
            <a:pPr algn="ctr"/>
            <a:r>
              <a:rPr lang="en-US" sz="3200" b="1" dirty="0" smtClean="0">
                <a:latin typeface="Arial Black" pitchFamily="34" charset="0"/>
              </a:rPr>
              <a:t>DO</a:t>
            </a:r>
            <a:endParaRPr lang="en-US" sz="3200" b="1" dirty="0">
              <a:latin typeface="Arial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Planning for Success – </a:t>
            </a:r>
            <a:br>
              <a:rPr lang="en-US" dirty="0" smtClean="0"/>
            </a:br>
            <a:r>
              <a:rPr lang="en-US" dirty="0" smtClean="0"/>
              <a:t>Strategic Planning</a:t>
            </a:r>
            <a:endParaRPr lang="en-US" dirty="0"/>
          </a:p>
        </p:txBody>
      </p:sp>
      <p:sp>
        <p:nvSpPr>
          <p:cNvPr id="2" name="Content Placeholder 1"/>
          <p:cNvSpPr>
            <a:spLocks noGrp="1"/>
          </p:cNvSpPr>
          <p:nvPr>
            <p:ph idx="1"/>
          </p:nvPr>
        </p:nvSpPr>
        <p:spPr/>
        <p:txBody>
          <a:bodyPr>
            <a:normAutofit fontScale="62500" lnSpcReduction="20000"/>
          </a:bodyPr>
          <a:lstStyle/>
          <a:p>
            <a:r>
              <a:rPr lang="en-US" sz="3800" dirty="0" smtClean="0"/>
              <a:t>Strategic Plan Review</a:t>
            </a:r>
            <a:endParaRPr lang="en-US" sz="2300" dirty="0" smtClean="0"/>
          </a:p>
          <a:p>
            <a:r>
              <a:rPr lang="en-US" sz="3800" dirty="0" smtClean="0"/>
              <a:t>Stakeholder Analysis</a:t>
            </a:r>
            <a:endParaRPr lang="en-US" sz="2300" dirty="0" smtClean="0"/>
          </a:p>
          <a:p>
            <a:r>
              <a:rPr lang="en-US" sz="3800" dirty="0" smtClean="0"/>
              <a:t>Mission and Vision</a:t>
            </a:r>
            <a:endParaRPr lang="en-US" sz="2300" dirty="0" smtClean="0"/>
          </a:p>
          <a:p>
            <a:r>
              <a:rPr lang="en-US" sz="3800" dirty="0" smtClean="0"/>
              <a:t>Capability Assessment</a:t>
            </a:r>
          </a:p>
          <a:p>
            <a:r>
              <a:rPr lang="en-US" sz="3800" dirty="0" smtClean="0"/>
              <a:t>Define the Challenge (SWOT – Strengths, Weakness, Opportunities, Threats)</a:t>
            </a:r>
          </a:p>
          <a:p>
            <a:r>
              <a:rPr lang="en-US" sz="3800" dirty="0" smtClean="0"/>
              <a:t>Establish Strategic Goals</a:t>
            </a:r>
            <a:endParaRPr lang="en-US" sz="2300" dirty="0" smtClean="0"/>
          </a:p>
          <a:p>
            <a:r>
              <a:rPr lang="en-US" sz="3800" dirty="0" smtClean="0"/>
              <a:t>Plan Specific Objectives (SMART Objectives)</a:t>
            </a:r>
            <a:endParaRPr lang="en-US" sz="2300" dirty="0" smtClean="0"/>
          </a:p>
          <a:p>
            <a:r>
              <a:rPr lang="en-US" sz="3800" dirty="0" smtClean="0"/>
              <a:t>Identify Critical Success Factors</a:t>
            </a:r>
            <a:endParaRPr lang="en-US" sz="2300" dirty="0" smtClean="0"/>
          </a:p>
          <a:p>
            <a:r>
              <a:rPr lang="en-US" sz="3800" dirty="0" smtClean="0"/>
              <a:t>Plan your Actions</a:t>
            </a:r>
            <a:endParaRPr lang="en-US" sz="2300" dirty="0" smtClean="0"/>
          </a:p>
          <a:p>
            <a:r>
              <a:rPr lang="en-US" sz="3800" dirty="0" smtClean="0"/>
              <a:t>Metrics Identification – How to measure success/progress</a:t>
            </a:r>
            <a:endParaRPr lang="en-US" sz="2300" dirty="0" smtClean="0"/>
          </a:p>
          <a:p>
            <a:r>
              <a:rPr lang="en-US" sz="3800" dirty="0" smtClean="0"/>
              <a:t>Strategy Execution – Define priorities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458200" cy="4525963"/>
          </a:xfrm>
        </p:spPr>
        <p:txBody>
          <a:bodyPr>
            <a:normAutofit/>
          </a:bodyPr>
          <a:lstStyle/>
          <a:p>
            <a:r>
              <a:rPr lang="en-US" sz="2400" dirty="0" smtClean="0"/>
              <a:t>Interviewed 30+ members of NEES community</a:t>
            </a:r>
          </a:p>
          <a:p>
            <a:endParaRPr lang="en-US" sz="2400" dirty="0" smtClean="0"/>
          </a:p>
          <a:p>
            <a:r>
              <a:rPr lang="en-US" sz="2400" dirty="0" smtClean="0"/>
              <a:t>Hosted a </a:t>
            </a:r>
            <a:r>
              <a:rPr lang="en-US" sz="2400" b="1" dirty="0" smtClean="0"/>
              <a:t>facilitated NEES Strategic Planning Retreat</a:t>
            </a:r>
          </a:p>
          <a:p>
            <a:endParaRPr lang="en-US" sz="2400" b="1" dirty="0" smtClean="0"/>
          </a:p>
          <a:p>
            <a:r>
              <a:rPr lang="en-US" sz="2400" dirty="0" smtClean="0"/>
              <a:t>Revised plan based upon NEES community drivers</a:t>
            </a:r>
          </a:p>
          <a:p>
            <a:endParaRPr lang="en-US" sz="2400" dirty="0" smtClean="0"/>
          </a:p>
          <a:p>
            <a:r>
              <a:rPr lang="en-US" sz="2400" dirty="0" smtClean="0"/>
              <a:t>Completed Strategic Plan with reviews from Community Stakeholders, Governance Board, Equipment Sites Forum, and Users Forum</a:t>
            </a:r>
          </a:p>
        </p:txBody>
      </p:sp>
      <p:sp>
        <p:nvSpPr>
          <p:cNvPr id="3" name="Title 2"/>
          <p:cNvSpPr>
            <a:spLocks noGrp="1"/>
          </p:cNvSpPr>
          <p:nvPr>
            <p:ph type="title"/>
          </p:nvPr>
        </p:nvSpPr>
        <p:spPr/>
        <p:txBody>
          <a:bodyPr/>
          <a:lstStyle/>
          <a:p>
            <a:r>
              <a:rPr lang="en-US" dirty="0" smtClean="0"/>
              <a:t>Strategic Planning at NEES</a:t>
            </a:r>
            <a:endParaRPr lang="en-US" dirty="0"/>
          </a:p>
        </p:txBody>
      </p:sp>
      <p:sp>
        <p:nvSpPr>
          <p:cNvPr id="4" name="Rectangle 3"/>
          <p:cNvSpPr/>
          <p:nvPr/>
        </p:nvSpPr>
        <p:spPr>
          <a:xfrm>
            <a:off x="914400" y="6019800"/>
            <a:ext cx="73152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t>CREATE FOCUS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fontScale="70000" lnSpcReduction="20000"/>
          </a:bodyPr>
          <a:lstStyle/>
          <a:p>
            <a:pPr>
              <a:buNone/>
            </a:pPr>
            <a:r>
              <a:rPr lang="en-US" sz="3800" b="1" i="1" dirty="0" smtClean="0"/>
              <a:t>Day 1</a:t>
            </a:r>
            <a:endParaRPr lang="en-US" sz="2300" b="1" i="1" dirty="0" smtClean="0"/>
          </a:p>
          <a:p>
            <a:r>
              <a:rPr lang="en-US" sz="3800" dirty="0" smtClean="0"/>
              <a:t>Strategic Plan Review</a:t>
            </a:r>
            <a:endParaRPr lang="en-US" sz="2300" dirty="0" smtClean="0"/>
          </a:p>
          <a:p>
            <a:r>
              <a:rPr lang="en-US" sz="3800" dirty="0" smtClean="0"/>
              <a:t>Stakeholder Analysis</a:t>
            </a:r>
            <a:endParaRPr lang="en-US" sz="2300" dirty="0" smtClean="0"/>
          </a:p>
          <a:p>
            <a:r>
              <a:rPr lang="en-US" sz="3800" dirty="0" smtClean="0"/>
              <a:t>Mission and Vision Review</a:t>
            </a:r>
            <a:r>
              <a:rPr lang="en-US" sz="3800" u="sng" dirty="0" smtClean="0"/>
              <a:t> </a:t>
            </a:r>
            <a:endParaRPr lang="en-US" sz="2300" dirty="0" smtClean="0"/>
          </a:p>
          <a:p>
            <a:r>
              <a:rPr lang="en-US" sz="3800" dirty="0" smtClean="0"/>
              <a:t>Strategic Goals Review</a:t>
            </a:r>
            <a:r>
              <a:rPr lang="en-US" sz="3800" u="sng" dirty="0" smtClean="0"/>
              <a:t> </a:t>
            </a:r>
            <a:endParaRPr lang="en-US" sz="2300" dirty="0" smtClean="0"/>
          </a:p>
          <a:p>
            <a:r>
              <a:rPr lang="en-US" sz="3800" dirty="0" smtClean="0"/>
              <a:t>Focused-Topic Presentations</a:t>
            </a:r>
            <a:endParaRPr lang="en-US" sz="2300" dirty="0" smtClean="0"/>
          </a:p>
          <a:p>
            <a:r>
              <a:rPr lang="en-US" sz="3800" dirty="0" smtClean="0"/>
              <a:t>Objective Planning (SMART Objectives)</a:t>
            </a:r>
            <a:endParaRPr lang="en-US" sz="2300" dirty="0" smtClean="0"/>
          </a:p>
          <a:p>
            <a:r>
              <a:rPr lang="en-US" sz="3800" dirty="0" smtClean="0"/>
              <a:t>Critical Success Factors</a:t>
            </a:r>
            <a:endParaRPr lang="en-US" sz="2300" dirty="0" smtClean="0"/>
          </a:p>
          <a:p>
            <a:pPr>
              <a:buNone/>
            </a:pPr>
            <a:r>
              <a:rPr lang="en-US" sz="3800" b="1" i="1" dirty="0" smtClean="0"/>
              <a:t>Day 2</a:t>
            </a:r>
            <a:endParaRPr lang="en-US" sz="2300" b="1" i="1" dirty="0" smtClean="0"/>
          </a:p>
          <a:p>
            <a:r>
              <a:rPr lang="en-US" sz="3800" dirty="0" smtClean="0"/>
              <a:t>Action Planning</a:t>
            </a:r>
            <a:endParaRPr lang="en-US" sz="2300" dirty="0" smtClean="0"/>
          </a:p>
          <a:p>
            <a:r>
              <a:rPr lang="en-US" sz="3800" dirty="0" smtClean="0"/>
              <a:t>Metrics Identification</a:t>
            </a:r>
            <a:endParaRPr lang="en-US" sz="2300" dirty="0" smtClean="0"/>
          </a:p>
          <a:p>
            <a:r>
              <a:rPr lang="en-US" sz="3800" dirty="0" smtClean="0"/>
              <a:t>Strategy Execution – Define priorities</a:t>
            </a:r>
            <a:endParaRPr lang="en-US" dirty="0"/>
          </a:p>
        </p:txBody>
      </p:sp>
      <p:sp>
        <p:nvSpPr>
          <p:cNvPr id="3" name="Title 2"/>
          <p:cNvSpPr>
            <a:spLocks noGrp="1"/>
          </p:cNvSpPr>
          <p:nvPr>
            <p:ph type="title"/>
          </p:nvPr>
        </p:nvSpPr>
        <p:spPr/>
        <p:txBody>
          <a:bodyPr>
            <a:normAutofit fontScale="90000"/>
          </a:bodyPr>
          <a:lstStyle/>
          <a:p>
            <a:r>
              <a:rPr lang="en-US" dirty="0" smtClean="0"/>
              <a:t>NEES Facilitated Strategic Planning Meeting Agenda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lvl="0"/>
            <a:r>
              <a:rPr lang="en-US" dirty="0" smtClean="0"/>
              <a:t>Through NEES and its partnerships, researchers will have access to the world's best </a:t>
            </a:r>
            <a:r>
              <a:rPr lang="en-US" b="1" i="1" dirty="0" smtClean="0"/>
              <a:t>integrated state-of-the-art physical simulation facilities</a:t>
            </a:r>
            <a:r>
              <a:rPr lang="en-US" dirty="0" smtClean="0"/>
              <a:t>.</a:t>
            </a:r>
          </a:p>
          <a:p>
            <a:pPr lvl="0"/>
            <a:endParaRPr lang="en-US" dirty="0" smtClean="0"/>
          </a:p>
          <a:p>
            <a:pPr lvl="0"/>
            <a:r>
              <a:rPr lang="en-US" dirty="0" smtClean="0"/>
              <a:t>NEES will be a </a:t>
            </a:r>
            <a:r>
              <a:rPr lang="en-US" b="1" i="1" dirty="0" smtClean="0"/>
              <a:t>cyber-enabled community that shares</a:t>
            </a:r>
            <a:r>
              <a:rPr lang="en-US" dirty="0" smtClean="0"/>
              <a:t> ideas, data, and computational tools and models.</a:t>
            </a:r>
          </a:p>
          <a:p>
            <a:pPr lvl="0"/>
            <a:endParaRPr lang="en-US" dirty="0" smtClean="0"/>
          </a:p>
          <a:p>
            <a:pPr lvl="0"/>
            <a:r>
              <a:rPr lang="en-US" dirty="0" smtClean="0"/>
              <a:t>NEES will provide the </a:t>
            </a:r>
            <a:r>
              <a:rPr lang="en-US" b="1" i="1" dirty="0" smtClean="0"/>
              <a:t>education and training</a:t>
            </a:r>
            <a:r>
              <a:rPr lang="en-US" dirty="0" smtClean="0"/>
              <a:t> for the next generation of earthquake engineering researchers and practitioners.</a:t>
            </a:r>
          </a:p>
          <a:p>
            <a:pPr lvl="0"/>
            <a:endParaRPr lang="en-US" dirty="0" smtClean="0"/>
          </a:p>
          <a:p>
            <a:pPr lvl="0"/>
            <a:r>
              <a:rPr lang="en-US" dirty="0" smtClean="0"/>
              <a:t>NEES will have </a:t>
            </a:r>
            <a:r>
              <a:rPr lang="en-US" b="1" i="1" dirty="0" smtClean="0"/>
              <a:t>partnerships</a:t>
            </a:r>
            <a:r>
              <a:rPr lang="en-US" dirty="0" smtClean="0"/>
              <a:t> with organizations to support the dissemination of research results and reducing risks of seismic disasters by transferring these results into practice.</a:t>
            </a:r>
          </a:p>
          <a:p>
            <a:pPr lvl="0"/>
            <a:endParaRPr lang="en-US" dirty="0" smtClean="0"/>
          </a:p>
          <a:p>
            <a:pPr lvl="0"/>
            <a:r>
              <a:rPr lang="en-US" dirty="0" smtClean="0"/>
              <a:t>NEES will be a </a:t>
            </a:r>
            <a:r>
              <a:rPr lang="en-US" b="1" i="1" dirty="0" smtClean="0"/>
              <a:t>global community achieving excellence in research and education efforts</a:t>
            </a:r>
            <a:r>
              <a:rPr lang="en-US" dirty="0" smtClean="0"/>
              <a:t> to mitigate earthquake and tsunami risk to life and will serve as a model to other engineering and science communities facing similar challenges.</a:t>
            </a:r>
          </a:p>
          <a:p>
            <a:endParaRPr lang="en-US" dirty="0"/>
          </a:p>
        </p:txBody>
      </p:sp>
      <p:sp>
        <p:nvSpPr>
          <p:cNvPr id="3" name="Title 2"/>
          <p:cNvSpPr>
            <a:spLocks noGrp="1"/>
          </p:cNvSpPr>
          <p:nvPr>
            <p:ph type="title"/>
          </p:nvPr>
        </p:nvSpPr>
        <p:spPr/>
        <p:txBody>
          <a:bodyPr/>
          <a:lstStyle/>
          <a:p>
            <a:r>
              <a:rPr lang="en-US" dirty="0" smtClean="0"/>
              <a:t>NEES VISION</a:t>
            </a:r>
            <a:endParaRPr lang="en-US" dirty="0"/>
          </a:p>
        </p:txBody>
      </p:sp>
      <p:sp>
        <p:nvSpPr>
          <p:cNvPr id="4" name="Rectangle 3"/>
          <p:cNvSpPr/>
          <p:nvPr/>
        </p:nvSpPr>
        <p:spPr>
          <a:xfrm>
            <a:off x="914400" y="6019800"/>
            <a:ext cx="73152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t>DEFINE SUCCESS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Strategic Goals for NEES</a:t>
            </a:r>
            <a:endParaRPr lang="en-US" dirty="0"/>
          </a:p>
        </p:txBody>
      </p:sp>
      <p:sp>
        <p:nvSpPr>
          <p:cNvPr id="2" name="Content Placeholder 1"/>
          <p:cNvSpPr>
            <a:spLocks noGrp="1"/>
          </p:cNvSpPr>
          <p:nvPr>
            <p:ph idx="1"/>
          </p:nvPr>
        </p:nvSpPr>
        <p:spPr>
          <a:xfrm>
            <a:off x="457200" y="1066800"/>
            <a:ext cx="7696200" cy="3124200"/>
          </a:xfrm>
          <a:solidFill>
            <a:schemeClr val="bg1"/>
          </a:solidFill>
        </p:spPr>
        <p:txBody>
          <a:bodyPr>
            <a:noAutofit/>
          </a:bodyPr>
          <a:lstStyle/>
          <a:p>
            <a:pPr>
              <a:buNone/>
            </a:pPr>
            <a:r>
              <a:rPr lang="en-US" sz="1400" b="1" u="sng" dirty="0" smtClean="0"/>
              <a:t>COMMUNITY</a:t>
            </a:r>
          </a:p>
          <a:p>
            <a:pPr>
              <a:buNone/>
            </a:pPr>
            <a:r>
              <a:rPr lang="en-US" sz="1400" i="1" dirty="0" smtClean="0"/>
              <a:t>Build a broad and engaged NEES community based upon a culture of collaborating in research and education through sharing facilities, ideas, data, and computational tools and models.</a:t>
            </a:r>
            <a:endParaRPr lang="en-US" sz="1400" dirty="0" smtClean="0"/>
          </a:p>
          <a:p>
            <a:pPr>
              <a:buNone/>
            </a:pPr>
            <a:endParaRPr lang="en-US" sz="600" dirty="0" smtClean="0"/>
          </a:p>
          <a:p>
            <a:pPr>
              <a:buNone/>
            </a:pPr>
            <a:r>
              <a:rPr lang="en-US" sz="1400" b="1" u="sng" dirty="0" smtClean="0"/>
              <a:t>RESEARCH</a:t>
            </a:r>
          </a:p>
          <a:p>
            <a:pPr>
              <a:buNone/>
            </a:pPr>
            <a:r>
              <a:rPr lang="en-US" sz="1400" i="1" dirty="0" smtClean="0"/>
              <a:t>Enable unique and innovative experimental and computational research that addresses the engineering challenges and responds to the social and institutional factors influencing implementation.</a:t>
            </a:r>
            <a:endParaRPr lang="en-US" sz="1400" dirty="0" smtClean="0"/>
          </a:p>
          <a:p>
            <a:pPr>
              <a:buNone/>
            </a:pPr>
            <a:endParaRPr lang="en-US" sz="600" dirty="0" smtClean="0"/>
          </a:p>
          <a:p>
            <a:pPr>
              <a:buNone/>
            </a:pPr>
            <a:r>
              <a:rPr lang="en-US" sz="1400" b="1" u="sng" dirty="0" smtClean="0"/>
              <a:t>KNOWLEDGE TRANSFER</a:t>
            </a:r>
          </a:p>
          <a:p>
            <a:pPr>
              <a:buNone/>
            </a:pPr>
            <a:r>
              <a:rPr lang="en-US" sz="1400" i="1" dirty="0" smtClean="0"/>
              <a:t>Support the development of Performance-Based Seismic Design and existing-infrastructure assessment procedures by linking the researcher and practitioner communities.</a:t>
            </a:r>
            <a:endParaRPr lang="en-US" sz="1400" dirty="0" smtClean="0"/>
          </a:p>
          <a:p>
            <a:pPr>
              <a:buNone/>
            </a:pPr>
            <a:endParaRPr lang="en-US" sz="600" dirty="0" smtClean="0"/>
          </a:p>
          <a:p>
            <a:pPr>
              <a:buNone/>
            </a:pPr>
            <a:r>
              <a:rPr lang="en-US" sz="1400" b="1" u="sng" dirty="0" smtClean="0"/>
              <a:t>WORKFORCE DEVELOPMENT</a:t>
            </a:r>
          </a:p>
          <a:p>
            <a:pPr>
              <a:buNone/>
            </a:pPr>
            <a:r>
              <a:rPr lang="en-US" sz="1400" i="1" dirty="0" smtClean="0"/>
              <a:t>Support the development of the researcher and practitioner talent pipeline through effective education and outreach programs.</a:t>
            </a:r>
            <a:endParaRPr lang="en-US" sz="1400" dirty="0" smtClean="0"/>
          </a:p>
          <a:p>
            <a:pPr>
              <a:buNone/>
            </a:pPr>
            <a:endParaRPr lang="en-US" sz="600" dirty="0" smtClean="0"/>
          </a:p>
          <a:p>
            <a:pPr>
              <a:buNone/>
            </a:pPr>
            <a:r>
              <a:rPr lang="en-US" sz="1400" b="1" u="sng" dirty="0" smtClean="0"/>
              <a:t>PUBLIC AWARENESS</a:t>
            </a:r>
          </a:p>
          <a:p>
            <a:pPr>
              <a:buNone/>
            </a:pPr>
            <a:r>
              <a:rPr lang="en-US" sz="1400" i="1" dirty="0" smtClean="0"/>
              <a:t>Increase the visibility of the NEES community, capabilities, and contributions focused on reducing earthquake and tsunami risks to life through research, engineering, and education.</a:t>
            </a:r>
            <a:endParaRPr lang="en-US" sz="1200" dirty="0"/>
          </a:p>
        </p:txBody>
      </p:sp>
      <p:sp>
        <p:nvSpPr>
          <p:cNvPr id="4" name="Rectangle 3"/>
          <p:cNvSpPr/>
          <p:nvPr/>
        </p:nvSpPr>
        <p:spPr>
          <a:xfrm>
            <a:off x="1447800" y="6324600"/>
            <a:ext cx="64770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t>FOCUS AREAS to ACHIEVE SUCCESS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1681</TotalTime>
  <Words>1353</Words>
  <Application>Microsoft Office PowerPoint</Application>
  <PresentationFormat>On-screen Show (4:3)</PresentationFormat>
  <Paragraphs>251</Paragraphs>
  <Slides>24</Slides>
  <Notes>8</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NEES Performance Management System</vt:lpstr>
      <vt:lpstr>What is a Performance Management System?</vt:lpstr>
      <vt:lpstr>Why is a Performance Management System important?</vt:lpstr>
      <vt:lpstr>Slide 4</vt:lpstr>
      <vt:lpstr>Planning for Success –  Strategic Planning</vt:lpstr>
      <vt:lpstr>Strategic Planning at NEES</vt:lpstr>
      <vt:lpstr>NEES Facilitated Strategic Planning Meeting Agenda</vt:lpstr>
      <vt:lpstr>NEES VISION</vt:lpstr>
      <vt:lpstr>Strategic Goals for NEES</vt:lpstr>
      <vt:lpstr>Example: Define actions for success</vt:lpstr>
      <vt:lpstr>Slide 11</vt:lpstr>
      <vt:lpstr>Monitor your execution with Portfolio Management</vt:lpstr>
      <vt:lpstr>Monitor Portfolio Implementation at NEES</vt:lpstr>
      <vt:lpstr>NEES Portfolio Dashboard (example)</vt:lpstr>
      <vt:lpstr>NEES Portfolio Dashboard (another example)</vt:lpstr>
      <vt:lpstr>Slide 16</vt:lpstr>
      <vt:lpstr>Monitor your Performance</vt:lpstr>
      <vt:lpstr>Performance Reporting</vt:lpstr>
      <vt:lpstr>Balanced Scorecard (example)</vt:lpstr>
      <vt:lpstr>Slide 20</vt:lpstr>
      <vt:lpstr>Assessments</vt:lpstr>
      <vt:lpstr>Slide 22</vt:lpstr>
      <vt:lpstr>Performance Management Implementation</vt:lpstr>
      <vt:lpstr>Acklowedgements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NEES Performance Management System</dc:title>
  <dc:creator>Matthew Lawrence</dc:creator>
  <cp:lastModifiedBy>NET Program</cp:lastModifiedBy>
  <cp:revision>45</cp:revision>
  <dcterms:created xsi:type="dcterms:W3CDTF">2010-04-28T05:42:40Z</dcterms:created>
  <dcterms:modified xsi:type="dcterms:W3CDTF">2011-05-19T13:48:54Z</dcterms:modified>
</cp:coreProperties>
</file>