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</p:sldMasterIdLst>
  <p:notesMasterIdLst>
    <p:notesMasterId r:id="rId23"/>
  </p:notesMasterIdLst>
  <p:handoutMasterIdLst>
    <p:handoutMasterId r:id="rId24"/>
  </p:handoutMasterIdLst>
  <p:sldIdLst>
    <p:sldId id="256" r:id="rId2"/>
    <p:sldId id="369" r:id="rId3"/>
    <p:sldId id="367" r:id="rId4"/>
    <p:sldId id="257" r:id="rId5"/>
    <p:sldId id="365" r:id="rId6"/>
    <p:sldId id="366" r:id="rId7"/>
    <p:sldId id="350" r:id="rId8"/>
    <p:sldId id="351" r:id="rId9"/>
    <p:sldId id="352" r:id="rId10"/>
    <p:sldId id="287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82" autoAdjust="0"/>
  </p:normalViewPr>
  <p:slideViewPr>
    <p:cSldViewPr snapToObjects="1" showGuides="1">
      <p:cViewPr>
        <p:scale>
          <a:sx n="80" d="100"/>
          <a:sy n="80" d="100"/>
        </p:scale>
        <p:origin x="-1784" y="-5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24BFE4-DD1D-374B-A769-55725011D993}" type="doc">
      <dgm:prSet loTypeId="urn:microsoft.com/office/officeart/2005/8/layout/matrix3" loCatId="" qsTypeId="urn:microsoft.com/office/officeart/2005/8/quickstyle/simple2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10E47C98-1F2B-1845-817A-ECA0EF889D94}">
      <dgm:prSet phldrT="[Text]"/>
      <dgm:spPr/>
      <dgm:t>
        <a:bodyPr/>
        <a:lstStyle/>
        <a:p>
          <a:r>
            <a:rPr lang="en-US" dirty="0" smtClean="0"/>
            <a:t>Task</a:t>
          </a:r>
          <a:br>
            <a:rPr lang="en-US" dirty="0" smtClean="0"/>
          </a:br>
          <a:r>
            <a:rPr lang="en-US" dirty="0" smtClean="0"/>
            <a:t>Launch</a:t>
          </a:r>
        </a:p>
      </dgm:t>
    </dgm:pt>
    <dgm:pt modelId="{66E2D3FB-7C7F-CE48-BA21-816AEA612460}" type="parTrans" cxnId="{735EA84A-79E6-6941-BABD-52028506B714}">
      <dgm:prSet/>
      <dgm:spPr/>
      <dgm:t>
        <a:bodyPr/>
        <a:lstStyle/>
        <a:p>
          <a:endParaRPr lang="en-US"/>
        </a:p>
      </dgm:t>
    </dgm:pt>
    <dgm:pt modelId="{6ECD71BC-C10F-D54C-B49D-8A27602BFCA2}" type="sibTrans" cxnId="{735EA84A-79E6-6941-BABD-52028506B714}">
      <dgm:prSet/>
      <dgm:spPr/>
      <dgm:t>
        <a:bodyPr/>
        <a:lstStyle/>
        <a:p>
          <a:endParaRPr lang="en-US"/>
        </a:p>
      </dgm:t>
    </dgm:pt>
    <dgm:pt modelId="{C517CACB-5B0C-6E45-BB70-BC5D43D3FD44}">
      <dgm:prSet phldrT="[Text]"/>
      <dgm:spPr/>
      <dgm:t>
        <a:bodyPr/>
        <a:lstStyle/>
        <a:p>
          <a:r>
            <a:rPr lang="en-US" dirty="0" smtClean="0"/>
            <a:t>Cycle</a:t>
          </a:r>
          <a:br>
            <a:rPr lang="en-US" dirty="0" smtClean="0"/>
          </a:br>
          <a:r>
            <a:rPr lang="en-US" dirty="0" smtClean="0"/>
            <a:t>Share</a:t>
          </a:r>
          <a:endParaRPr lang="en-US" dirty="0"/>
        </a:p>
      </dgm:t>
    </dgm:pt>
    <dgm:pt modelId="{5B33C381-573C-9E44-8B21-97AFCBDAA26B}" type="parTrans" cxnId="{232E56A7-4F2D-D84C-A7F5-F87913E1E1FA}">
      <dgm:prSet/>
      <dgm:spPr/>
      <dgm:t>
        <a:bodyPr/>
        <a:lstStyle/>
        <a:p>
          <a:endParaRPr lang="en-US"/>
        </a:p>
      </dgm:t>
    </dgm:pt>
    <dgm:pt modelId="{209FAD7F-2798-D04C-B87B-F0D64738425E}" type="sibTrans" cxnId="{232E56A7-4F2D-D84C-A7F5-F87913E1E1FA}">
      <dgm:prSet/>
      <dgm:spPr/>
      <dgm:t>
        <a:bodyPr/>
        <a:lstStyle/>
        <a:p>
          <a:endParaRPr lang="en-US"/>
        </a:p>
      </dgm:t>
    </dgm:pt>
    <dgm:pt modelId="{8D09747D-A835-8945-B448-A64324FD3CA2}">
      <dgm:prSet phldrT="[Text]"/>
      <dgm:spPr/>
      <dgm:t>
        <a:bodyPr/>
        <a:lstStyle/>
        <a:p>
          <a:r>
            <a:rPr lang="en-US" dirty="0" smtClean="0"/>
            <a:t>Software</a:t>
          </a:r>
          <a:br>
            <a:rPr lang="en-US" dirty="0" smtClean="0"/>
          </a:br>
          <a:r>
            <a:rPr lang="en-US" dirty="0" smtClean="0"/>
            <a:t>Share	</a:t>
          </a:r>
          <a:endParaRPr lang="en-US" dirty="0"/>
        </a:p>
      </dgm:t>
    </dgm:pt>
    <dgm:pt modelId="{4D2DB1C5-B6B5-014E-8304-BDAA9DD7C08C}" type="parTrans" cxnId="{5CD7A1FD-818F-7D47-92A0-02991C0BA1D6}">
      <dgm:prSet/>
      <dgm:spPr/>
      <dgm:t>
        <a:bodyPr/>
        <a:lstStyle/>
        <a:p>
          <a:endParaRPr lang="en-US"/>
        </a:p>
      </dgm:t>
    </dgm:pt>
    <dgm:pt modelId="{D0924207-A74A-054E-BAB4-B700263E07BF}" type="sibTrans" cxnId="{5CD7A1FD-818F-7D47-92A0-02991C0BA1D6}">
      <dgm:prSet/>
      <dgm:spPr/>
      <dgm:t>
        <a:bodyPr/>
        <a:lstStyle/>
        <a:p>
          <a:endParaRPr lang="en-US"/>
        </a:p>
      </dgm:t>
    </dgm:pt>
    <dgm:pt modelId="{24804740-0839-9B45-99AA-1A50BD8C5A47}">
      <dgm:prSet phldrT="[Text]"/>
      <dgm:spPr/>
      <dgm:t>
        <a:bodyPr/>
        <a:lstStyle/>
        <a:p>
          <a:r>
            <a:rPr lang="en-US" dirty="0" smtClean="0"/>
            <a:t>Data</a:t>
          </a:r>
          <a:br>
            <a:rPr lang="en-US" dirty="0" smtClean="0"/>
          </a:br>
          <a:r>
            <a:rPr lang="en-US" dirty="0" smtClean="0"/>
            <a:t>Share</a:t>
          </a:r>
          <a:endParaRPr lang="en-US" dirty="0"/>
        </a:p>
      </dgm:t>
    </dgm:pt>
    <dgm:pt modelId="{7D246617-D9F5-7C4C-BC37-9DEC370A5BA3}" type="parTrans" cxnId="{F833E2E6-1A1B-144F-8246-BC217100D865}">
      <dgm:prSet/>
      <dgm:spPr/>
      <dgm:t>
        <a:bodyPr/>
        <a:lstStyle/>
        <a:p>
          <a:endParaRPr lang="en-US"/>
        </a:p>
      </dgm:t>
    </dgm:pt>
    <dgm:pt modelId="{9E9D0F03-2C0E-7A4A-B92C-DDBE19545BB3}" type="sibTrans" cxnId="{F833E2E6-1A1B-144F-8246-BC217100D865}">
      <dgm:prSet/>
      <dgm:spPr/>
      <dgm:t>
        <a:bodyPr/>
        <a:lstStyle/>
        <a:p>
          <a:endParaRPr lang="en-US"/>
        </a:p>
      </dgm:t>
    </dgm:pt>
    <dgm:pt modelId="{8186F629-4749-1249-8CA1-A79A1D4EA475}" type="pres">
      <dgm:prSet presAssocID="{FF24BFE4-DD1D-374B-A769-55725011D993}" presName="matrix" presStyleCnt="0">
        <dgm:presLayoutVars>
          <dgm:chMax val="1"/>
          <dgm:dir/>
          <dgm:resizeHandles val="exact"/>
        </dgm:presLayoutVars>
      </dgm:prSet>
      <dgm:spPr/>
    </dgm:pt>
    <dgm:pt modelId="{3386468C-6F5B-0C4E-A9DF-98C631DDE282}" type="pres">
      <dgm:prSet presAssocID="{FF24BFE4-DD1D-374B-A769-55725011D993}" presName="diamond" presStyleLbl="bgShp" presStyleIdx="0" presStyleCnt="1" custLinFactNeighborY="-1829"/>
      <dgm:spPr/>
    </dgm:pt>
    <dgm:pt modelId="{AE2DFA17-B0D9-7E4E-B598-530E24D51EF6}" type="pres">
      <dgm:prSet presAssocID="{FF24BFE4-DD1D-374B-A769-55725011D993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EB4427-81BC-3D43-8F93-4ADC377C67EF}" type="pres">
      <dgm:prSet presAssocID="{FF24BFE4-DD1D-374B-A769-55725011D993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0071E8-8A92-714E-BF02-8ABC42BB17D5}" type="pres">
      <dgm:prSet presAssocID="{FF24BFE4-DD1D-374B-A769-55725011D993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2C7188-6662-5646-A79C-9DDD7A7413AC}" type="pres">
      <dgm:prSet presAssocID="{FF24BFE4-DD1D-374B-A769-55725011D993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189BC6-DFFE-964F-9AC1-160F082CAE0B}" type="presOf" srcId="{24804740-0839-9B45-99AA-1A50BD8C5A47}" destId="{0A2C7188-6662-5646-A79C-9DDD7A7413AC}" srcOrd="0" destOrd="0" presId="urn:microsoft.com/office/officeart/2005/8/layout/matrix3"/>
    <dgm:cxn modelId="{F833E2E6-1A1B-144F-8246-BC217100D865}" srcId="{FF24BFE4-DD1D-374B-A769-55725011D993}" destId="{24804740-0839-9B45-99AA-1A50BD8C5A47}" srcOrd="3" destOrd="0" parTransId="{7D246617-D9F5-7C4C-BC37-9DEC370A5BA3}" sibTransId="{9E9D0F03-2C0E-7A4A-B92C-DDBE19545BB3}"/>
    <dgm:cxn modelId="{1595D036-0711-2A44-BDED-FB0CF000A677}" type="presOf" srcId="{C517CACB-5B0C-6E45-BB70-BC5D43D3FD44}" destId="{74EB4427-81BC-3D43-8F93-4ADC377C67EF}" srcOrd="0" destOrd="0" presId="urn:microsoft.com/office/officeart/2005/8/layout/matrix3"/>
    <dgm:cxn modelId="{5CD7A1FD-818F-7D47-92A0-02991C0BA1D6}" srcId="{FF24BFE4-DD1D-374B-A769-55725011D993}" destId="{8D09747D-A835-8945-B448-A64324FD3CA2}" srcOrd="2" destOrd="0" parTransId="{4D2DB1C5-B6B5-014E-8304-BDAA9DD7C08C}" sibTransId="{D0924207-A74A-054E-BAB4-B700263E07BF}"/>
    <dgm:cxn modelId="{735EA84A-79E6-6941-BABD-52028506B714}" srcId="{FF24BFE4-DD1D-374B-A769-55725011D993}" destId="{10E47C98-1F2B-1845-817A-ECA0EF889D94}" srcOrd="0" destOrd="0" parTransId="{66E2D3FB-7C7F-CE48-BA21-816AEA612460}" sibTransId="{6ECD71BC-C10F-D54C-B49D-8A27602BFCA2}"/>
    <dgm:cxn modelId="{232E56A7-4F2D-D84C-A7F5-F87913E1E1FA}" srcId="{FF24BFE4-DD1D-374B-A769-55725011D993}" destId="{C517CACB-5B0C-6E45-BB70-BC5D43D3FD44}" srcOrd="1" destOrd="0" parTransId="{5B33C381-573C-9E44-8B21-97AFCBDAA26B}" sibTransId="{209FAD7F-2798-D04C-B87B-F0D64738425E}"/>
    <dgm:cxn modelId="{494E6DD3-97B8-4048-97B8-66AEBDA3940A}" type="presOf" srcId="{FF24BFE4-DD1D-374B-A769-55725011D993}" destId="{8186F629-4749-1249-8CA1-A79A1D4EA475}" srcOrd="0" destOrd="0" presId="urn:microsoft.com/office/officeart/2005/8/layout/matrix3"/>
    <dgm:cxn modelId="{9A482F41-2B4A-EE49-BD30-9E0E7186F00E}" type="presOf" srcId="{10E47C98-1F2B-1845-817A-ECA0EF889D94}" destId="{AE2DFA17-B0D9-7E4E-B598-530E24D51EF6}" srcOrd="0" destOrd="0" presId="urn:microsoft.com/office/officeart/2005/8/layout/matrix3"/>
    <dgm:cxn modelId="{547BB14A-2155-9D44-B9B6-E1502611E03C}" type="presOf" srcId="{8D09747D-A835-8945-B448-A64324FD3CA2}" destId="{610071E8-8A92-714E-BF02-8ABC42BB17D5}" srcOrd="0" destOrd="0" presId="urn:microsoft.com/office/officeart/2005/8/layout/matrix3"/>
    <dgm:cxn modelId="{655AC3C7-19B1-334D-BE9A-F58FA990D1D9}" type="presParOf" srcId="{8186F629-4749-1249-8CA1-A79A1D4EA475}" destId="{3386468C-6F5B-0C4E-A9DF-98C631DDE282}" srcOrd="0" destOrd="0" presId="urn:microsoft.com/office/officeart/2005/8/layout/matrix3"/>
    <dgm:cxn modelId="{92E990B2-A2FB-5B45-BC93-1FC49B0302AE}" type="presParOf" srcId="{8186F629-4749-1249-8CA1-A79A1D4EA475}" destId="{AE2DFA17-B0D9-7E4E-B598-530E24D51EF6}" srcOrd="1" destOrd="0" presId="urn:microsoft.com/office/officeart/2005/8/layout/matrix3"/>
    <dgm:cxn modelId="{4FA0C395-F9AB-634D-A0E2-223A0CF91D9A}" type="presParOf" srcId="{8186F629-4749-1249-8CA1-A79A1D4EA475}" destId="{74EB4427-81BC-3D43-8F93-4ADC377C67EF}" srcOrd="2" destOrd="0" presId="urn:microsoft.com/office/officeart/2005/8/layout/matrix3"/>
    <dgm:cxn modelId="{40A86A36-B5C2-F34D-9E55-8D9FB541400D}" type="presParOf" srcId="{8186F629-4749-1249-8CA1-A79A1D4EA475}" destId="{610071E8-8A92-714E-BF02-8ABC42BB17D5}" srcOrd="3" destOrd="0" presId="urn:microsoft.com/office/officeart/2005/8/layout/matrix3"/>
    <dgm:cxn modelId="{E9AAB9B4-EAE9-5340-9FDD-5E46C396F73D}" type="presParOf" srcId="{8186F629-4749-1249-8CA1-A79A1D4EA475}" destId="{0A2C7188-6662-5646-A79C-9DDD7A7413A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016A55-5493-2347-891F-8A38DCD3C8FC}" type="doc">
      <dgm:prSet loTypeId="urn:microsoft.com/office/officeart/2009/3/layout/IncreasingArrowsProcess" loCatId="" qsTypeId="urn:microsoft.com/office/officeart/2005/8/quickstyle/simple3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4B12BCB1-FD1D-5148-B4AF-8532C9AE9BB9}">
      <dgm:prSet phldrT="[Text]" custT="1"/>
      <dgm:spPr/>
      <dgm:t>
        <a:bodyPr/>
        <a:lstStyle/>
        <a:p>
          <a:r>
            <a:rPr lang="en-US" sz="1200" dirty="0" smtClean="0">
              <a:solidFill>
                <a:srgbClr val="595959"/>
              </a:solidFill>
            </a:rPr>
            <a:t>Data</a:t>
          </a:r>
          <a:endParaRPr lang="en-US" sz="1200" dirty="0">
            <a:solidFill>
              <a:srgbClr val="595959"/>
            </a:solidFill>
          </a:endParaRPr>
        </a:p>
      </dgm:t>
    </dgm:pt>
    <dgm:pt modelId="{4037C92E-2BFE-0140-BBF3-99DA0D080FD3}" type="parTrans" cxnId="{3DB47D59-92C2-A542-AEDA-07070256B6BD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13DFED4A-0D7F-464F-B995-2D29F6F5A122}" type="sibTrans" cxnId="{3DB47D59-92C2-A542-AEDA-07070256B6BD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8FA0864C-44C6-8C45-A670-4F4B0F73B162}">
      <dgm:prSet phldrT="[Text]" custT="1"/>
      <dgm:spPr/>
      <dgm:t>
        <a:bodyPr/>
        <a:lstStyle/>
        <a:p>
          <a:r>
            <a:rPr lang="en-US" sz="1200" dirty="0" smtClean="0">
              <a:solidFill>
                <a:srgbClr val="595959"/>
              </a:solidFill>
            </a:rPr>
            <a:t>Local access</a:t>
          </a:r>
        </a:p>
        <a:p>
          <a:r>
            <a:rPr lang="en-US" sz="1200" dirty="0" smtClean="0">
              <a:solidFill>
                <a:srgbClr val="595959"/>
              </a:solidFill>
            </a:rPr>
            <a:t>Anywhere access</a:t>
          </a:r>
        </a:p>
        <a:p>
          <a:r>
            <a:rPr lang="en-US" sz="1200" dirty="0" smtClean="0">
              <a:solidFill>
                <a:srgbClr val="595959"/>
              </a:solidFill>
            </a:rPr>
            <a:t>Transfer services</a:t>
          </a:r>
        </a:p>
        <a:p>
          <a:r>
            <a:rPr lang="en-US" sz="1200" dirty="0" smtClean="0">
              <a:solidFill>
                <a:srgbClr val="595959"/>
              </a:solidFill>
            </a:rPr>
            <a:t>Advanced analytics</a:t>
          </a:r>
        </a:p>
      </dgm:t>
    </dgm:pt>
    <dgm:pt modelId="{C52A46F7-8AA5-8A43-8E73-5D4CE32898E1}" type="parTrans" cxnId="{C468D6D2-73F4-FC4A-B516-49F109C4618A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574164AA-E84A-C14B-AAD3-2A9822BB65D8}" type="sibTrans" cxnId="{C468D6D2-73F4-FC4A-B516-49F109C4618A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1954AF55-69A4-D34A-AF71-CE22FFAEA0BD}">
      <dgm:prSet phldrT="[Text]" custT="1"/>
      <dgm:spPr/>
      <dgm:t>
        <a:bodyPr/>
        <a:lstStyle/>
        <a:p>
          <a:r>
            <a:rPr lang="en-US" sz="1200" dirty="0" smtClean="0">
              <a:solidFill>
                <a:srgbClr val="595959"/>
              </a:solidFill>
            </a:rPr>
            <a:t>Software</a:t>
          </a:r>
          <a:endParaRPr lang="en-US" sz="1200" dirty="0">
            <a:solidFill>
              <a:srgbClr val="595959"/>
            </a:solidFill>
          </a:endParaRPr>
        </a:p>
      </dgm:t>
    </dgm:pt>
    <dgm:pt modelId="{5AE4CB29-B3C5-0747-970C-9E6066F31B0F}" type="parTrans" cxnId="{4DF0180C-7528-F442-8B49-F905EE645179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22CBDF6C-E545-1148-B154-D4223288AC23}" type="sibTrans" cxnId="{4DF0180C-7528-F442-8B49-F905EE645179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9C357F2F-F40A-4B4D-B9B6-1CB56AA53B7E}">
      <dgm:prSet phldrT="[Text]" custT="1"/>
      <dgm:spPr/>
      <dgm:t>
        <a:bodyPr/>
        <a:lstStyle/>
        <a:p>
          <a:r>
            <a:rPr lang="en-US" sz="1200" dirty="0" smtClean="0">
              <a:solidFill>
                <a:srgbClr val="595959"/>
              </a:solidFill>
            </a:rPr>
            <a:t>Campus access</a:t>
          </a:r>
        </a:p>
        <a:p>
          <a:r>
            <a:rPr lang="en-US" sz="1200" dirty="0" smtClean="0">
              <a:solidFill>
                <a:srgbClr val="595959"/>
              </a:solidFill>
            </a:rPr>
            <a:t>Anywhere access</a:t>
          </a:r>
        </a:p>
        <a:p>
          <a:endParaRPr lang="en-US" sz="1200" dirty="0">
            <a:solidFill>
              <a:srgbClr val="595959"/>
            </a:solidFill>
          </a:endParaRPr>
        </a:p>
      </dgm:t>
    </dgm:pt>
    <dgm:pt modelId="{2450B917-F321-1543-8404-281B46EFF969}" type="parTrans" cxnId="{90512782-0E03-7A4D-B422-6A8D2BF58603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AA1F584C-F029-0F41-9215-1DA1FA753DCF}" type="sibTrans" cxnId="{90512782-0E03-7A4D-B422-6A8D2BF58603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07993902-84D1-E542-9597-23A4E4D30AD3}">
      <dgm:prSet phldrT="[Text]" custT="1"/>
      <dgm:spPr/>
      <dgm:t>
        <a:bodyPr/>
        <a:lstStyle/>
        <a:p>
          <a:r>
            <a:rPr lang="en-US" sz="1200" dirty="0" smtClean="0">
              <a:solidFill>
                <a:srgbClr val="595959"/>
              </a:solidFill>
            </a:rPr>
            <a:t>Tasks</a:t>
          </a:r>
          <a:endParaRPr lang="en-US" sz="1200" dirty="0">
            <a:solidFill>
              <a:srgbClr val="595959"/>
            </a:solidFill>
          </a:endParaRPr>
        </a:p>
      </dgm:t>
    </dgm:pt>
    <dgm:pt modelId="{D45B41C2-84D6-D14F-A605-21B3BB925993}" type="parTrans" cxnId="{9FEDD577-DB23-7B49-95E2-D6384C564E0B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B18E3282-ED30-914B-BAEF-342D9A21D128}" type="sibTrans" cxnId="{9FEDD577-DB23-7B49-95E2-D6384C564E0B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68EAA695-CC04-BD4C-B8AD-9121909B80A3}">
      <dgm:prSet phldrT="[Text]" custT="1"/>
      <dgm:spPr/>
      <dgm:t>
        <a:bodyPr/>
        <a:lstStyle/>
        <a:p>
          <a:r>
            <a:rPr lang="en-US" sz="1200" dirty="0" smtClean="0">
              <a:solidFill>
                <a:srgbClr val="595959"/>
              </a:solidFill>
            </a:rPr>
            <a:t>Resource access</a:t>
          </a:r>
          <a:endParaRPr lang="en-US" sz="1200" dirty="0">
            <a:solidFill>
              <a:srgbClr val="595959"/>
            </a:solidFill>
          </a:endParaRPr>
        </a:p>
      </dgm:t>
    </dgm:pt>
    <dgm:pt modelId="{5A5057E0-4BE7-F346-81A0-1EBBB2C64608}" type="parTrans" cxnId="{DAF12A8A-E620-2D44-9E75-7F40873A2627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C93831FA-823B-C74A-A837-C6AF1F292F58}" type="sibTrans" cxnId="{DAF12A8A-E620-2D44-9E75-7F40873A2627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C4421C42-2992-7544-B95F-4D8F45DF575E}">
      <dgm:prSet custT="1"/>
      <dgm:spPr/>
      <dgm:t>
        <a:bodyPr/>
        <a:lstStyle/>
        <a:p>
          <a:r>
            <a:rPr lang="en-US" sz="1200" dirty="0" smtClean="0">
              <a:solidFill>
                <a:srgbClr val="595959"/>
              </a:solidFill>
            </a:rPr>
            <a:t>Campus</a:t>
          </a:r>
          <a:endParaRPr lang="en-US" sz="1200" dirty="0">
            <a:solidFill>
              <a:srgbClr val="595959"/>
            </a:solidFill>
          </a:endParaRPr>
        </a:p>
      </dgm:t>
    </dgm:pt>
    <dgm:pt modelId="{C1DC5B11-810A-2A4F-B1DF-B62870663AE7}" type="parTrans" cxnId="{35463B95-C898-1A4D-B61F-F4C35A653862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F8D42A63-4178-6C48-85ED-C07EF717051C}" type="sibTrans" cxnId="{35463B95-C898-1A4D-B61F-F4C35A653862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39954E27-CE06-CC40-BDDD-0EA918807A1D}">
      <dgm:prSet custT="1"/>
      <dgm:spPr/>
      <dgm:t>
        <a:bodyPr/>
        <a:lstStyle/>
        <a:p>
          <a:r>
            <a:rPr lang="en-US" sz="1200" dirty="0" smtClean="0">
              <a:solidFill>
                <a:srgbClr val="595959"/>
              </a:solidFill>
            </a:rPr>
            <a:t>Grid</a:t>
          </a:r>
          <a:endParaRPr lang="en-US" sz="1200" dirty="0">
            <a:solidFill>
              <a:srgbClr val="595959"/>
            </a:solidFill>
          </a:endParaRPr>
        </a:p>
      </dgm:t>
    </dgm:pt>
    <dgm:pt modelId="{EB4F0943-D1FF-6346-996B-DA405457AC59}" type="parTrans" cxnId="{C34EF1B5-F258-4245-B2DD-29CF1889886D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FB640ECB-728E-1B45-A384-6FF2175AC379}" type="sibTrans" cxnId="{C34EF1B5-F258-4245-B2DD-29CF1889886D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94341E25-0FD5-E149-8BC2-D82C527A60B2}">
      <dgm:prSet custT="1"/>
      <dgm:spPr/>
      <dgm:t>
        <a:bodyPr/>
        <a:lstStyle/>
        <a:p>
          <a:r>
            <a:rPr lang="en-US" sz="1200" dirty="0" smtClean="0">
              <a:solidFill>
                <a:srgbClr val="595959"/>
              </a:solidFill>
            </a:rPr>
            <a:t>Cloud</a:t>
          </a:r>
          <a:endParaRPr lang="en-US" sz="1200" dirty="0">
            <a:solidFill>
              <a:srgbClr val="595959"/>
            </a:solidFill>
          </a:endParaRPr>
        </a:p>
      </dgm:t>
    </dgm:pt>
    <dgm:pt modelId="{5B1B1C41-5559-E947-9E90-82670E3BC7A9}" type="parTrans" cxnId="{5A5B20AA-C0FA-E947-9AA9-F3F455F0EF90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B23A7E50-622C-CF43-A3F4-D39A0E938F11}" type="sibTrans" cxnId="{5A5B20AA-C0FA-E947-9AA9-F3F455F0EF90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DD21DDD7-5B65-CC4E-A3F2-69293BAF8B17}">
      <dgm:prSet custT="1"/>
      <dgm:spPr/>
      <dgm:t>
        <a:bodyPr/>
        <a:lstStyle/>
        <a:p>
          <a:r>
            <a:rPr lang="en-US" sz="1200" dirty="0" smtClean="0">
              <a:solidFill>
                <a:srgbClr val="595959"/>
              </a:solidFill>
            </a:rPr>
            <a:t>HPC</a:t>
          </a:r>
          <a:endParaRPr lang="en-US" sz="1200" dirty="0">
            <a:solidFill>
              <a:srgbClr val="595959"/>
            </a:solidFill>
          </a:endParaRPr>
        </a:p>
      </dgm:t>
    </dgm:pt>
    <dgm:pt modelId="{5D901FAB-0435-8847-A3DB-0E75D720CED9}" type="parTrans" cxnId="{04C566EA-752E-8441-BF6D-3810624F4508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35B42D22-2D45-834D-B444-BFEA889D1DD1}" type="sibTrans" cxnId="{04C566EA-752E-8441-BF6D-3810624F4508}">
      <dgm:prSet/>
      <dgm:spPr/>
      <dgm:t>
        <a:bodyPr/>
        <a:lstStyle/>
        <a:p>
          <a:endParaRPr lang="en-US" sz="1200">
            <a:solidFill>
              <a:srgbClr val="595959"/>
            </a:solidFill>
          </a:endParaRPr>
        </a:p>
      </dgm:t>
    </dgm:pt>
    <dgm:pt modelId="{692B87C9-DA89-BC44-94C3-5F1E9C2D7CE1}" type="pres">
      <dgm:prSet presAssocID="{8C016A55-5493-2347-891F-8A38DCD3C8FC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C9669E48-E829-F243-ABD9-7219C0374901}" type="pres">
      <dgm:prSet presAssocID="{4B12BCB1-FD1D-5148-B4AF-8532C9AE9BB9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4B6735-02A6-7049-9A87-A6EDB256220F}" type="pres">
      <dgm:prSet presAssocID="{4B12BCB1-FD1D-5148-B4AF-8532C9AE9BB9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9924A7-520D-1B49-8B7D-E89EAD694B28}" type="pres">
      <dgm:prSet presAssocID="{1954AF55-69A4-D34A-AF71-CE22FFAEA0BD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0DC4E537-DA44-F141-8F84-3DD0C49FA9E1}" type="pres">
      <dgm:prSet presAssocID="{1954AF55-69A4-D34A-AF71-CE22FFAEA0BD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3A7E53-657D-3943-BB07-BA9B7C590AE4}" type="pres">
      <dgm:prSet presAssocID="{07993902-84D1-E542-9597-23A4E4D30AD3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498D9-D9A9-4341-B8E0-2DDD6C0C9A6C}" type="pres">
      <dgm:prSet presAssocID="{07993902-84D1-E542-9597-23A4E4D30AD3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50568E-E7E2-9C44-9218-19CA59698323}" type="presOf" srcId="{68EAA695-CC04-BD4C-B8AD-9121909B80A3}" destId="{985498D9-D9A9-4341-B8E0-2DDD6C0C9A6C}" srcOrd="0" destOrd="0" presId="urn:microsoft.com/office/officeart/2009/3/layout/IncreasingArrowsProcess"/>
    <dgm:cxn modelId="{ADC51C8B-DB50-C242-A2A1-511A87D92D99}" type="presOf" srcId="{39954E27-CE06-CC40-BDDD-0EA918807A1D}" destId="{985498D9-D9A9-4341-B8E0-2DDD6C0C9A6C}" srcOrd="0" destOrd="2" presId="urn:microsoft.com/office/officeart/2009/3/layout/IncreasingArrowsProcess"/>
    <dgm:cxn modelId="{DAF12A8A-E620-2D44-9E75-7F40873A2627}" srcId="{07993902-84D1-E542-9597-23A4E4D30AD3}" destId="{68EAA695-CC04-BD4C-B8AD-9121909B80A3}" srcOrd="0" destOrd="0" parTransId="{5A5057E0-4BE7-F346-81A0-1EBBB2C64608}" sibTransId="{C93831FA-823B-C74A-A837-C6AF1F292F58}"/>
    <dgm:cxn modelId="{C468D6D2-73F4-FC4A-B516-49F109C4618A}" srcId="{4B12BCB1-FD1D-5148-B4AF-8532C9AE9BB9}" destId="{8FA0864C-44C6-8C45-A670-4F4B0F73B162}" srcOrd="0" destOrd="0" parTransId="{C52A46F7-8AA5-8A43-8E73-5D4CE32898E1}" sibTransId="{574164AA-E84A-C14B-AAD3-2A9822BB65D8}"/>
    <dgm:cxn modelId="{4DF0180C-7528-F442-8B49-F905EE645179}" srcId="{8C016A55-5493-2347-891F-8A38DCD3C8FC}" destId="{1954AF55-69A4-D34A-AF71-CE22FFAEA0BD}" srcOrd="1" destOrd="0" parTransId="{5AE4CB29-B3C5-0747-970C-9E6066F31B0F}" sibTransId="{22CBDF6C-E545-1148-B154-D4223288AC23}"/>
    <dgm:cxn modelId="{5A5B20AA-C0FA-E947-9AA9-F3F455F0EF90}" srcId="{68EAA695-CC04-BD4C-B8AD-9121909B80A3}" destId="{94341E25-0FD5-E149-8BC2-D82C527A60B2}" srcOrd="2" destOrd="0" parTransId="{5B1B1C41-5559-E947-9E90-82670E3BC7A9}" sibTransId="{B23A7E50-622C-CF43-A3F4-D39A0E938F11}"/>
    <dgm:cxn modelId="{D7C02402-D70C-284E-8C85-B2E8C3D988DD}" type="presOf" srcId="{DD21DDD7-5B65-CC4E-A3F2-69293BAF8B17}" destId="{985498D9-D9A9-4341-B8E0-2DDD6C0C9A6C}" srcOrd="0" destOrd="4" presId="urn:microsoft.com/office/officeart/2009/3/layout/IncreasingArrowsProcess"/>
    <dgm:cxn modelId="{04C566EA-752E-8441-BF6D-3810624F4508}" srcId="{68EAA695-CC04-BD4C-B8AD-9121909B80A3}" destId="{DD21DDD7-5B65-CC4E-A3F2-69293BAF8B17}" srcOrd="3" destOrd="0" parTransId="{5D901FAB-0435-8847-A3DB-0E75D720CED9}" sibTransId="{35B42D22-2D45-834D-B444-BFEA889D1DD1}"/>
    <dgm:cxn modelId="{9FEDD577-DB23-7B49-95E2-D6384C564E0B}" srcId="{8C016A55-5493-2347-891F-8A38DCD3C8FC}" destId="{07993902-84D1-E542-9597-23A4E4D30AD3}" srcOrd="2" destOrd="0" parTransId="{D45B41C2-84D6-D14F-A605-21B3BB925993}" sibTransId="{B18E3282-ED30-914B-BAEF-342D9A21D128}"/>
    <dgm:cxn modelId="{35463B95-C898-1A4D-B61F-F4C35A653862}" srcId="{68EAA695-CC04-BD4C-B8AD-9121909B80A3}" destId="{C4421C42-2992-7544-B95F-4D8F45DF575E}" srcOrd="0" destOrd="0" parTransId="{C1DC5B11-810A-2A4F-B1DF-B62870663AE7}" sibTransId="{F8D42A63-4178-6C48-85ED-C07EF717051C}"/>
    <dgm:cxn modelId="{952E773B-ADC0-4A47-80E7-F28A222DEDF0}" type="presOf" srcId="{07993902-84D1-E542-9597-23A4E4D30AD3}" destId="{C63A7E53-657D-3943-BB07-BA9B7C590AE4}" srcOrd="0" destOrd="0" presId="urn:microsoft.com/office/officeart/2009/3/layout/IncreasingArrowsProcess"/>
    <dgm:cxn modelId="{83ED9072-1D06-9F4C-987D-61EB7B3D4376}" type="presOf" srcId="{94341E25-0FD5-E149-8BC2-D82C527A60B2}" destId="{985498D9-D9A9-4341-B8E0-2DDD6C0C9A6C}" srcOrd="0" destOrd="3" presId="urn:microsoft.com/office/officeart/2009/3/layout/IncreasingArrowsProcess"/>
    <dgm:cxn modelId="{3DB47D59-92C2-A542-AEDA-07070256B6BD}" srcId="{8C016A55-5493-2347-891F-8A38DCD3C8FC}" destId="{4B12BCB1-FD1D-5148-B4AF-8532C9AE9BB9}" srcOrd="0" destOrd="0" parTransId="{4037C92E-2BFE-0140-BBF3-99DA0D080FD3}" sibTransId="{13DFED4A-0D7F-464F-B995-2D29F6F5A122}"/>
    <dgm:cxn modelId="{DD23D7F3-4319-984B-80C0-8D4580229C75}" type="presOf" srcId="{9C357F2F-F40A-4B4D-B9B6-1CB56AA53B7E}" destId="{0DC4E537-DA44-F141-8F84-3DD0C49FA9E1}" srcOrd="0" destOrd="0" presId="urn:microsoft.com/office/officeart/2009/3/layout/IncreasingArrowsProcess"/>
    <dgm:cxn modelId="{37A4E71C-D512-3E4D-924C-801B31D0B55E}" type="presOf" srcId="{1954AF55-69A4-D34A-AF71-CE22FFAEA0BD}" destId="{209924A7-520D-1B49-8B7D-E89EAD694B28}" srcOrd="0" destOrd="0" presId="urn:microsoft.com/office/officeart/2009/3/layout/IncreasingArrowsProcess"/>
    <dgm:cxn modelId="{9699E3B3-3E51-1642-A777-27AFE5EAB39F}" type="presOf" srcId="{C4421C42-2992-7544-B95F-4D8F45DF575E}" destId="{985498D9-D9A9-4341-B8E0-2DDD6C0C9A6C}" srcOrd="0" destOrd="1" presId="urn:microsoft.com/office/officeart/2009/3/layout/IncreasingArrowsProcess"/>
    <dgm:cxn modelId="{90512782-0E03-7A4D-B422-6A8D2BF58603}" srcId="{1954AF55-69A4-D34A-AF71-CE22FFAEA0BD}" destId="{9C357F2F-F40A-4B4D-B9B6-1CB56AA53B7E}" srcOrd="0" destOrd="0" parTransId="{2450B917-F321-1543-8404-281B46EFF969}" sibTransId="{AA1F584C-F029-0F41-9215-1DA1FA753DCF}"/>
    <dgm:cxn modelId="{F933508C-F6E5-B040-88F2-646519A837CD}" type="presOf" srcId="{8C016A55-5493-2347-891F-8A38DCD3C8FC}" destId="{692B87C9-DA89-BC44-94C3-5F1E9C2D7CE1}" srcOrd="0" destOrd="0" presId="urn:microsoft.com/office/officeart/2009/3/layout/IncreasingArrowsProcess"/>
    <dgm:cxn modelId="{5ACDEEF6-D8CE-6141-9B42-7BF8EA7A39A6}" type="presOf" srcId="{8FA0864C-44C6-8C45-A670-4F4B0F73B162}" destId="{9C4B6735-02A6-7049-9A87-A6EDB256220F}" srcOrd="0" destOrd="0" presId="urn:microsoft.com/office/officeart/2009/3/layout/IncreasingArrowsProcess"/>
    <dgm:cxn modelId="{35C35B53-A21B-BB41-AC6D-AF6D2FFF1F0F}" type="presOf" srcId="{4B12BCB1-FD1D-5148-B4AF-8532C9AE9BB9}" destId="{C9669E48-E829-F243-ABD9-7219C0374901}" srcOrd="0" destOrd="0" presId="urn:microsoft.com/office/officeart/2009/3/layout/IncreasingArrowsProcess"/>
    <dgm:cxn modelId="{C34EF1B5-F258-4245-B2DD-29CF1889886D}" srcId="{68EAA695-CC04-BD4C-B8AD-9121909B80A3}" destId="{39954E27-CE06-CC40-BDDD-0EA918807A1D}" srcOrd="1" destOrd="0" parTransId="{EB4F0943-D1FF-6346-996B-DA405457AC59}" sibTransId="{FB640ECB-728E-1B45-A384-6FF2175AC379}"/>
    <dgm:cxn modelId="{B7F75B85-BBA4-E14A-937F-32667552CBDE}" type="presParOf" srcId="{692B87C9-DA89-BC44-94C3-5F1E9C2D7CE1}" destId="{C9669E48-E829-F243-ABD9-7219C0374901}" srcOrd="0" destOrd="0" presId="urn:microsoft.com/office/officeart/2009/3/layout/IncreasingArrowsProcess"/>
    <dgm:cxn modelId="{FE3D2F45-33A7-6D44-B82E-5FF938684F53}" type="presParOf" srcId="{692B87C9-DA89-BC44-94C3-5F1E9C2D7CE1}" destId="{9C4B6735-02A6-7049-9A87-A6EDB256220F}" srcOrd="1" destOrd="0" presId="urn:microsoft.com/office/officeart/2009/3/layout/IncreasingArrowsProcess"/>
    <dgm:cxn modelId="{62EE5BE3-ED8D-5E42-BD61-09DDD5FC2B7B}" type="presParOf" srcId="{692B87C9-DA89-BC44-94C3-5F1E9C2D7CE1}" destId="{209924A7-520D-1B49-8B7D-E89EAD694B28}" srcOrd="2" destOrd="0" presId="urn:microsoft.com/office/officeart/2009/3/layout/IncreasingArrowsProcess"/>
    <dgm:cxn modelId="{99C46951-8693-6F40-875C-DFBF670D18BC}" type="presParOf" srcId="{692B87C9-DA89-BC44-94C3-5F1E9C2D7CE1}" destId="{0DC4E537-DA44-F141-8F84-3DD0C49FA9E1}" srcOrd="3" destOrd="0" presId="urn:microsoft.com/office/officeart/2009/3/layout/IncreasingArrowsProcess"/>
    <dgm:cxn modelId="{1559A2F6-0EF0-CE4D-A63E-CEBE8C6B5A5A}" type="presParOf" srcId="{692B87C9-DA89-BC44-94C3-5F1E9C2D7CE1}" destId="{C63A7E53-657D-3943-BB07-BA9B7C590AE4}" srcOrd="4" destOrd="0" presId="urn:microsoft.com/office/officeart/2009/3/layout/IncreasingArrowsProcess"/>
    <dgm:cxn modelId="{6C3DCD18-763B-FA4B-BEA7-3FBCF8EB12A4}" type="presParOf" srcId="{692B87C9-DA89-BC44-94C3-5F1E9C2D7CE1}" destId="{985498D9-D9A9-4341-B8E0-2DDD6C0C9A6C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6468C-6F5B-0C4E-A9DF-98C631DDE282}">
      <dsp:nvSpPr>
        <dsp:cNvPr id="0" name=""/>
        <dsp:cNvSpPr/>
      </dsp:nvSpPr>
      <dsp:spPr>
        <a:xfrm>
          <a:off x="914400" y="0"/>
          <a:ext cx="3657600" cy="3657600"/>
        </a:xfrm>
        <a:prstGeom prst="diamond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DFA17-B0D9-7E4E-B598-530E24D51EF6}">
      <dsp:nvSpPr>
        <dsp:cNvPr id="0" name=""/>
        <dsp:cNvSpPr/>
      </dsp:nvSpPr>
      <dsp:spPr>
        <a:xfrm>
          <a:off x="1261872" y="347472"/>
          <a:ext cx="1426464" cy="1426464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Task</a:t>
          </a:r>
          <a:br>
            <a:rPr lang="en-US" sz="2400" kern="1200" dirty="0" smtClean="0"/>
          </a:br>
          <a:r>
            <a:rPr lang="en-US" sz="2400" kern="1200" dirty="0" smtClean="0"/>
            <a:t>Launch</a:t>
          </a:r>
        </a:p>
      </dsp:txBody>
      <dsp:txXfrm>
        <a:off x="1331506" y="417106"/>
        <a:ext cx="1287196" cy="1287196"/>
      </dsp:txXfrm>
    </dsp:sp>
    <dsp:sp modelId="{74EB4427-81BC-3D43-8F93-4ADC377C67EF}">
      <dsp:nvSpPr>
        <dsp:cNvPr id="0" name=""/>
        <dsp:cNvSpPr/>
      </dsp:nvSpPr>
      <dsp:spPr>
        <a:xfrm>
          <a:off x="2798064" y="347472"/>
          <a:ext cx="1426464" cy="1426464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13333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Cycle</a:t>
          </a:r>
          <a:br>
            <a:rPr lang="en-US" sz="2400" kern="1200" dirty="0" smtClean="0"/>
          </a:br>
          <a:r>
            <a:rPr lang="en-US" sz="2400" kern="1200" dirty="0" smtClean="0"/>
            <a:t>Share</a:t>
          </a:r>
          <a:endParaRPr lang="en-US" sz="2400" kern="1200" dirty="0"/>
        </a:p>
      </dsp:txBody>
      <dsp:txXfrm>
        <a:off x="2867698" y="417106"/>
        <a:ext cx="1287196" cy="1287196"/>
      </dsp:txXfrm>
    </dsp:sp>
    <dsp:sp modelId="{610071E8-8A92-714E-BF02-8ABC42BB17D5}">
      <dsp:nvSpPr>
        <dsp:cNvPr id="0" name=""/>
        <dsp:cNvSpPr/>
      </dsp:nvSpPr>
      <dsp:spPr>
        <a:xfrm>
          <a:off x="1261872" y="1883664"/>
          <a:ext cx="1426464" cy="1426464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26667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Software</a:t>
          </a:r>
          <a:br>
            <a:rPr lang="en-US" sz="2400" kern="1200" dirty="0" smtClean="0"/>
          </a:br>
          <a:r>
            <a:rPr lang="en-US" sz="2400" kern="1200" dirty="0" smtClean="0"/>
            <a:t>Share	</a:t>
          </a:r>
          <a:endParaRPr lang="en-US" sz="2400" kern="1200" dirty="0"/>
        </a:p>
      </dsp:txBody>
      <dsp:txXfrm>
        <a:off x="1331506" y="1953298"/>
        <a:ext cx="1287196" cy="1287196"/>
      </dsp:txXfrm>
    </dsp:sp>
    <dsp:sp modelId="{0A2C7188-6662-5646-A79C-9DDD7A7413AC}">
      <dsp:nvSpPr>
        <dsp:cNvPr id="0" name=""/>
        <dsp:cNvSpPr/>
      </dsp:nvSpPr>
      <dsp:spPr>
        <a:xfrm>
          <a:off x="2798064" y="1883664"/>
          <a:ext cx="1426464" cy="1426464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</a:t>
          </a:r>
          <a:br>
            <a:rPr lang="en-US" sz="2400" kern="1200" dirty="0" smtClean="0"/>
          </a:br>
          <a:r>
            <a:rPr lang="en-US" sz="2400" kern="1200" dirty="0" smtClean="0"/>
            <a:t>Share</a:t>
          </a:r>
          <a:endParaRPr lang="en-US" sz="2400" kern="1200" dirty="0"/>
        </a:p>
      </dsp:txBody>
      <dsp:txXfrm>
        <a:off x="2867698" y="1953298"/>
        <a:ext cx="1287196" cy="12871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69E48-E829-F243-ABD9-7219C0374901}">
      <dsp:nvSpPr>
        <dsp:cNvPr id="0" name=""/>
        <dsp:cNvSpPr/>
      </dsp:nvSpPr>
      <dsp:spPr>
        <a:xfrm>
          <a:off x="11259" y="733194"/>
          <a:ext cx="3882730" cy="565473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shade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254000" bIns="89769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595959"/>
              </a:solidFill>
            </a:rPr>
            <a:t>Data</a:t>
          </a:r>
          <a:endParaRPr lang="en-US" sz="1200" kern="1200" dirty="0">
            <a:solidFill>
              <a:srgbClr val="595959"/>
            </a:solidFill>
          </a:endParaRPr>
        </a:p>
      </dsp:txBody>
      <dsp:txXfrm>
        <a:off x="11259" y="874562"/>
        <a:ext cx="3741362" cy="282737"/>
      </dsp:txXfrm>
    </dsp:sp>
    <dsp:sp modelId="{9C4B6735-02A6-7049-9A87-A6EDB256220F}">
      <dsp:nvSpPr>
        <dsp:cNvPr id="0" name=""/>
        <dsp:cNvSpPr/>
      </dsp:nvSpPr>
      <dsp:spPr>
        <a:xfrm>
          <a:off x="11259" y="1169255"/>
          <a:ext cx="1195880" cy="10893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595959"/>
              </a:solidFill>
            </a:rPr>
            <a:t>Local access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595959"/>
              </a:solidFill>
            </a:rPr>
            <a:t>Anywhere access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595959"/>
              </a:solidFill>
            </a:rPr>
            <a:t>Transfer services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595959"/>
              </a:solidFill>
            </a:rPr>
            <a:t>Advanced analytics</a:t>
          </a:r>
        </a:p>
      </dsp:txBody>
      <dsp:txXfrm>
        <a:off x="11259" y="1169255"/>
        <a:ext cx="1195880" cy="1089310"/>
      </dsp:txXfrm>
    </dsp:sp>
    <dsp:sp modelId="{209924A7-520D-1B49-8B7D-E89EAD694B28}">
      <dsp:nvSpPr>
        <dsp:cNvPr id="0" name=""/>
        <dsp:cNvSpPr/>
      </dsp:nvSpPr>
      <dsp:spPr>
        <a:xfrm>
          <a:off x="1207140" y="921685"/>
          <a:ext cx="2686849" cy="565473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6">
                <a:shade val="50000"/>
                <a:hueOff val="-307796"/>
                <a:satOff val="20520"/>
                <a:lumOff val="26790"/>
                <a:alphaOff val="0"/>
                <a:tint val="50000"/>
                <a:satMod val="300000"/>
              </a:schemeClr>
            </a:gs>
            <a:gs pos="35000">
              <a:schemeClr val="accent6">
                <a:shade val="50000"/>
                <a:hueOff val="-307796"/>
                <a:satOff val="20520"/>
                <a:lumOff val="26790"/>
                <a:alphaOff val="0"/>
                <a:tint val="37000"/>
                <a:satMod val="300000"/>
              </a:schemeClr>
            </a:gs>
            <a:gs pos="100000">
              <a:schemeClr val="accent6">
                <a:shade val="50000"/>
                <a:hueOff val="-307796"/>
                <a:satOff val="20520"/>
                <a:lumOff val="2679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254000" bIns="89769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595959"/>
              </a:solidFill>
            </a:rPr>
            <a:t>Software</a:t>
          </a:r>
          <a:endParaRPr lang="en-US" sz="1200" kern="1200" dirty="0">
            <a:solidFill>
              <a:srgbClr val="595959"/>
            </a:solidFill>
          </a:endParaRPr>
        </a:p>
      </dsp:txBody>
      <dsp:txXfrm>
        <a:off x="1207140" y="1063053"/>
        <a:ext cx="2545481" cy="282737"/>
      </dsp:txXfrm>
    </dsp:sp>
    <dsp:sp modelId="{0DC4E537-DA44-F141-8F84-3DD0C49FA9E1}">
      <dsp:nvSpPr>
        <dsp:cNvPr id="0" name=""/>
        <dsp:cNvSpPr/>
      </dsp:nvSpPr>
      <dsp:spPr>
        <a:xfrm>
          <a:off x="1207140" y="1357746"/>
          <a:ext cx="1195880" cy="10893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595959"/>
              </a:solidFill>
            </a:rPr>
            <a:t>Campus access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595959"/>
              </a:solidFill>
            </a:rPr>
            <a:t>Anywhere access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solidFill>
              <a:srgbClr val="595959"/>
            </a:solidFill>
          </a:endParaRPr>
        </a:p>
      </dsp:txBody>
      <dsp:txXfrm>
        <a:off x="1207140" y="1357746"/>
        <a:ext cx="1195880" cy="1089310"/>
      </dsp:txXfrm>
    </dsp:sp>
    <dsp:sp modelId="{C63A7E53-657D-3943-BB07-BA9B7C590AE4}">
      <dsp:nvSpPr>
        <dsp:cNvPr id="0" name=""/>
        <dsp:cNvSpPr/>
      </dsp:nvSpPr>
      <dsp:spPr>
        <a:xfrm>
          <a:off x="2403021" y="1110176"/>
          <a:ext cx="1490968" cy="565473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6">
                <a:shade val="50000"/>
                <a:hueOff val="-307796"/>
                <a:satOff val="20520"/>
                <a:lumOff val="26790"/>
                <a:alphaOff val="0"/>
                <a:tint val="50000"/>
                <a:satMod val="300000"/>
              </a:schemeClr>
            </a:gs>
            <a:gs pos="35000">
              <a:schemeClr val="accent6">
                <a:shade val="50000"/>
                <a:hueOff val="-307796"/>
                <a:satOff val="20520"/>
                <a:lumOff val="26790"/>
                <a:alphaOff val="0"/>
                <a:tint val="37000"/>
                <a:satMod val="300000"/>
              </a:schemeClr>
            </a:gs>
            <a:gs pos="100000">
              <a:schemeClr val="accent6">
                <a:shade val="50000"/>
                <a:hueOff val="-307796"/>
                <a:satOff val="20520"/>
                <a:lumOff val="2679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254000" bIns="89769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595959"/>
              </a:solidFill>
            </a:rPr>
            <a:t>Tasks</a:t>
          </a:r>
          <a:endParaRPr lang="en-US" sz="1200" kern="1200" dirty="0">
            <a:solidFill>
              <a:srgbClr val="595959"/>
            </a:solidFill>
          </a:endParaRPr>
        </a:p>
      </dsp:txBody>
      <dsp:txXfrm>
        <a:off x="2403021" y="1251544"/>
        <a:ext cx="1349600" cy="282737"/>
      </dsp:txXfrm>
    </dsp:sp>
    <dsp:sp modelId="{985498D9-D9A9-4341-B8E0-2DDD6C0C9A6C}">
      <dsp:nvSpPr>
        <dsp:cNvPr id="0" name=""/>
        <dsp:cNvSpPr/>
      </dsp:nvSpPr>
      <dsp:spPr>
        <a:xfrm>
          <a:off x="2403021" y="1546237"/>
          <a:ext cx="1195880" cy="10733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595959"/>
              </a:solidFill>
            </a:rPr>
            <a:t>Resource access</a:t>
          </a:r>
          <a:endParaRPr lang="en-US" sz="1200" kern="1200" dirty="0">
            <a:solidFill>
              <a:srgbClr val="595959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595959"/>
              </a:solidFill>
            </a:rPr>
            <a:t>Campus</a:t>
          </a:r>
          <a:endParaRPr lang="en-US" sz="1200" kern="1200" dirty="0">
            <a:solidFill>
              <a:srgbClr val="595959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595959"/>
              </a:solidFill>
            </a:rPr>
            <a:t>Grid</a:t>
          </a:r>
          <a:endParaRPr lang="en-US" sz="1200" kern="1200" dirty="0">
            <a:solidFill>
              <a:srgbClr val="595959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595959"/>
              </a:solidFill>
            </a:rPr>
            <a:t>Cloud</a:t>
          </a:r>
          <a:endParaRPr lang="en-US" sz="1200" kern="1200" dirty="0">
            <a:solidFill>
              <a:srgbClr val="595959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595959"/>
              </a:solidFill>
            </a:rPr>
            <a:t>HPC</a:t>
          </a:r>
          <a:endParaRPr lang="en-US" sz="1200" kern="1200" dirty="0">
            <a:solidFill>
              <a:srgbClr val="595959"/>
            </a:solidFill>
          </a:endParaRPr>
        </a:p>
      </dsp:txBody>
      <dsp:txXfrm>
        <a:off x="2403021" y="1546237"/>
        <a:ext cx="1195880" cy="1073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53D6A-5627-BF44-9CAD-B86BEE129E21}" type="datetimeFigureOut">
              <a:rPr lang="en-US" smtClean="0"/>
              <a:pPr/>
              <a:t>6/3/13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4C7F5-D946-CB43-A92C-91768EC92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874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C1586-5DF1-5445-B7E3-B7397490DD96}" type="datetimeFigureOut">
              <a:rPr lang="en-US" smtClean="0"/>
              <a:pPr/>
              <a:t>6/3/13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F04EF-D5D4-1240-9BA7-6DA9BC1548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52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4EF-D5D4-1240-9BA7-6DA9BC1548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4EF-D5D4-1240-9BA7-6DA9BC1548C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diagrams for software / data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4EF-D5D4-1240-9BA7-6DA9BC1548C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1.emf"/><Relationship Id="rId5" Type="http://schemas.openxmlformats.org/officeDocument/2006/relationships/image" Target="../media/image6.emf"/><Relationship Id="rId6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15968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9" name="Picture 18" descr="ci_logo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" y="274638"/>
            <a:ext cx="1790700" cy="800100"/>
          </a:xfrm>
          <a:prstGeom prst="rect">
            <a:avLst/>
          </a:prstGeom>
        </p:spPr>
      </p:pic>
      <p:pic>
        <p:nvPicPr>
          <p:cNvPr id="20" name="Picture 19" descr="argonnlogo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0" y="6400800"/>
            <a:ext cx="812800" cy="279400"/>
          </a:xfrm>
          <a:prstGeom prst="rect">
            <a:avLst/>
          </a:prstGeom>
        </p:spPr>
      </p:pic>
      <p:pic>
        <p:nvPicPr>
          <p:cNvPr id="21" name="Picture 20" descr="uofclogo.eps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07100" y="6477000"/>
            <a:ext cx="1003300" cy="203200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>
          <a:xfrm rot="5400000">
            <a:off x="5561806" y="6553200"/>
            <a:ext cx="304800" cy="1588"/>
          </a:xfrm>
          <a:prstGeom prst="line">
            <a:avLst/>
          </a:prstGeom>
          <a:ln>
            <a:solidFill>
              <a:srgbClr val="B42E34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5400000">
            <a:off x="7163594" y="6553200"/>
            <a:ext cx="304800" cy="1588"/>
          </a:xfrm>
          <a:prstGeom prst="line">
            <a:avLst/>
          </a:prstGeom>
          <a:ln>
            <a:solidFill>
              <a:srgbClr val="B42E34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7506811" y="6333282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 smtClean="0">
                <a:solidFill>
                  <a:schemeClr val="bg1">
                    <a:lumMod val="85000"/>
                  </a:schemeClr>
                </a:solidFill>
              </a:rPr>
              <a:t>www.ci.anl.gov</a:t>
            </a:r>
            <a:endParaRPr lang="en-US" sz="105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512746" y="6497350"/>
            <a:ext cx="13472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 smtClean="0">
                <a:solidFill>
                  <a:schemeClr val="bg1">
                    <a:lumMod val="85000"/>
                  </a:schemeClr>
                </a:solidFill>
              </a:rPr>
              <a:t>www.ci.uchicago.edu</a:t>
            </a:r>
            <a:endParaRPr lang="en-US" sz="105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5943600" cy="9175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1" name="Picture 10" descr="radiate.eps"/>
          <p:cNvPicPr>
            <a:picLocks noChangeAspect="1"/>
          </p:cNvPicPr>
          <p:nvPr userDrawn="1"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5410200" y="495300"/>
            <a:ext cx="3721100" cy="5676900"/>
          </a:xfrm>
          <a:prstGeom prst="rect">
            <a:avLst/>
          </a:prstGeom>
        </p:spPr>
      </p:pic>
      <p:pic>
        <p:nvPicPr>
          <p:cNvPr id="13" name="Picture 12" descr="osg_logo.gif"/>
          <p:cNvPicPr>
            <a:picLocks noChangeAspect="1"/>
          </p:cNvPicPr>
          <p:nvPr userDrawn="1"/>
        </p:nvPicPr>
        <p:blipFill>
          <a:blip r:embed="rId6">
            <a:alphaModFix/>
          </a:blip>
          <a:srcRect r="28896" b="23762"/>
          <a:stretch>
            <a:fillRect/>
          </a:stretch>
        </p:blipFill>
        <p:spPr>
          <a:xfrm>
            <a:off x="7696200" y="3124200"/>
            <a:ext cx="1295102" cy="70362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596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ofcicon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48492" y="108216"/>
            <a:ext cx="673100" cy="596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"/>
            <a:ext cx="7097307" cy="838200"/>
          </a:xfrm>
          <a:prstGeom prst="rect">
            <a:avLst/>
          </a:prstGeom>
        </p:spPr>
        <p:txBody>
          <a:bodyPr tIns="91440" bIns="137160" anchor="ctr">
            <a:normAutofit/>
          </a:bodyPr>
          <a:lstStyle>
            <a:lvl1pPr algn="l">
              <a:spcBef>
                <a:spcPts val="0"/>
              </a:spcBef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28600" y="990600"/>
            <a:ext cx="8553450" cy="52578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600"/>
              </a:spcBef>
              <a:buClr>
                <a:srgbClr val="800000"/>
              </a:buClr>
              <a:buSzPct val="80000"/>
              <a:buFont typeface="Lucida Grande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600"/>
              </a:spcBef>
              <a:buClr>
                <a:srgbClr val="800000"/>
              </a:buClr>
              <a:buSzPct val="80000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600"/>
              </a:spcBef>
              <a:buClr>
                <a:srgbClr val="800000"/>
              </a:buClr>
              <a:buSzPct val="80000"/>
              <a:buFont typeface="Courier New"/>
              <a:buChar char="o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" y="646744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D12DC1-BB88-6B49-A914-5DE104335772}" type="slidenum">
              <a:rPr lang="en-US" sz="12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1066800" y="6467445"/>
            <a:ext cx="3657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lvl1pPr marL="0" algn="l" defTabSz="457200" rtl="0" eaLnBrk="1" latinLnBrk="0" hangingPunct="1">
              <a:defRPr lang="en-US" sz="1200" kern="120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8D045A-CF64-494B-9374-292B2658569D}" type="datetimeFigureOut">
              <a:rPr lang="en-US" smtClean="0"/>
              <a:t>6/3/13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F64282-FB33-BC4C-AA5C-A327A97A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emf"/><Relationship Id="rId8" Type="http://schemas.openxmlformats.org/officeDocument/2006/relationships/image" Target="../media/image2.emf"/><Relationship Id="rId9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41596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ofclogo.eps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5962" y="6477000"/>
            <a:ext cx="1379538" cy="2794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rot="5400000">
            <a:off x="5410994" y="6629400"/>
            <a:ext cx="304800" cy="1588"/>
          </a:xfrm>
          <a:prstGeom prst="line">
            <a:avLst/>
          </a:prstGeom>
          <a:ln>
            <a:solidFill>
              <a:srgbClr val="B42E34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7241382" y="6629400"/>
            <a:ext cx="304800" cy="1588"/>
          </a:xfrm>
          <a:prstGeom prst="line">
            <a:avLst/>
          </a:prstGeom>
          <a:ln>
            <a:solidFill>
              <a:srgbClr val="B42E34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06811" y="6408000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 smtClean="0">
                <a:solidFill>
                  <a:schemeClr val="bg1">
                    <a:lumMod val="85000"/>
                  </a:schemeClr>
                </a:solidFill>
              </a:rPr>
              <a:t>www.ci.anl.gov</a:t>
            </a:r>
            <a:endParaRPr lang="en-US" sz="105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12746" y="6572068"/>
            <a:ext cx="13472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 smtClean="0">
                <a:solidFill>
                  <a:schemeClr val="bg1">
                    <a:lumMod val="85000"/>
                  </a:schemeClr>
                </a:solidFill>
              </a:rPr>
              <a:t>www.ci.uchicago.edu</a:t>
            </a:r>
            <a:endParaRPr lang="en-US" sz="105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5" name="Picture 14" descr="radiateforwhite.eps"/>
          <p:cNvPicPr>
            <a:picLocks noChangeAspect="1"/>
          </p:cNvPicPr>
          <p:nvPr/>
        </p:nvPicPr>
        <p:blipFill>
          <a:blip r:embed="rId8">
            <a:alphaModFix amt="85000"/>
          </a:blip>
          <a:stretch>
            <a:fillRect/>
          </a:stretch>
        </p:blipFill>
        <p:spPr>
          <a:xfrm>
            <a:off x="5613400" y="838200"/>
            <a:ext cx="3530600" cy="5359400"/>
          </a:xfrm>
          <a:prstGeom prst="rect">
            <a:avLst/>
          </a:prstGeom>
        </p:spPr>
      </p:pic>
      <p:pic>
        <p:nvPicPr>
          <p:cNvPr id="11" name="Picture 10" descr="osg_logo.gif"/>
          <p:cNvPicPr>
            <a:picLocks noChangeAspect="1"/>
          </p:cNvPicPr>
          <p:nvPr userDrawn="1"/>
        </p:nvPicPr>
        <p:blipFill>
          <a:blip r:embed="rId9">
            <a:alphaModFix amt="62000"/>
          </a:blip>
          <a:srcRect r="28896" b="23762"/>
          <a:stretch>
            <a:fillRect/>
          </a:stretch>
        </p:blipFill>
        <p:spPr>
          <a:xfrm>
            <a:off x="7772698" y="3258773"/>
            <a:ext cx="1295102" cy="70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5" r:id="rId3"/>
    <p:sldLayoutId id="2147483666" r:id="rId4"/>
    <p:sldLayoutId id="2147483667" r:id="rId5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s://twiki.grid.iu.edu/bin/view/CampusGrids/DeployedCampusInfrastructur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007" y="1671637"/>
            <a:ext cx="5943600" cy="917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Campus Grids &amp; Campus Infrastructures Community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29000"/>
            <a:ext cx="6400800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Rob Gardner</a:t>
            </a:r>
            <a:endParaRPr lang="en-US" dirty="0" smtClean="0"/>
          </a:p>
          <a:p>
            <a:r>
              <a:rPr lang="en-US" dirty="0" smtClean="0"/>
              <a:t>Computation Institute / University of Chicago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June 4, 2013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_39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60913"/>
            <a:ext cx="1761794" cy="1306087"/>
          </a:xfrm>
          <a:prstGeom prst="rect">
            <a:avLst/>
          </a:prstGeom>
        </p:spPr>
      </p:pic>
      <p:pic>
        <p:nvPicPr>
          <p:cNvPr id="6" name="Picture 5" descr="screenshot_39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750" y="990600"/>
            <a:ext cx="1386050" cy="2209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 smtClean="0"/>
              <a:t>SkeletonKey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OSG AHM</a:t>
            </a:r>
            <a:endParaRPr lang="en-US" dirty="0"/>
          </a:p>
        </p:txBody>
      </p:sp>
      <p:pic>
        <p:nvPicPr>
          <p:cNvPr id="7" name="Picture 6" descr="parrot_chirp_layou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362200"/>
            <a:ext cx="3813381" cy="327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after sk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7819" y="2438400"/>
            <a:ext cx="3562781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Connector 9"/>
          <p:cNvCxnSpPr/>
          <p:nvPr/>
        </p:nvCxnSpPr>
        <p:spPr>
          <a:xfrm rot="5400000">
            <a:off x="1681972" y="3575829"/>
            <a:ext cx="5629245" cy="15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Equal 2"/>
          <p:cNvSpPr/>
          <p:nvPr/>
        </p:nvSpPr>
        <p:spPr>
          <a:xfrm>
            <a:off x="4167317" y="3810000"/>
            <a:ext cx="656965" cy="685800"/>
          </a:xfrm>
          <a:prstGeom prst="mathEqual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1452" y="924580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With </a:t>
            </a:r>
            <a:r>
              <a:rPr 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SkeletonKey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931779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Directly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563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PALMS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OASIS: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provides the infrastructure to host the software in CVMFS but </a:t>
            </a:r>
            <a:r>
              <a:rPr lang="en-US" dirty="0" smtClean="0"/>
              <a:t>users </a:t>
            </a:r>
            <a:r>
              <a:rPr lang="en-US" dirty="0" smtClean="0"/>
              <a:t>need more guidance to install the software (1) and to access it </a:t>
            </a:r>
            <a:r>
              <a:rPr lang="en-US" dirty="0" smtClean="0"/>
              <a:t>from </a:t>
            </a:r>
            <a:r>
              <a:rPr lang="en-US" dirty="0" smtClean="0"/>
              <a:t>OSG resources (2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Programs, Applications and Libraries Management and Setup (PALMS)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/>
              <a:t>system to install and manage software in OASIS</a:t>
            </a:r>
          </a:p>
          <a:p>
            <a:pPr lvl="1"/>
            <a:r>
              <a:rPr lang="en-US" dirty="0" smtClean="0"/>
              <a:t>Simplifies the packaging and installation of different versions for different platforms </a:t>
            </a:r>
          </a:p>
          <a:p>
            <a:pPr lvl="1"/>
            <a:r>
              <a:rPr lang="en-US" dirty="0" smtClean="0"/>
              <a:t>Helps users to setup the correct and desired environment (applications and libraries)</a:t>
            </a:r>
          </a:p>
        </p:txBody>
      </p:sp>
    </p:spTree>
    <p:extLst>
      <p:ext uri="{BB962C8B-B14F-4D97-AF65-F5344CB8AC3E}">
        <p14:creationId xmlns:p14="http://schemas.microsoft.com/office/powerpoint/2010/main" val="111928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PALMS </a:t>
            </a:r>
            <a:r>
              <a:rPr lang="en-US" dirty="0"/>
              <a:t>s</a:t>
            </a:r>
            <a:r>
              <a:rPr lang="en-US" dirty="0" smtClean="0"/>
              <a:t>oftware </a:t>
            </a:r>
            <a:r>
              <a:rPr lang="en-US" dirty="0" smtClean="0"/>
              <a:t>manager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Help packaging application and deploying it on OASIS (or </a:t>
            </a:r>
            <a:r>
              <a:rPr lang="en-US" dirty="0" smtClean="0"/>
              <a:t>into any CVMFS stratum)</a:t>
            </a:r>
            <a:endParaRPr lang="en-US" dirty="0" smtClean="0"/>
          </a:p>
          <a:p>
            <a:r>
              <a:rPr lang="en-US" dirty="0" smtClean="0"/>
              <a:t>Allow installs, updates and removals of applications and libraries</a:t>
            </a:r>
          </a:p>
          <a:p>
            <a:r>
              <a:rPr lang="en-US" dirty="0" smtClean="0"/>
              <a:t>Allow multiple versions for distinct platforms</a:t>
            </a:r>
          </a:p>
          <a:p>
            <a:r>
              <a:rPr lang="en-US" dirty="0" smtClean="0"/>
              <a:t>Allow multiple versions for the same platform</a:t>
            </a:r>
          </a:p>
          <a:p>
            <a:r>
              <a:rPr lang="en-US" dirty="0" smtClean="0"/>
              <a:t>Does not require root on the OASIS server</a:t>
            </a:r>
          </a:p>
          <a:p>
            <a:r>
              <a:rPr lang="en-US" dirty="0" smtClean="0"/>
              <a:t>Can manage and solve dependencies and conflicts</a:t>
            </a:r>
          </a:p>
          <a:p>
            <a:r>
              <a:rPr lang="en-US" dirty="0" smtClean="0"/>
              <a:t>Help adapting and installing native packages</a:t>
            </a:r>
          </a:p>
        </p:txBody>
      </p:sp>
    </p:spTree>
    <p:extLst>
      <p:ext uri="{BB962C8B-B14F-4D97-AF65-F5344CB8AC3E}">
        <p14:creationId xmlns:p14="http://schemas.microsoft.com/office/powerpoint/2010/main" val="544786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PALMS </a:t>
            </a:r>
            <a:r>
              <a:rPr lang="en-US" dirty="0" smtClean="0"/>
              <a:t>user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Help </a:t>
            </a:r>
            <a:r>
              <a:rPr lang="en-US" dirty="0" smtClean="0"/>
              <a:t>select </a:t>
            </a:r>
            <a:r>
              <a:rPr lang="en-US" dirty="0" smtClean="0"/>
              <a:t>the correct version for the platform</a:t>
            </a:r>
          </a:p>
          <a:p>
            <a:r>
              <a:rPr lang="en-US" dirty="0" smtClean="0"/>
              <a:t>Provide a default version but allow to </a:t>
            </a:r>
            <a:r>
              <a:rPr lang="en-US" dirty="0" smtClean="0"/>
              <a:t>choice</a:t>
            </a:r>
            <a:endParaRPr lang="en-US" dirty="0" smtClean="0"/>
          </a:p>
          <a:p>
            <a:r>
              <a:rPr lang="en-US" dirty="0" smtClean="0"/>
              <a:t>Setup the correct environment for the user shell</a:t>
            </a:r>
          </a:p>
          <a:p>
            <a:r>
              <a:rPr lang="en-US" dirty="0" smtClean="0"/>
              <a:t>Work </a:t>
            </a:r>
            <a:r>
              <a:rPr lang="en-US" dirty="0" smtClean="0"/>
              <a:t>automatically with different shells</a:t>
            </a:r>
          </a:p>
          <a:p>
            <a:r>
              <a:rPr lang="en-US" dirty="0" smtClean="0"/>
              <a:t>A</a:t>
            </a:r>
            <a:r>
              <a:rPr lang="en-US" dirty="0" smtClean="0"/>
              <a:t>dd no </a:t>
            </a:r>
            <a:r>
              <a:rPr lang="en-US" dirty="0" smtClean="0"/>
              <a:t>performance </a:t>
            </a:r>
            <a:r>
              <a:rPr lang="en-US" dirty="0" smtClean="0"/>
              <a:t>penalty </a:t>
            </a:r>
            <a:r>
              <a:rPr lang="en-US" dirty="0" smtClean="0"/>
              <a:t>compared to </a:t>
            </a:r>
            <a:r>
              <a:rPr lang="en-US" dirty="0" smtClean="0"/>
              <a:t>default</a:t>
            </a:r>
            <a:r>
              <a:rPr lang="en-US" dirty="0" smtClean="0"/>
              <a:t> OASIS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0723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PALMS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</a:p>
          <a:p>
            <a:pPr lvl="1"/>
            <a:r>
              <a:rPr lang="en-US" dirty="0" smtClean="0"/>
              <a:t>Presentations and white paper</a:t>
            </a:r>
          </a:p>
          <a:p>
            <a:r>
              <a:rPr lang="en-US" dirty="0" smtClean="0"/>
              <a:t>Software development, packaging and documentation</a:t>
            </a:r>
          </a:p>
          <a:p>
            <a:r>
              <a:rPr lang="en-US" dirty="0" smtClean="0"/>
              <a:t>Deployment on OSG OASIS and on UC3</a:t>
            </a:r>
          </a:p>
          <a:p>
            <a:r>
              <a:rPr lang="en-US" dirty="0" smtClean="0"/>
              <a:t>Librarian (software manager) activities for the OSG VO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9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CIVAIS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There is a lot of information about the operation of a Campus Infrastructure or OSG</a:t>
            </a:r>
          </a:p>
          <a:p>
            <a:r>
              <a:rPr lang="en-US" dirty="0" smtClean="0"/>
              <a:t>Processed information is more valuable than raw data</a:t>
            </a:r>
          </a:p>
          <a:p>
            <a:r>
              <a:rPr lang="en-US" dirty="0" smtClean="0"/>
              <a:t>Data and info differ by role</a:t>
            </a:r>
            <a:r>
              <a:rPr lang="en-US" dirty="0" smtClean="0"/>
              <a:t> </a:t>
            </a:r>
            <a:r>
              <a:rPr lang="en-US" dirty="0" smtClean="0"/>
              <a:t>(researcher, PI, computer center director, funding program manager, network administrator, …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CIVAIS: Campus Infrastructures Visual Analytics and Informatics Services 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analytics </a:t>
            </a:r>
            <a:r>
              <a:rPr lang="en-US" dirty="0" smtClean="0"/>
              <a:t>service collecting information form a Campus </a:t>
            </a:r>
            <a:r>
              <a:rPr lang="en-US" dirty="0" smtClean="0"/>
              <a:t>Infrastructure </a:t>
            </a:r>
            <a:endParaRPr lang="en-US" dirty="0" smtClean="0"/>
          </a:p>
          <a:p>
            <a:pPr lvl="1"/>
            <a:r>
              <a:rPr lang="en-US" dirty="0" smtClean="0"/>
              <a:t>Provides</a:t>
            </a:r>
            <a:r>
              <a:rPr lang="en-US" dirty="0" smtClean="0"/>
              <a:t> </a:t>
            </a:r>
            <a:r>
              <a:rPr lang="en-US" dirty="0" smtClean="0"/>
              <a:t>clear, concise and flexible views for users </a:t>
            </a:r>
            <a:endParaRPr lang="en-US" dirty="0" smtClean="0"/>
          </a:p>
          <a:p>
            <a:pPr lvl="1"/>
            <a:r>
              <a:rPr lang="en-US" dirty="0" smtClean="0"/>
              <a:t>And an</a:t>
            </a:r>
            <a:r>
              <a:rPr lang="en-US" dirty="0" smtClean="0"/>
              <a:t> </a:t>
            </a:r>
            <a:r>
              <a:rPr lang="en-US" dirty="0" smtClean="0"/>
              <a:t>open </a:t>
            </a:r>
            <a:r>
              <a:rPr lang="en-US" dirty="0" smtClean="0"/>
              <a:t>data platform (policy based) to stimulate derived metrics and 3</a:t>
            </a:r>
            <a:r>
              <a:rPr lang="en-US" baseline="30000" dirty="0" smtClean="0"/>
              <a:t>rd</a:t>
            </a:r>
            <a:r>
              <a:rPr lang="en-US" dirty="0" smtClean="0"/>
              <a:t> party apps for advanced analytics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00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r>
              <a:rPr lang="en-US" dirty="0" smtClean="0"/>
              <a:t>Example (1)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do computing center executive/steering committees most want to know?</a:t>
            </a:r>
          </a:p>
          <a:p>
            <a:pPr lvl="1"/>
            <a:r>
              <a:rPr lang="en-US" dirty="0" smtClean="0"/>
              <a:t>How are resources being used</a:t>
            </a:r>
          </a:p>
          <a:p>
            <a:pPr lvl="1"/>
            <a:r>
              <a:rPr lang="en-US" dirty="0" smtClean="0"/>
              <a:t>Are they serving investing stakeholders fairly, as well as the broader university community</a:t>
            </a:r>
          </a:p>
          <a:p>
            <a:pPr lvl="1"/>
            <a:r>
              <a:rPr lang="en-US" dirty="0" smtClean="0"/>
              <a:t>Is capacity meeting demand</a:t>
            </a:r>
          </a:p>
          <a:p>
            <a:pPr lvl="1"/>
            <a:r>
              <a:rPr lang="en-US" dirty="0" smtClean="0"/>
              <a:t>Which technologies (processing, storage, network, visualization) are most likely to yield the most benefit to the most users</a:t>
            </a:r>
          </a:p>
          <a:p>
            <a:pPr lvl="1"/>
            <a:r>
              <a:rPr lang="en-US" dirty="0" smtClean="0"/>
              <a:t>How do we judge the effectiveness of resource usage for advancing the scientific goals of our </a:t>
            </a:r>
            <a:r>
              <a:rPr lang="en-US" dirty="0" smtClean="0"/>
              <a:t>stake-holding </a:t>
            </a:r>
            <a:r>
              <a:rPr lang="en-US" dirty="0" smtClean="0"/>
              <a:t>partners</a:t>
            </a:r>
          </a:p>
        </p:txBody>
      </p:sp>
    </p:spTree>
    <p:extLst>
      <p:ext uri="{BB962C8B-B14F-4D97-AF65-F5344CB8AC3E}">
        <p14:creationId xmlns:p14="http://schemas.microsoft.com/office/powerpoint/2010/main" val="1933009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1"/>
            <a:ext cx="8012289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Use Case </a:t>
            </a:r>
            <a:r>
              <a:rPr lang="en-US" dirty="0" smtClean="0"/>
              <a:t>Example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What does the OSG Executive Team most want to know?</a:t>
            </a:r>
          </a:p>
          <a:p>
            <a:pPr lvl="1"/>
            <a:r>
              <a:rPr lang="en-US" dirty="0" smtClean="0"/>
              <a:t>How effective is the campus program in engaging new users and research communities on campuses</a:t>
            </a:r>
          </a:p>
          <a:p>
            <a:pPr lvl="1"/>
            <a:r>
              <a:rPr lang="en-US" dirty="0" smtClean="0"/>
              <a:t>Which disciplines, outside of high energy physics, have received benefit from OSG </a:t>
            </a:r>
          </a:p>
          <a:p>
            <a:pPr lvl="1"/>
            <a:r>
              <a:rPr lang="en-US" dirty="0" smtClean="0"/>
              <a:t>What are the impacts of OSG services and technologies on accelerating the scientific mission of our stake-holding organizations as well as the national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67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CIVAIS 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Design starting </a:t>
            </a:r>
            <a:r>
              <a:rPr lang="en-US" dirty="0" smtClean="0"/>
              <a:t>from </a:t>
            </a:r>
            <a:r>
              <a:rPr lang="en-US" dirty="0" smtClean="0"/>
              <a:t>the user experience </a:t>
            </a:r>
          </a:p>
          <a:p>
            <a:r>
              <a:rPr lang="en-US" dirty="0" smtClean="0"/>
              <a:t>Multiple roles determining access policies and interests</a:t>
            </a:r>
          </a:p>
          <a:p>
            <a:r>
              <a:rPr lang="en-US" dirty="0" smtClean="0"/>
              <a:t>Interactive extensible </a:t>
            </a:r>
            <a:r>
              <a:rPr lang="en-US" dirty="0" smtClean="0"/>
              <a:t>web </a:t>
            </a:r>
            <a:r>
              <a:rPr lang="en-US" dirty="0" smtClean="0"/>
              <a:t>displays tailored to the role of the user</a:t>
            </a:r>
          </a:p>
          <a:p>
            <a:r>
              <a:rPr lang="en-US" dirty="0" smtClean="0"/>
              <a:t>Designed for a Campus Infrastructure</a:t>
            </a:r>
          </a:p>
          <a:p>
            <a:r>
              <a:rPr lang="en-US" dirty="0" smtClean="0"/>
              <a:t>Easy to install and deploy on a Campus</a:t>
            </a:r>
          </a:p>
          <a:p>
            <a:r>
              <a:rPr lang="en-US" dirty="0" smtClean="0"/>
              <a:t>Hierarchical reporting for a </a:t>
            </a:r>
            <a:r>
              <a:rPr lang="en-US" dirty="0" smtClean="0"/>
              <a:t>wider</a:t>
            </a:r>
            <a:r>
              <a:rPr lang="en-US" dirty="0" smtClean="0"/>
              <a:t> </a:t>
            </a:r>
            <a:r>
              <a:rPr lang="en-US" dirty="0" smtClean="0"/>
              <a:t>community (e.g. OSG CIC)</a:t>
            </a:r>
          </a:p>
          <a:p>
            <a:r>
              <a:rPr lang="en-US" dirty="0" smtClean="0"/>
              <a:t>Highly scalable </a:t>
            </a:r>
          </a:p>
          <a:p>
            <a:pPr lvl="1"/>
            <a:r>
              <a:rPr lang="en-US" dirty="0" smtClean="0"/>
              <a:t>a single Campus reporting running on a single machine, bigger and more complex structures scaling on a distributed architecture</a:t>
            </a:r>
          </a:p>
          <a:p>
            <a:r>
              <a:rPr lang="en-US" dirty="0" smtClean="0"/>
              <a:t>Pluggable and open interface</a:t>
            </a:r>
          </a:p>
          <a:p>
            <a:pPr lvl="1"/>
            <a:r>
              <a:rPr lang="en-US" dirty="0" smtClean="0"/>
              <a:t>Accepting multiple inputs (Gratia, </a:t>
            </a:r>
            <a:r>
              <a:rPr lang="en-US" dirty="0"/>
              <a:t>m</a:t>
            </a:r>
            <a:r>
              <a:rPr lang="en-US" dirty="0" smtClean="0"/>
              <a:t>essage queues, etc…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Ability to add custom views to the display</a:t>
            </a:r>
          </a:p>
          <a:p>
            <a:pPr lvl="1"/>
            <a:r>
              <a:rPr lang="en-US" dirty="0" smtClean="0"/>
              <a:t>Open Data available via </a:t>
            </a:r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 smtClean="0"/>
              <a:t>API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671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CIVAIS architecture diagram</a:t>
            </a:r>
            <a:endParaRPr lang="en-US" dirty="0"/>
          </a:p>
        </p:txBody>
      </p:sp>
      <p:pic>
        <p:nvPicPr>
          <p:cNvPr id="4" name="Content Placeholder 3" descr="civais.jpg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-15325" r="-153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02268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05595996"/>
              </p:ext>
            </p:extLst>
          </p:nvPr>
        </p:nvGraphicFramePr>
        <p:xfrm>
          <a:off x="-533400" y="1828800"/>
          <a:ext cx="54864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/>
          <p:cNvSpPr/>
          <p:nvPr/>
        </p:nvSpPr>
        <p:spPr>
          <a:xfrm>
            <a:off x="76200" y="990600"/>
            <a:ext cx="4416425" cy="76944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 algn="ctr"/>
            <a:r>
              <a:rPr lang="en-US" sz="4400" dirty="0" err="1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  <a:cs typeface="Impact"/>
              </a:rPr>
              <a:t>OSGConnect.org</a:t>
            </a:r>
            <a:endParaRPr lang="en-US" sz="4400" dirty="0">
              <a:ln w="11430"/>
              <a:solidFill>
                <a:schemeClr val="accent6">
                  <a:lumMod val="7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lt"/>
              <a:cs typeface="Impact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ctrTitle"/>
          </p:nvPr>
        </p:nvSpPr>
        <p:spPr>
          <a:xfrm>
            <a:off x="228600" y="1"/>
            <a:ext cx="8153400" cy="838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Recasting Campus Grids as Platform of Services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0"/>
          </p:nvPr>
        </p:nvSpPr>
        <p:spPr>
          <a:xfrm>
            <a:off x="4572000" y="1371600"/>
            <a:ext cx="4286250" cy="2819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Define a suite of service offerings for campuses</a:t>
            </a:r>
          </a:p>
          <a:p>
            <a:r>
              <a:rPr lang="en-US" dirty="0" smtClean="0"/>
              <a:t>Connect to resources with increasing capabilities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2444519665"/>
              </p:ext>
            </p:extLst>
          </p:nvPr>
        </p:nvGraphicFramePr>
        <p:xfrm>
          <a:off x="4800600" y="3657600"/>
          <a:ext cx="390525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0" name="Rectangle 19"/>
          <p:cNvSpPr/>
          <p:nvPr/>
        </p:nvSpPr>
        <p:spPr>
          <a:xfrm>
            <a:off x="152400" y="5410200"/>
            <a:ext cx="4416425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 algn="ctr"/>
            <a:r>
              <a:rPr lang="en-US" sz="2800" dirty="0" smtClean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Impact"/>
              </a:rPr>
              <a:t>Connected Science</a:t>
            </a:r>
            <a:br>
              <a:rPr lang="en-US" sz="2800" dirty="0" smtClean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Impact"/>
              </a:rPr>
            </a:br>
            <a:r>
              <a:rPr lang="en-US" sz="2800" dirty="0" smtClean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Impact"/>
              </a:rPr>
              <a:t>Shared  Capabilities</a:t>
            </a:r>
            <a:endParaRPr lang="en-US" sz="2800" dirty="0">
              <a:ln w="11430"/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78213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CIVAIS architecture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Highly scalable and reliable data warehouse</a:t>
            </a:r>
          </a:p>
          <a:p>
            <a:r>
              <a:rPr lang="en-US" dirty="0" smtClean="0"/>
              <a:t>Multiple data inputs including Gratia server and probes and Google documents and Web forms</a:t>
            </a:r>
          </a:p>
          <a:p>
            <a:r>
              <a:rPr lang="en-US" dirty="0" smtClean="0"/>
              <a:t>Message bus for flexible and reliable communication (double arrows in the diagram)</a:t>
            </a:r>
          </a:p>
          <a:p>
            <a:r>
              <a:rPr lang="en-US" dirty="0" err="1" smtClean="0"/>
              <a:t>RESTful</a:t>
            </a:r>
            <a:r>
              <a:rPr lang="en-US" dirty="0" smtClean="0"/>
              <a:t> API for controlled data access</a:t>
            </a:r>
          </a:p>
          <a:p>
            <a:r>
              <a:rPr lang="en-US" dirty="0" smtClean="0"/>
              <a:t>Multiplatform portal using HTML5 and vector graphics for viewing, browsing and exporting data </a:t>
            </a:r>
          </a:p>
          <a:p>
            <a:r>
              <a:rPr lang="en-US" dirty="0" smtClean="0"/>
              <a:t>Standard plug-in definition for both data input and viewer extension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68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CIVAIS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</a:p>
          <a:p>
            <a:pPr lvl="1"/>
            <a:r>
              <a:rPr lang="en-US" dirty="0" smtClean="0"/>
              <a:t>Presentations and white paper</a:t>
            </a:r>
          </a:p>
          <a:p>
            <a:r>
              <a:rPr lang="en-US" dirty="0" smtClean="0"/>
              <a:t>Project mock-ups and evaluation</a:t>
            </a:r>
          </a:p>
          <a:p>
            <a:r>
              <a:rPr lang="en-US" dirty="0" smtClean="0"/>
              <a:t>Software development, packaging and documentation</a:t>
            </a:r>
          </a:p>
          <a:p>
            <a:r>
              <a:rPr lang="en-US" dirty="0" smtClean="0"/>
              <a:t>Deployment and testing on UC3</a:t>
            </a:r>
          </a:p>
        </p:txBody>
      </p:sp>
    </p:spTree>
    <p:extLst>
      <p:ext uri="{BB962C8B-B14F-4D97-AF65-F5344CB8AC3E}">
        <p14:creationId xmlns:p14="http://schemas.microsoft.com/office/powerpoint/2010/main" val="228789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Campus Infrastructures Maturity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-17974" b="-17974"/>
          <a:stretch>
            <a:fillRect/>
          </a:stretch>
        </p:blipFill>
        <p:spPr>
          <a:xfrm>
            <a:off x="76200" y="1003301"/>
            <a:ext cx="6477000" cy="539749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08000" y="5969000"/>
            <a:ext cx="821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https://twiki.grid.iu.edu/bin/view/CampusGrids/</a:t>
            </a:r>
            <a:r>
              <a:rPr lang="en-US" dirty="0" smtClean="0">
                <a:hlinkClick r:id="rId3"/>
              </a:rPr>
              <a:t>DeployedCampusInfrastructures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047786"/>
              </p:ext>
            </p:extLst>
          </p:nvPr>
        </p:nvGraphicFramePr>
        <p:xfrm>
          <a:off x="6629400" y="1600200"/>
          <a:ext cx="2362200" cy="42062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362200"/>
              </a:tblGrid>
              <a:tr h="508001">
                <a:tc>
                  <a:txBody>
                    <a:bodyPr/>
                    <a:lstStyle/>
                    <a:p>
                      <a:r>
                        <a:rPr lang="en-US" dirty="0" smtClean="0"/>
                        <a:t>INCREASING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CAPABILITIES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None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BOSCO campus usage</a:t>
                      </a:r>
                      <a:endParaRPr lang="en-US" sz="1600" dirty="0"/>
                    </a:p>
                  </a:txBody>
                  <a:tcPr/>
                </a:tc>
              </a:tr>
              <a:tr h="990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+ OSG Connect : Jobs</a:t>
                      </a:r>
                      <a:endParaRPr lang="en-US" sz="1600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+ OSG Connect</a:t>
                      </a:r>
                      <a:r>
                        <a:rPr lang="en-US" sz="1600" baseline="0" dirty="0" smtClean="0"/>
                        <a:t> : Software &amp; Data access</a:t>
                      </a:r>
                      <a:endParaRPr lang="en-US" sz="1600" dirty="0"/>
                    </a:p>
                  </a:txBody>
                  <a:tcPr/>
                </a:tc>
              </a:tr>
              <a:tr h="7925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+ OSG Connect :</a:t>
                      </a:r>
                      <a:r>
                        <a:rPr lang="en-US" sz="1600" baseline="0" dirty="0" smtClean="0"/>
                        <a:t>  Integrated Accounting &amp; Informatics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756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are the elements?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Graduated Platform of Services</a:t>
            </a:r>
          </a:p>
          <a:p>
            <a:pPr lvl="1"/>
            <a:r>
              <a:rPr lang="en-US" dirty="0" smtClean="0"/>
              <a:t>Campus Engagement &amp; Identity Integration tools</a:t>
            </a:r>
          </a:p>
          <a:p>
            <a:pPr lvl="1"/>
            <a:r>
              <a:rPr lang="en-US" dirty="0" smtClean="0"/>
              <a:t>Job management: BOSCO and its extensions + pure HTCondor</a:t>
            </a:r>
          </a:p>
          <a:p>
            <a:pPr lvl="1"/>
            <a:r>
              <a:rPr lang="en-US" dirty="0" smtClean="0"/>
              <a:t>Distributed software access (OASIS, PALMS, PARROT)</a:t>
            </a:r>
          </a:p>
          <a:p>
            <a:pPr lvl="1"/>
            <a:r>
              <a:rPr lang="en-US" dirty="0" smtClean="0"/>
              <a:t>Distributed data access (SRM, XRD, HTTP, SKELETONKEY)</a:t>
            </a:r>
          </a:p>
          <a:p>
            <a:pPr lvl="1"/>
            <a:r>
              <a:rPr lang="en-US" dirty="0" smtClean="0"/>
              <a:t>Accounting and Informatics services for cycle sharing (GRATIA, CIVAIS)</a:t>
            </a:r>
          </a:p>
          <a:p>
            <a:r>
              <a:rPr lang="en-US" dirty="0" smtClean="0"/>
              <a:t>Campus Infrastructures Community</a:t>
            </a:r>
          </a:p>
          <a:p>
            <a:pPr lvl="1"/>
            <a:r>
              <a:rPr lang="en-US" dirty="0" smtClean="0"/>
              <a:t>Forum, meetings, context to drive adoption, gather feedback, register impact</a:t>
            </a:r>
            <a:endParaRPr lang="en-US" dirty="0"/>
          </a:p>
          <a:p>
            <a:pPr lvl="1"/>
            <a:r>
              <a:rPr lang="en-US" dirty="0" smtClean="0"/>
              <a:t>Tutorials</a:t>
            </a:r>
            <a:r>
              <a:rPr lang="en-US" dirty="0"/>
              <a:t>, demonstrators, campus </a:t>
            </a:r>
            <a:r>
              <a:rPr lang="en-US" dirty="0" smtClean="0"/>
              <a:t>blueprints, engagements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Campus Infrastructure in the OSG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A Campus Infrastructure </a:t>
            </a:r>
            <a:r>
              <a:rPr lang="en-US" dirty="0"/>
              <a:t>is </a:t>
            </a:r>
            <a:r>
              <a:rPr lang="en-US" b="1" dirty="0"/>
              <a:t>a resource sharing capability</a:t>
            </a:r>
            <a:r>
              <a:rPr lang="en-US" dirty="0"/>
              <a:t> that enables </a:t>
            </a:r>
            <a:r>
              <a:rPr lang="en-US" dirty="0" smtClean="0"/>
              <a:t>users to </a:t>
            </a:r>
            <a:r>
              <a:rPr lang="en-US" dirty="0"/>
              <a:t>submit </a:t>
            </a:r>
            <a:r>
              <a:rPr lang="en-US" dirty="0" smtClean="0"/>
              <a:t>jobs and access data from diverse compute resources using </a:t>
            </a:r>
            <a:r>
              <a:rPr lang="en-US" dirty="0"/>
              <a:t>only their campus identity management </a:t>
            </a:r>
            <a:r>
              <a:rPr lang="en-US" dirty="0" smtClean="0"/>
              <a:t>credentials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campus infrastructure is </a:t>
            </a:r>
            <a:r>
              <a:rPr lang="en-US" b="1" dirty="0"/>
              <a:t>not limited to resources on a campus </a:t>
            </a:r>
            <a:r>
              <a:rPr lang="en-US" dirty="0"/>
              <a:t>but incorporates the ability to </a:t>
            </a:r>
            <a:r>
              <a:rPr lang="en-US" dirty="0" smtClean="0"/>
              <a:t>access resources </a:t>
            </a:r>
            <a:r>
              <a:rPr lang="en-US" dirty="0"/>
              <a:t>directly from other campuses and can also </a:t>
            </a:r>
            <a:r>
              <a:rPr lang="en-US" b="1" dirty="0" smtClean="0"/>
              <a:t>fuse</a:t>
            </a:r>
            <a:r>
              <a:rPr lang="en-US" dirty="0" smtClean="0"/>
              <a:t> resources from </a:t>
            </a:r>
            <a:r>
              <a:rPr lang="en-US" dirty="0"/>
              <a:t>national </a:t>
            </a:r>
            <a:r>
              <a:rPr lang="en-US" dirty="0" err="1" smtClean="0"/>
              <a:t>cyberinfrastructures</a:t>
            </a:r>
            <a:r>
              <a:rPr lang="en-US" dirty="0" smtClean="0"/>
              <a:t> </a:t>
            </a:r>
            <a:r>
              <a:rPr lang="en-US" dirty="0"/>
              <a:t>such as the Open Science Grid (OSG) or XSEDE. </a:t>
            </a:r>
          </a:p>
        </p:txBody>
      </p:sp>
    </p:spTree>
    <p:extLst>
      <p:ext uri="{BB962C8B-B14F-4D97-AF65-F5344CB8AC3E}">
        <p14:creationId xmlns:p14="http://schemas.microsoft.com/office/powerpoint/2010/main" val="1315570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Capabilities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Foundational</a:t>
            </a:r>
          </a:p>
          <a:p>
            <a:pPr lvl="1"/>
            <a:r>
              <a:rPr lang="en-US" dirty="0" smtClean="0"/>
              <a:t>Campus identity ( </a:t>
            </a:r>
            <a:r>
              <a:rPr lang="en-US" dirty="0" smtClean="0">
                <a:sym typeface="Wingdings"/>
              </a:rPr>
              <a:t> federated, grid)</a:t>
            </a:r>
            <a:endParaRPr lang="en-US" dirty="0" smtClean="0"/>
          </a:p>
          <a:p>
            <a:pPr lvl="1"/>
            <a:r>
              <a:rPr lang="en-US" dirty="0" smtClean="0"/>
              <a:t>Job management over diverse resources</a:t>
            </a:r>
          </a:p>
          <a:p>
            <a:pPr lvl="1"/>
            <a:r>
              <a:rPr lang="en-US" dirty="0" smtClean="0"/>
              <a:t>Ubiquitous software and data access</a:t>
            </a:r>
          </a:p>
          <a:p>
            <a:pPr lvl="1"/>
            <a:r>
              <a:rPr lang="en-US" dirty="0" smtClean="0"/>
              <a:t>Monitoring and accounting services</a:t>
            </a:r>
          </a:p>
          <a:p>
            <a:r>
              <a:rPr lang="en-US" dirty="0" smtClean="0"/>
              <a:t>Practical</a:t>
            </a:r>
          </a:p>
          <a:p>
            <a:pPr lvl="1"/>
            <a:r>
              <a:rPr lang="en-US" dirty="0" smtClean="0"/>
              <a:t>Application best practices on d-HTC</a:t>
            </a:r>
          </a:p>
          <a:p>
            <a:pPr lvl="1"/>
            <a:r>
              <a:rPr lang="en-US" dirty="0" smtClean="0"/>
              <a:t>Advanced workflow services</a:t>
            </a:r>
          </a:p>
          <a:p>
            <a:pPr lvl="1"/>
            <a:r>
              <a:rPr lang="en-US" dirty="0" smtClean="0"/>
              <a:t>Advanced user interfaces  </a:t>
            </a:r>
          </a:p>
        </p:txBody>
      </p:sp>
    </p:spTree>
    <p:extLst>
      <p:ext uri="{BB962C8B-B14F-4D97-AF65-F5344CB8AC3E}">
        <p14:creationId xmlns:p14="http://schemas.microsoft.com/office/powerpoint/2010/main" val="2711861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SkeletonKey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Motivated by UC3 users needing to have an easy way to remotely access their software and data on clusters around campus</a:t>
            </a:r>
          </a:p>
          <a:p>
            <a:r>
              <a:rPr lang="en-US" dirty="0" smtClean="0"/>
              <a:t>Designed as an easy alternative for users to manually using Parrot/Chirp</a:t>
            </a:r>
          </a:p>
          <a:p>
            <a:r>
              <a:rPr lang="en-US" dirty="0" smtClean="0"/>
              <a:t>Utilizes Parrot/Chirp but provides an easy to use configuration file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89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Provide an easily understood way for users to incorporate remote software/data access into their current workflows</a:t>
            </a:r>
          </a:p>
          <a:p>
            <a:r>
              <a:rPr lang="en-US" dirty="0" smtClean="0"/>
              <a:t>Allow users to expand their computations to incorporate opportunistic usage of other campus clusters</a:t>
            </a:r>
          </a:p>
          <a:p>
            <a:r>
              <a:rPr lang="en-US" dirty="0" smtClean="0"/>
              <a:t>Eventually, allow users to expand from campus grids to using OSG opportunistically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Have initial ‘version one’ implementation</a:t>
            </a:r>
          </a:p>
          <a:p>
            <a:r>
              <a:rPr lang="en-US" dirty="0" smtClean="0"/>
              <a:t>Working with three groups to incorporate </a:t>
            </a:r>
            <a:r>
              <a:rPr lang="en-US" dirty="0" err="1" smtClean="0"/>
              <a:t>SkeletonKey</a:t>
            </a:r>
            <a:r>
              <a:rPr lang="en-US" dirty="0" smtClean="0"/>
              <a:t> in their workflows and actively utilize campus grid environment at U of C</a:t>
            </a:r>
          </a:p>
          <a:p>
            <a:r>
              <a:rPr lang="en-US" dirty="0" smtClean="0"/>
              <a:t>Incorporating user feedback into current code and updating features based on user needs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3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I_blue_template_V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CI_blue_template_V3.potx</Template>
  <TotalTime>14438</TotalTime>
  <Words>1131</Words>
  <Application>Microsoft Macintosh PowerPoint</Application>
  <PresentationFormat>On-screen Show (4:3)</PresentationFormat>
  <Paragraphs>154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CI_blue_template_V3</vt:lpstr>
      <vt:lpstr>Campus Grids &amp; Campus Infrastructures Community</vt:lpstr>
      <vt:lpstr>Recasting Campus Grids as Platform of Services</vt:lpstr>
      <vt:lpstr>Campus Infrastructures Maturity Model</vt:lpstr>
      <vt:lpstr>What are the elements?</vt:lpstr>
      <vt:lpstr>Campus Infrastructure in the OSG context</vt:lpstr>
      <vt:lpstr>Capabilities </vt:lpstr>
      <vt:lpstr>SkeletonKey</vt:lpstr>
      <vt:lpstr>Design Goals</vt:lpstr>
      <vt:lpstr>Current Work</vt:lpstr>
      <vt:lpstr>SkeletonKey</vt:lpstr>
      <vt:lpstr>PALMS project</vt:lpstr>
      <vt:lpstr>PALMS software manager features</vt:lpstr>
      <vt:lpstr>PALMS user features</vt:lpstr>
      <vt:lpstr>PALMS activities</vt:lpstr>
      <vt:lpstr>CIVAIS project</vt:lpstr>
      <vt:lpstr>Use Case Example (1) </vt:lpstr>
      <vt:lpstr>Use Case Example (2)</vt:lpstr>
      <vt:lpstr>CIVAIS key features</vt:lpstr>
      <vt:lpstr>CIVAIS architecture diagram</vt:lpstr>
      <vt:lpstr>CIVAIS architecture highlights</vt:lpstr>
      <vt:lpstr>CIVAIS activities</vt:lpstr>
    </vt:vector>
  </TitlesOfParts>
  <Company>Computation Institute, University of Chicago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Vas Vasiliadis</dc:creator>
  <cp:lastModifiedBy>Rob Gardner</cp:lastModifiedBy>
  <cp:revision>311</cp:revision>
  <dcterms:created xsi:type="dcterms:W3CDTF">2013-03-11T21:37:27Z</dcterms:created>
  <dcterms:modified xsi:type="dcterms:W3CDTF">2013-06-04T04:51:00Z</dcterms:modified>
</cp:coreProperties>
</file>