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Carme"/>
      <p:regular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rm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5" name="Shape 1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546025" y="2782911"/>
            <a:ext cx="58326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700184" y="1020262"/>
            <a:ext cx="5807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6897625" y="4649962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9634" y="253010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11843" y="59363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26321" y="1004903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96310" y="1493167"/>
            <a:ext cx="75899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71658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271583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68490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lvl="1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lvl="2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lvl="3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lvl="4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lvl="5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lvl="6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lvl="7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lvl="8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3593400" y="805713"/>
            <a:ext cx="1957200" cy="819900"/>
            <a:chOff x="3593400" y="1760084"/>
            <a:chExt cx="1957200" cy="1093200"/>
          </a:xfrm>
        </p:grpSpPr>
        <p:sp>
          <p:nvSpPr>
            <p:cNvPr id="91" name="Shape 91"/>
            <p:cNvSpPr txBox="1"/>
            <p:nvPr/>
          </p:nvSpPr>
          <p:spPr>
            <a:xfrm>
              <a:off x="3593400" y="1872096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4025400" y="1760084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Shape 94"/>
          <p:cNvCxnSpPr>
            <a:endCxn id="92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4114800" y="202413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 flipH="1" rot="10800000">
            <a:off x="4749075" y="564918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546025" y="2782911"/>
            <a:ext cx="58326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" name="Shape 2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" name="Shape 2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" name="Shape 31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5" name="Shape 3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6" y="1151334"/>
            <a:ext cx="4041899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6" y="1631155"/>
            <a:ext cx="40418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4" name="Shape 44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51" name="Shape 51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osg_logo_4c_whit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hyperlink" Target="https://hcc-docs.unl.edu/display/HCCDOC/HTCondor+on+the+OS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What’s Different About Overlay Systems?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Brian Lin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OSG Software Team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</a:rPr>
              <a:t>University of Wisconsin - Madison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Slower Ramp Up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Adding slots: pilot process in the OSG</a:t>
            </a:r>
            <a:br>
              <a:rPr lang="en" sz="2400">
                <a:solidFill>
                  <a:srgbClr val="000080"/>
                </a:solidFill>
              </a:rPr>
            </a:br>
            <a:r>
              <a:rPr lang="en" sz="2400">
                <a:solidFill>
                  <a:srgbClr val="000080"/>
                </a:solidFill>
              </a:rPr>
              <a:t>vs slots already in your local pool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Not a lot of time compared to most job runtimes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Small trade-off for increased availability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4294967295" type="ctrTitle"/>
          </p:nvPr>
        </p:nvSpPr>
        <p:spPr>
          <a:xfrm>
            <a:off x="1407000" y="1585643"/>
            <a:ext cx="63300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#3: With Great Power Comes Great Responsibility</a:t>
            </a:r>
          </a:p>
        </p:txBody>
      </p:sp>
      <p:sp>
        <p:nvSpPr>
          <p:cNvPr id="176" name="Shape 176"/>
          <p:cNvSpPr txBox="1"/>
          <p:nvPr>
            <p:ph idx="4294967295" type="subTitle"/>
          </p:nvPr>
        </p:nvSpPr>
        <p:spPr>
          <a:xfrm>
            <a:off x="2602950" y="2669250"/>
            <a:ext cx="3938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How to be a good netizen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Resources That You Don’t Own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Primary resource owners can kick you</a:t>
            </a:r>
            <a:br>
              <a:rPr lang="en" sz="2400">
                <a:solidFill>
                  <a:srgbClr val="000080"/>
                </a:solidFill>
              </a:rPr>
            </a:br>
            <a:r>
              <a:rPr lang="en" sz="2400">
                <a:solidFill>
                  <a:srgbClr val="000080"/>
                </a:solidFill>
              </a:rPr>
              <a:t>off for any reason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No local sys admins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No sensitive data (e.g. HIPAA) 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Be a Good Citizen!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Use of shared resources is a privilege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Only use the resources that you request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Be nice to your submit nodes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80"/>
                </a:solidFill>
              </a:rPr>
              <a:t>Solution:</a:t>
            </a:r>
            <a:r>
              <a:rPr lang="en" sz="2400">
                <a:solidFill>
                  <a:srgbClr val="000080"/>
                </a:solidFill>
              </a:rPr>
              <a:t> Test jobs locally and when you’re done test them some more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4294967295" type="ctrTitle"/>
          </p:nvPr>
        </p:nvSpPr>
        <p:spPr>
          <a:xfrm>
            <a:off x="685800" y="44034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/>
              <a:t>Thanks!</a:t>
            </a:r>
          </a:p>
        </p:txBody>
      </p:sp>
      <p:sp>
        <p:nvSpPr>
          <p:cNvPr id="197" name="Shape 197"/>
          <p:cNvSpPr txBox="1"/>
          <p:nvPr>
            <p:ph idx="4294967295" type="subTitle"/>
          </p:nvPr>
        </p:nvSpPr>
        <p:spPr>
          <a:xfrm>
            <a:off x="1804500" y="1796275"/>
            <a:ext cx="5535000" cy="1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0080"/>
                </a:solidFill>
              </a:rPr>
              <a:t>Questions?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ctrTitle"/>
          </p:nvPr>
        </p:nvSpPr>
        <p:spPr>
          <a:xfrm>
            <a:off x="801900" y="1523675"/>
            <a:ext cx="75402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Overlay Systems are Awesome!</a:t>
            </a:r>
          </a:p>
        </p:txBody>
      </p:sp>
      <p:sp>
        <p:nvSpPr>
          <p:cNvPr id="113" name="Shape 113"/>
          <p:cNvSpPr txBox="1"/>
          <p:nvPr>
            <p:ph idx="4294967295" type="subTitle"/>
          </p:nvPr>
        </p:nvSpPr>
        <p:spPr>
          <a:xfrm>
            <a:off x="1146300" y="2408979"/>
            <a:ext cx="6851400" cy="10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Free resources when you need them? With the OSG doing the hard work? Yes, please!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4294967295" type="ctrTitle"/>
          </p:nvPr>
        </p:nvSpPr>
        <p:spPr>
          <a:xfrm>
            <a:off x="533400" y="1411900"/>
            <a:ext cx="79386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What’s the Catch?</a:t>
            </a:r>
          </a:p>
        </p:txBody>
      </p:sp>
      <p:sp>
        <p:nvSpPr>
          <p:cNvPr id="120" name="Shape 120"/>
          <p:cNvSpPr txBox="1"/>
          <p:nvPr>
            <p:ph idx="4294967295" type="subTitle"/>
          </p:nvPr>
        </p:nvSpPr>
        <p:spPr>
          <a:xfrm>
            <a:off x="1122000" y="2330725"/>
            <a:ext cx="6900000" cy="106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Requires more infrastructure, software, set-up, management, troubleshooting...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1215300" y="1037850"/>
            <a:ext cx="67134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80"/>
                </a:solidFill>
              </a:rPr>
              <a:t>“You know you have a </a:t>
            </a:r>
            <a:r>
              <a:rPr b="1" i="1" lang="en">
                <a:solidFill>
                  <a:srgbClr val="FF8000"/>
                </a:solidFill>
              </a:rPr>
              <a:t>distributed system</a:t>
            </a:r>
            <a:r>
              <a:rPr i="1" lang="en">
                <a:solidFill>
                  <a:srgbClr val="000080"/>
                </a:solidFill>
              </a:rPr>
              <a:t> when the crash of a computer you’ve never heard of stops you from getting any work done.”</a:t>
            </a:r>
            <a:r>
              <a:rPr lang="en">
                <a:solidFill>
                  <a:srgbClr val="000080"/>
                </a:solidFill>
              </a:rPr>
              <a:t>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</a:rPr>
              <a:t>- Leslie Lamport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4294967295" type="ctrTitle"/>
          </p:nvPr>
        </p:nvSpPr>
        <p:spPr>
          <a:xfrm>
            <a:off x="1148100" y="1526200"/>
            <a:ext cx="6847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#1: Heterogenous Resources</a:t>
            </a:r>
          </a:p>
        </p:txBody>
      </p:sp>
      <p:sp>
        <p:nvSpPr>
          <p:cNvPr id="133" name="Shape 133"/>
          <p:cNvSpPr txBox="1"/>
          <p:nvPr>
            <p:ph idx="4294967295" type="subTitle"/>
          </p:nvPr>
        </p:nvSpPr>
        <p:spPr>
          <a:xfrm>
            <a:off x="1705050" y="2485200"/>
            <a:ext cx="5733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Accounting for differences between the OSG and your local cluster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Sites of the OSG</a:t>
            </a:r>
          </a:p>
        </p:txBody>
      </p:sp>
      <p:pic>
        <p:nvPicPr>
          <p:cNvPr descr="osg_map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185862"/>
            <a:ext cx="568642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954550" y="4135612"/>
            <a:ext cx="5637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i="1"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https://hcc-docs.unl.edu/display/HCCDOC/HTCondor+on+the+OSG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28725" y="85725"/>
            <a:ext cx="74961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Heterogeneous Resources - Software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Different operating systems (all Red Hat based)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Varying software versions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Varying software availability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80"/>
                </a:solidFill>
              </a:rPr>
              <a:t>Solution:</a:t>
            </a:r>
            <a:r>
              <a:rPr lang="en" sz="2400">
                <a:solidFill>
                  <a:srgbClr val="000080"/>
                </a:solidFill>
              </a:rPr>
              <a:t> Make your jobs more portable (more in Wednesday’s talks)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28725" y="85725"/>
            <a:ext cx="75564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Heterogeneous Resources - Hardware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CPU: Mostly single core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RAM: Mostly &lt; 8GB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Disk: No shared file system (more in Thursday’s talks)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0080"/>
                </a:solidFill>
              </a:rPr>
              <a:t>Solution: </a:t>
            </a:r>
            <a:r>
              <a:rPr lang="en" sz="2400">
                <a:solidFill>
                  <a:srgbClr val="000080"/>
                </a:solidFill>
              </a:rPr>
              <a:t>Split up your workflow to make your jobs more high throughput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4294967295" type="ctrTitle"/>
          </p:nvPr>
        </p:nvSpPr>
        <p:spPr>
          <a:xfrm>
            <a:off x="2417850" y="1508800"/>
            <a:ext cx="46029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#2: </a:t>
            </a:r>
            <a:r>
              <a:rPr lang="en"/>
              <a:t>Slower Ramp Up</a:t>
            </a:r>
          </a:p>
        </p:txBody>
      </p:sp>
      <p:sp>
        <p:nvSpPr>
          <p:cNvPr id="162" name="Shape 162"/>
          <p:cNvSpPr txBox="1"/>
          <p:nvPr>
            <p:ph idx="4294967295" type="subTitle"/>
          </p:nvPr>
        </p:nvSpPr>
        <p:spPr>
          <a:xfrm>
            <a:off x="2297100" y="2312900"/>
            <a:ext cx="45498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Leasing resources takes time!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