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1700184" y="1360350"/>
            <a:ext cx="5807399" cy="1546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1pPr>
            <a:lvl2pPr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2pPr>
            <a:lvl3pPr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3pPr>
            <a:lvl4pPr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4pPr>
            <a:lvl5pPr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5pPr>
            <a:lvl6pPr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6pPr>
            <a:lvl7pPr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7pPr>
            <a:lvl8pPr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8pPr>
            <a:lvl9pPr>
              <a:spcBef>
                <a:spcPts val="0"/>
              </a:spcBef>
              <a:buClr>
                <a:srgbClr val="0091EA"/>
              </a:buClr>
              <a:buSzPct val="100000"/>
              <a:defRPr b="1" sz="6000">
                <a:solidFill>
                  <a:srgbClr val="0091EA"/>
                </a:solidFill>
              </a:defRPr>
            </a:lvl9pPr>
          </a:lstStyle>
          <a:p/>
        </p:txBody>
      </p:sp>
      <p:sp>
        <p:nvSpPr>
          <p:cNvPr id="10" name="Shape 10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8827727" y="4597553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579634" y="337347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626321" y="1339871"/>
            <a:ext cx="253800" cy="253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8803950" y="5654656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96310" y="1990890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738050" y="271321"/>
            <a:ext cx="253800" cy="253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771658" y="2504485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4271583" y="474825"/>
            <a:ext cx="75899" cy="75899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7729213" y="6127437"/>
            <a:ext cx="253800" cy="2541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complete patter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buSzPct val="100000"/>
              <a:defRPr b="1" sz="4800"/>
            </a:lvl1pPr>
            <a:lvl2pPr rtl="0">
              <a:spcBef>
                <a:spcPts val="0"/>
              </a:spcBef>
              <a:buSzPct val="100000"/>
              <a:defRPr b="1" sz="4800"/>
            </a:lvl2pPr>
            <a:lvl3pPr rtl="0">
              <a:spcBef>
                <a:spcPts val="0"/>
              </a:spcBef>
              <a:buSzPct val="100000"/>
              <a:defRPr b="1" sz="4800"/>
            </a:lvl3pPr>
            <a:lvl4pPr rtl="0">
              <a:spcBef>
                <a:spcPts val="0"/>
              </a:spcBef>
              <a:buSzPct val="100000"/>
              <a:defRPr b="1" sz="4800"/>
            </a:lvl4pPr>
            <a:lvl5pPr rtl="0">
              <a:spcBef>
                <a:spcPts val="0"/>
              </a:spcBef>
              <a:buSzPct val="100000"/>
              <a:defRPr b="1" sz="4800"/>
            </a:lvl5pPr>
            <a:lvl6pPr rtl="0">
              <a:spcBef>
                <a:spcPts val="0"/>
              </a:spcBef>
              <a:buSzPct val="100000"/>
              <a:defRPr b="1" sz="4800"/>
            </a:lvl6pPr>
            <a:lvl7pPr rtl="0">
              <a:spcBef>
                <a:spcPts val="0"/>
              </a:spcBef>
              <a:buSzPct val="100000"/>
              <a:defRPr b="1" sz="4800"/>
            </a:lvl7pPr>
            <a:lvl8pPr rtl="0">
              <a:spcBef>
                <a:spcPts val="0"/>
              </a:spcBef>
              <a:buSzPct val="100000"/>
              <a:defRPr b="1" sz="4800"/>
            </a:lvl8pPr>
            <a:lvl9pPr rtl="0">
              <a:spcBef>
                <a:spcPts val="0"/>
              </a:spcBef>
              <a:buSzPct val="100000"/>
              <a:defRPr b="1" sz="4800"/>
            </a:lvl9pPr>
          </a:lstStyle>
          <a:p/>
        </p:txBody>
      </p:sp>
      <p:sp>
        <p:nvSpPr>
          <p:cNvPr id="27" name="Shape 27"/>
          <p:cNvSpPr txBox="1"/>
          <p:nvPr>
            <p:ph idx="1" type="subTitle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Clr>
                <a:srgbClr val="607D8B"/>
              </a:buClr>
              <a:buNone/>
              <a:defRPr>
                <a:solidFill>
                  <a:srgbClr val="607D8B"/>
                </a:solidFill>
              </a:defRPr>
            </a:lvl1pPr>
            <a:lvl2pPr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2pPr>
            <a:lvl3pPr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3pPr>
            <a:lvl4pPr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4pPr>
            <a:lvl5pPr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5pPr>
            <a:lvl6pPr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6pPr>
            <a:lvl7pPr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7pPr>
            <a:lvl8pPr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8pPr>
            <a:lvl9pPr rtl="0">
              <a:spcBef>
                <a:spcPts val="0"/>
              </a:spcBef>
              <a:buClr>
                <a:srgbClr val="607D8B"/>
              </a:buClr>
              <a:buSzPct val="100000"/>
              <a:buNone/>
              <a:defRPr sz="3000">
                <a:solidFill>
                  <a:srgbClr val="607D8B"/>
                </a:solidFill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hape 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5945" y="0"/>
            <a:ext cx="9132108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/>
          <p:nvPr>
            <p:ph idx="1" type="body"/>
          </p:nvPr>
        </p:nvSpPr>
        <p:spPr>
          <a:xfrm>
            <a:off x="1215300" y="2501400"/>
            <a:ext cx="6713399" cy="1093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1pPr>
            <a:lvl2pPr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2pPr>
            <a:lvl3pPr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3pPr>
            <a:lvl4pPr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4pPr>
            <a:lvl5pPr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5pPr>
            <a:lvl6pPr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6pPr>
            <a:lvl7pPr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7pPr>
            <a:lvl8pPr rtl="0"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8pPr>
            <a:lvl9pPr algn="ctr">
              <a:spcBef>
                <a:spcPts val="0"/>
              </a:spcBef>
              <a:buClr>
                <a:srgbClr val="263238"/>
              </a:buClr>
              <a:buSzPct val="100000"/>
              <a:defRPr i="1" sz="3600"/>
            </a:lvl9pPr>
          </a:lstStyle>
          <a:p/>
        </p:txBody>
      </p:sp>
      <p:grpSp>
        <p:nvGrpSpPr>
          <p:cNvPr id="32" name="Shape 32"/>
          <p:cNvGrpSpPr/>
          <p:nvPr/>
        </p:nvGrpSpPr>
        <p:grpSpPr>
          <a:xfrm>
            <a:off x="3593400" y="1074284"/>
            <a:ext cx="1957200" cy="1093199"/>
            <a:chOff x="3593400" y="1760084"/>
            <a:chExt cx="1957200" cy="1093199"/>
          </a:xfrm>
        </p:grpSpPr>
        <p:sp>
          <p:nvSpPr>
            <p:cNvPr id="33" name="Shape 33"/>
            <p:cNvSpPr txBox="1"/>
            <p:nvPr/>
          </p:nvSpPr>
          <p:spPr>
            <a:xfrm>
              <a:off x="3593400" y="1872096"/>
              <a:ext cx="1957200" cy="871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b="1" lang="en" sz="6000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</a:p>
          </p:txBody>
        </p:sp>
        <p:sp>
          <p:nvSpPr>
            <p:cNvPr id="34" name="Shape 34"/>
            <p:cNvSpPr/>
            <p:nvPr/>
          </p:nvSpPr>
          <p:spPr>
            <a:xfrm>
              <a:off x="4025400" y="1760084"/>
              <a:ext cx="1093199" cy="1093199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4190700" y="1925384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" name="Shape 36"/>
          <p:cNvCxnSpPr>
            <a:endCxn id="34" idx="1"/>
          </p:cNvCxnSpPr>
          <p:nvPr/>
        </p:nvCxnSpPr>
        <p:spPr>
          <a:xfrm>
            <a:off x="3742095" y="871980"/>
            <a:ext cx="443400" cy="3624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7" name="Shape 37"/>
          <p:cNvCxnSpPr/>
          <p:nvPr/>
        </p:nvCxnSpPr>
        <p:spPr>
          <a:xfrm rot="10800000">
            <a:off x="4114799" y="269684"/>
            <a:ext cx="457200" cy="80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8" name="Shape 38"/>
          <p:cNvCxnSpPr/>
          <p:nvPr/>
        </p:nvCxnSpPr>
        <p:spPr>
          <a:xfrm flipH="1" rot="10800000">
            <a:off x="4749075" y="753124"/>
            <a:ext cx="95100" cy="3489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9" name="Shape 39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2600"/>
            </a:lvl1pPr>
            <a:lvl2pPr>
              <a:spcBef>
                <a:spcPts val="0"/>
              </a:spcBef>
              <a:buSzPct val="100000"/>
              <a:defRPr sz="2600"/>
            </a:lvl2pPr>
            <a:lvl3pPr>
              <a:spcBef>
                <a:spcPts val="0"/>
              </a:spcBef>
              <a:buSzPct val="100000"/>
              <a:defRPr sz="2600"/>
            </a:lvl3pPr>
            <a:lvl4pPr>
              <a:spcBef>
                <a:spcPts val="0"/>
              </a:spcBef>
              <a:buSzPct val="100000"/>
              <a:defRPr sz="2600"/>
            </a:lvl4pPr>
            <a:lvl5pPr>
              <a:spcBef>
                <a:spcPts val="0"/>
              </a:spcBef>
              <a:buSzPct val="100000"/>
              <a:defRPr sz="2600"/>
            </a:lvl5pPr>
            <a:lvl6pPr>
              <a:spcBef>
                <a:spcPts val="0"/>
              </a:spcBef>
              <a:buSzPct val="100000"/>
              <a:defRPr sz="2600"/>
            </a:lvl6pPr>
            <a:lvl7pPr>
              <a:spcBef>
                <a:spcPts val="0"/>
              </a:spcBef>
              <a:buSzPct val="100000"/>
              <a:defRPr sz="2600"/>
            </a:lvl7pPr>
            <a:lvl8pPr>
              <a:spcBef>
                <a:spcPts val="0"/>
              </a:spcBef>
              <a:buSzPct val="100000"/>
              <a:defRPr sz="2600"/>
            </a:lvl8pPr>
            <a:lvl9pPr>
              <a:spcBef>
                <a:spcPts val="0"/>
              </a:spcBef>
              <a:buSzPct val="100000"/>
              <a:defRPr sz="2600"/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682658" y="1600200"/>
            <a:ext cx="36753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2600"/>
            </a:lvl1pPr>
            <a:lvl2pPr>
              <a:spcBef>
                <a:spcPts val="0"/>
              </a:spcBef>
              <a:buSzPct val="100000"/>
              <a:defRPr sz="2600"/>
            </a:lvl2pPr>
            <a:lvl3pPr>
              <a:spcBef>
                <a:spcPts val="0"/>
              </a:spcBef>
              <a:buSzPct val="100000"/>
              <a:defRPr sz="2600"/>
            </a:lvl3pPr>
            <a:lvl4pPr>
              <a:spcBef>
                <a:spcPts val="0"/>
              </a:spcBef>
              <a:buSzPct val="100000"/>
              <a:defRPr sz="2600"/>
            </a:lvl4pPr>
            <a:lvl5pPr>
              <a:spcBef>
                <a:spcPts val="0"/>
              </a:spcBef>
              <a:buSzPct val="100000"/>
              <a:defRPr sz="2600"/>
            </a:lvl5pPr>
            <a:lvl6pPr>
              <a:spcBef>
                <a:spcPts val="0"/>
              </a:spcBef>
              <a:buSzPct val="100000"/>
              <a:defRPr sz="2600"/>
            </a:lvl6pPr>
            <a:lvl7pPr>
              <a:spcBef>
                <a:spcPts val="0"/>
              </a:spcBef>
              <a:buSzPct val="100000"/>
              <a:defRPr sz="2600"/>
            </a:lvl7pPr>
            <a:lvl8pPr>
              <a:spcBef>
                <a:spcPts val="0"/>
              </a:spcBef>
              <a:buSzPct val="100000"/>
              <a:defRPr sz="2600"/>
            </a:lvl8pPr>
            <a:lvl9pPr>
              <a:spcBef>
                <a:spcPts val="0"/>
              </a:spcBef>
              <a:buSzPct val="100000"/>
              <a:defRPr sz="2600"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786150" y="1600200"/>
            <a:ext cx="2419799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2000"/>
            </a:lvl1pPr>
            <a:lvl2pPr rtl="0">
              <a:spcBef>
                <a:spcPts val="0"/>
              </a:spcBef>
              <a:buSzPct val="100000"/>
              <a:defRPr sz="2000"/>
            </a:lvl2pPr>
            <a:lvl3pPr rtl="0">
              <a:spcBef>
                <a:spcPts val="0"/>
              </a:spcBef>
              <a:buSzPct val="100000"/>
              <a:defRPr sz="2000"/>
            </a:lvl3pPr>
            <a:lvl4pPr rtl="0">
              <a:spcBef>
                <a:spcPts val="0"/>
              </a:spcBef>
              <a:buSzPct val="100000"/>
              <a:defRPr sz="2000"/>
            </a:lvl4pPr>
            <a:lvl5pPr rtl="0">
              <a:spcBef>
                <a:spcPts val="0"/>
              </a:spcBef>
              <a:buSzPct val="100000"/>
              <a:defRPr sz="2000"/>
            </a:lvl5pPr>
            <a:lvl6pPr rtl="0">
              <a:spcBef>
                <a:spcPts val="0"/>
              </a:spcBef>
              <a:buSzPct val="100000"/>
              <a:defRPr sz="2000"/>
            </a:lvl6pPr>
            <a:lvl7pPr rtl="0">
              <a:spcBef>
                <a:spcPts val="0"/>
              </a:spcBef>
              <a:buSzPct val="100000"/>
              <a:defRPr sz="2000"/>
            </a:lvl7pPr>
            <a:lvl8pPr rtl="0">
              <a:spcBef>
                <a:spcPts val="0"/>
              </a:spcBef>
              <a:buSzPct val="100000"/>
              <a:defRPr sz="2000"/>
            </a:lvl8pPr>
            <a:lvl9pPr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3329991" y="1600200"/>
            <a:ext cx="2419799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2000"/>
            </a:lvl1pPr>
            <a:lvl2pPr rtl="0">
              <a:spcBef>
                <a:spcPts val="0"/>
              </a:spcBef>
              <a:buSzPct val="100000"/>
              <a:defRPr sz="2000"/>
            </a:lvl2pPr>
            <a:lvl3pPr rtl="0">
              <a:spcBef>
                <a:spcPts val="0"/>
              </a:spcBef>
              <a:buSzPct val="100000"/>
              <a:defRPr sz="2000"/>
            </a:lvl3pPr>
            <a:lvl4pPr rtl="0">
              <a:spcBef>
                <a:spcPts val="0"/>
              </a:spcBef>
              <a:buSzPct val="100000"/>
              <a:defRPr sz="2000"/>
            </a:lvl4pPr>
            <a:lvl5pPr rtl="0">
              <a:spcBef>
                <a:spcPts val="0"/>
              </a:spcBef>
              <a:buSzPct val="100000"/>
              <a:defRPr sz="2000"/>
            </a:lvl5pPr>
            <a:lvl6pPr rtl="0">
              <a:spcBef>
                <a:spcPts val="0"/>
              </a:spcBef>
              <a:buSzPct val="100000"/>
              <a:defRPr sz="2000"/>
            </a:lvl6pPr>
            <a:lvl7pPr rtl="0">
              <a:spcBef>
                <a:spcPts val="0"/>
              </a:spcBef>
              <a:buSzPct val="100000"/>
              <a:defRPr sz="2000"/>
            </a:lvl7pPr>
            <a:lvl8pPr rtl="0">
              <a:spcBef>
                <a:spcPts val="0"/>
              </a:spcBef>
              <a:buSzPct val="100000"/>
              <a:defRPr sz="2000"/>
            </a:lvl8pPr>
            <a:lvl9pPr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53" name="Shape 53"/>
          <p:cNvSpPr txBox="1"/>
          <p:nvPr>
            <p:ph idx="3" type="body"/>
          </p:nvPr>
        </p:nvSpPr>
        <p:spPr>
          <a:xfrm>
            <a:off x="5873833" y="1600200"/>
            <a:ext cx="2419799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buSzPct val="100000"/>
              <a:defRPr sz="2000"/>
            </a:lvl1pPr>
            <a:lvl2pPr rtl="0">
              <a:spcBef>
                <a:spcPts val="0"/>
              </a:spcBef>
              <a:buSzPct val="100000"/>
              <a:defRPr sz="2000"/>
            </a:lvl2pPr>
            <a:lvl3pPr rtl="0">
              <a:spcBef>
                <a:spcPts val="0"/>
              </a:spcBef>
              <a:buSzPct val="100000"/>
              <a:defRPr sz="2000"/>
            </a:lvl3pPr>
            <a:lvl4pPr rtl="0">
              <a:spcBef>
                <a:spcPts val="0"/>
              </a:spcBef>
              <a:buSzPct val="100000"/>
              <a:defRPr sz="2000"/>
            </a:lvl4pPr>
            <a:lvl5pPr rtl="0">
              <a:spcBef>
                <a:spcPts val="0"/>
              </a:spcBef>
              <a:buSzPct val="100000"/>
              <a:defRPr sz="2000"/>
            </a:lvl5pPr>
            <a:lvl6pPr rtl="0">
              <a:spcBef>
                <a:spcPts val="0"/>
              </a:spcBef>
              <a:buSzPct val="100000"/>
              <a:defRPr sz="2000"/>
            </a:lvl6pPr>
            <a:lvl7pPr rtl="0">
              <a:spcBef>
                <a:spcPts val="0"/>
              </a:spcBef>
              <a:buSzPct val="100000"/>
              <a:defRPr sz="2000"/>
            </a:lvl7pPr>
            <a:lvl8pPr rtl="0">
              <a:spcBef>
                <a:spcPts val="0"/>
              </a:spcBef>
              <a:buSzPct val="100000"/>
              <a:defRPr sz="2000"/>
            </a:lvl8pPr>
            <a:lvl9pPr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>
              <a:spcBef>
                <a:spcPts val="0"/>
              </a:spcBef>
              <a:buClr>
                <a:srgbClr val="0091EA"/>
              </a:buClr>
              <a:buSzPct val="100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rgbClr val="CFD8DC"/>
              </a:buClr>
              <a:buSzPct val="100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>
              <a:spcBef>
                <a:spcPts val="480"/>
              </a:spcBef>
              <a:buClr>
                <a:srgbClr val="CFD8DC"/>
              </a:buClr>
              <a:buSzPct val="1000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>
              <a:spcBef>
                <a:spcPts val="360"/>
              </a:spcBef>
              <a:buClr>
                <a:srgbClr val="CFD8DC"/>
              </a:buClr>
              <a:buSzPct val="100000"/>
              <a:buFont typeface="Source Sans Pro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Relationship Id="rId5" Type="http://schemas.openxmlformats.org/officeDocument/2006/relationships/hyperlink" Target="http://deathtothestockphoto.com/" TargetMode="External"/><Relationship Id="rId6" Type="http://schemas.openxmlformats.org/officeDocument/2006/relationships/hyperlink" Target="http://deathtothestockphoto.com/wp-content/uploads/DeathtotheStockPhoto-License.pdf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1679175" y="1250875"/>
            <a:ext cx="6968700" cy="154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800"/>
              <a:t>Security in the OSG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371325" y="5183275"/>
            <a:ext cx="6771300" cy="1090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Queen Elizabeth II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Sovereign of the Royal Family Order of King George V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Buckingham Palace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ctrTitle"/>
          </p:nvPr>
        </p:nvSpPr>
        <p:spPr>
          <a:xfrm>
            <a:off x="1546025" y="1349125"/>
            <a:ext cx="58326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CFD8DC"/>
                </a:solidFill>
              </a:rPr>
              <a:t>2.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Authorization</a:t>
            </a:r>
          </a:p>
        </p:txBody>
      </p:sp>
      <p:sp>
        <p:nvSpPr>
          <p:cNvPr id="152" name="Shape 152"/>
          <p:cNvSpPr txBox="1"/>
          <p:nvPr>
            <p:ph idx="1" type="subTitle"/>
          </p:nvPr>
        </p:nvSpPr>
        <p:spPr>
          <a:xfrm>
            <a:off x="1546025" y="2796148"/>
            <a:ext cx="58326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Trusting identities</a:t>
            </a:r>
          </a:p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Authorization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CFD8DC"/>
              </a:buClr>
              <a:buSzPct val="100000"/>
              <a:buFont typeface="Source Sans Pro"/>
              <a:buChar char="◎"/>
            </a:pPr>
            <a:r>
              <a:rPr lang="en"/>
              <a:t>Do I trust your identity?</a:t>
            </a:r>
          </a:p>
          <a:p>
            <a:pPr indent="-419100" lvl="0" marL="457200" rtl="0">
              <a:spcBef>
                <a:spcPts val="0"/>
              </a:spcBef>
              <a:buClr>
                <a:srgbClr val="CFD8DC"/>
              </a:buClr>
              <a:buSzPct val="100000"/>
              <a:buFont typeface="Source Sans Pro"/>
              <a:buChar char="◎"/>
            </a:pPr>
            <a:r>
              <a:rPr lang="en"/>
              <a:t>Do I trust you enough to give you root?</a:t>
            </a:r>
          </a:p>
          <a:p>
            <a:pPr indent="-419100" lvl="0" marL="457200" rtl="0">
              <a:spcBef>
                <a:spcPts val="0"/>
              </a:spcBef>
              <a:buClr>
                <a:srgbClr val="CFD8DC"/>
              </a:buClr>
              <a:buSzPct val="100000"/>
              <a:buFont typeface="Source Sans Pro"/>
              <a:buChar char="◎"/>
            </a:pPr>
            <a:r>
              <a:rPr lang="en"/>
              <a:t>Authorization describes the privilege level of an identity</a:t>
            </a:r>
          </a:p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ctrTitle"/>
          </p:nvPr>
        </p:nvSpPr>
        <p:spPr>
          <a:xfrm>
            <a:off x="1546025" y="1349125"/>
            <a:ext cx="58326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CFD8DC"/>
                </a:solidFill>
              </a:rPr>
              <a:t>3.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Security in the OSG</a:t>
            </a:r>
          </a:p>
        </p:txBody>
      </p:sp>
      <p:sp>
        <p:nvSpPr>
          <p:cNvPr id="166" name="Shape 166"/>
          <p:cNvSpPr txBox="1"/>
          <p:nvPr>
            <p:ph idx="1" type="subTitle"/>
          </p:nvPr>
        </p:nvSpPr>
        <p:spPr>
          <a:xfrm>
            <a:off x="1546025" y="2719948"/>
            <a:ext cx="58326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Hey, that’s the name of the talk!</a:t>
            </a:r>
          </a:p>
        </p:txBody>
      </p:sp>
      <p:sp>
        <p:nvSpPr>
          <p:cNvPr id="167" name="Shape 167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Security in the OSG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CFD8DC"/>
              </a:buClr>
              <a:buSzPct val="100000"/>
              <a:buFont typeface="Source Sans Pro"/>
              <a:buChar char="◎"/>
            </a:pPr>
            <a:r>
              <a:rPr lang="en"/>
              <a:t>Certificate based</a:t>
            </a:r>
          </a:p>
          <a:p>
            <a:pPr indent="-419100" lvl="0" marL="457200" rtl="0">
              <a:spcBef>
                <a:spcPts val="0"/>
              </a:spcBef>
              <a:buClr>
                <a:srgbClr val="CFD8DC"/>
              </a:buClr>
              <a:buSzPct val="100000"/>
              <a:buFont typeface="Source Sans Pro"/>
              <a:buChar char="◎"/>
            </a:pPr>
            <a:r>
              <a:rPr lang="en"/>
              <a:t>Transparent</a:t>
            </a:r>
          </a:p>
          <a:p>
            <a:pPr indent="-419100" lvl="0" marL="457200" rtl="0">
              <a:spcBef>
                <a:spcPts val="0"/>
              </a:spcBef>
              <a:buClr>
                <a:srgbClr val="CFD8DC"/>
              </a:buClr>
              <a:buSzPct val="100000"/>
              <a:buFont typeface="Source Sans Pro"/>
              <a:buChar char="◎"/>
            </a:pPr>
            <a:r>
              <a:rPr lang="en"/>
              <a:t>VOs vet users</a:t>
            </a:r>
          </a:p>
          <a:p>
            <a:pPr indent="-419100" lvl="0" marL="457200" rtl="0">
              <a:spcBef>
                <a:spcPts val="0"/>
              </a:spcBef>
              <a:buClr>
                <a:srgbClr val="CFD8DC"/>
              </a:buClr>
              <a:buSzPct val="100000"/>
              <a:buFont typeface="Source Sans Pro"/>
              <a:buChar char="◎"/>
            </a:pPr>
            <a:r>
              <a:rPr lang="en"/>
              <a:t>Admins vet machines</a:t>
            </a:r>
          </a:p>
        </p:txBody>
      </p:sp>
      <p:sp>
        <p:nvSpPr>
          <p:cNvPr id="174" name="Shape 174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ctrTitle"/>
          </p:nvPr>
        </p:nvSpPr>
        <p:spPr>
          <a:xfrm>
            <a:off x="1546025" y="2111125"/>
            <a:ext cx="58326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CFD8DC"/>
                </a:solidFill>
              </a:rPr>
              <a:t>4.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Your Data Secure?</a:t>
            </a:r>
          </a:p>
        </p:txBody>
      </p:sp>
      <p:sp>
        <p:nvSpPr>
          <p:cNvPr id="180" name="Shape 180"/>
          <p:cNvSpPr txBox="1"/>
          <p:nvPr>
            <p:ph idx="1" type="subTitle"/>
          </p:nvPr>
        </p:nvSpPr>
        <p:spPr>
          <a:xfrm>
            <a:off x="1546025" y="3481948"/>
            <a:ext cx="58326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 a shared computer...</a:t>
            </a:r>
          </a:p>
        </p:txBody>
      </p:sp>
      <p:sp>
        <p:nvSpPr>
          <p:cNvPr id="181" name="Shape 181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Is Your Data Secure?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CFD8DC"/>
              </a:buClr>
              <a:buSzPct val="100000"/>
              <a:buFont typeface="Source Sans Pro"/>
              <a:buChar char="◎"/>
            </a:pPr>
            <a:r>
              <a:rPr lang="en"/>
              <a:t>Every participant in the OSG is vetted but…</a:t>
            </a:r>
          </a:p>
          <a:p>
            <a:pPr indent="-419100" lvl="0" marL="457200" rtl="0">
              <a:spcBef>
                <a:spcPts val="0"/>
              </a:spcBef>
              <a:buClr>
                <a:srgbClr val="CFD8DC"/>
              </a:buClr>
              <a:buSzPct val="100000"/>
              <a:buFont typeface="Source Sans Pro"/>
              <a:buChar char="◎"/>
            </a:pPr>
            <a:r>
              <a:rPr lang="en"/>
              <a:t>You are using a shared computer</a:t>
            </a:r>
          </a:p>
          <a:p>
            <a:pPr indent="-419100" lvl="0" marL="457200" rtl="0">
              <a:spcBef>
                <a:spcPts val="0"/>
              </a:spcBef>
              <a:buClr>
                <a:srgbClr val="CFD8DC"/>
              </a:buClr>
              <a:buSzPct val="100000"/>
              <a:buFont typeface="Source Sans Pro"/>
              <a:buChar char="◎"/>
            </a:pPr>
            <a:r>
              <a:rPr lang="en"/>
              <a:t>Take basic precautions (i.e. no world-writeable files)</a:t>
            </a:r>
          </a:p>
          <a:p>
            <a:pPr indent="-419100" lvl="0" marL="457200" rtl="0">
              <a:spcBef>
                <a:spcPts val="0"/>
              </a:spcBef>
              <a:buClr>
                <a:srgbClr val="CFD8DC"/>
              </a:buClr>
              <a:buSzPct val="100000"/>
              <a:buFont typeface="Source Sans Pro"/>
              <a:buChar char="◎"/>
            </a:pPr>
            <a:r>
              <a:rPr lang="en"/>
              <a:t>Sensitive data (e.g. HIPAA)? HTC may not be for you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Special thanks to all the people who made and released these awesome resources for free: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CFD8DC"/>
              </a:buClr>
              <a:buSzPct val="100000"/>
              <a:buFont typeface="Source Sans Pro"/>
              <a:buChar char="◎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Clr>
                <a:srgbClr val="CFD8DC"/>
              </a:buClr>
              <a:buSzPct val="100000"/>
              <a:buFont typeface="Source Sans Pro"/>
              <a:buChar char="◎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r>
              <a:rPr lang="en" sz="2400"/>
              <a:t> &amp; </a:t>
            </a:r>
            <a:r>
              <a:rPr lang="en" sz="2400" u="sng">
                <a:hlinkClick r:id="rId5"/>
              </a:rPr>
              <a:t>Death to the Stock Photo</a:t>
            </a:r>
            <a:r>
              <a:rPr lang="en" sz="2400"/>
              <a:t> (</a:t>
            </a:r>
            <a:r>
              <a:rPr lang="en" sz="2400" u="sng">
                <a:hlinkClick r:id="rId6"/>
              </a:rPr>
              <a:t>license</a:t>
            </a:r>
            <a:r>
              <a:rPr lang="en" sz="2400"/>
              <a:t>)</a:t>
            </a:r>
          </a:p>
        </p:txBody>
      </p:sp>
      <p:sp>
        <p:nvSpPr>
          <p:cNvPr id="195" name="Shape 195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ctrTitle"/>
          </p:nvPr>
        </p:nvSpPr>
        <p:spPr>
          <a:xfrm>
            <a:off x="685800" y="587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6000"/>
              <a:t>Thanks!</a:t>
            </a:r>
          </a:p>
        </p:txBody>
      </p:sp>
      <p:sp>
        <p:nvSpPr>
          <p:cNvPr id="201" name="Shape 201"/>
          <p:cNvSpPr txBox="1"/>
          <p:nvPr>
            <p:ph idx="1" type="subTitle"/>
          </p:nvPr>
        </p:nvSpPr>
        <p:spPr>
          <a:xfrm>
            <a:off x="685800" y="2186550"/>
            <a:ext cx="65937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600"/>
              <a:t>Any questions?</a:t>
            </a:r>
          </a:p>
        </p:txBody>
      </p:sp>
      <p:sp>
        <p:nvSpPr>
          <p:cNvPr id="202" name="Shape 202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4681425" y="2224437"/>
            <a:ext cx="3809100" cy="38091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 rotWithShape="1">
          <a:blip r:embed="rId3">
            <a:alphaModFix/>
          </a:blip>
          <a:srcRect b="36659" l="0" r="0" t="5862"/>
          <a:stretch/>
        </p:blipFill>
        <p:spPr>
          <a:xfrm>
            <a:off x="4928175" y="2502250"/>
            <a:ext cx="3315600" cy="3305099"/>
          </a:xfrm>
          <a:prstGeom prst="ellipse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Real Queen?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786150" y="1600200"/>
            <a:ext cx="3315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600"/>
              <a:t>Nope, she’s a decoy to protect against threats to the Crown</a:t>
            </a:r>
          </a:p>
        </p:txBody>
      </p:sp>
      <p:cxnSp>
        <p:nvCxnSpPr>
          <p:cNvPr id="77" name="Shape 77"/>
          <p:cNvCxnSpPr/>
          <p:nvPr/>
        </p:nvCxnSpPr>
        <p:spPr>
          <a:xfrm flipH="1" rot="10800000">
            <a:off x="7401125" y="1758974"/>
            <a:ext cx="218999" cy="6243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8" name="Shape 78"/>
          <p:cNvCxnSpPr/>
          <p:nvPr/>
        </p:nvCxnSpPr>
        <p:spPr>
          <a:xfrm flipH="1" rot="10800000">
            <a:off x="7932695" y="2472367"/>
            <a:ext cx="522299" cy="309899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79" name="Shape 79"/>
          <p:cNvCxnSpPr/>
          <p:nvPr/>
        </p:nvCxnSpPr>
        <p:spPr>
          <a:xfrm flipH="1" rot="10800000">
            <a:off x="7765925" y="1896874"/>
            <a:ext cx="648599" cy="7377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80" name="Shape 80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1679175" y="1250875"/>
            <a:ext cx="6968700" cy="154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Security in the OSG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371325" y="5030875"/>
            <a:ext cx="5730299" cy="1090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Brian Lin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OSG Software Team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University of Wisconsin - Madison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0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blin@cs.wisc.edu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type="ctrTitle"/>
          </p:nvPr>
        </p:nvSpPr>
        <p:spPr>
          <a:xfrm>
            <a:off x="533400" y="1882525"/>
            <a:ext cx="40158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6000"/>
              <a:t>What is Identity?</a:t>
            </a:r>
          </a:p>
        </p:txBody>
      </p:sp>
      <p:sp>
        <p:nvSpPr>
          <p:cNvPr id="93" name="Shape 93"/>
          <p:cNvSpPr txBox="1"/>
          <p:nvPr>
            <p:ph idx="1" type="subTitle"/>
          </p:nvPr>
        </p:nvSpPr>
        <p:spPr>
          <a:xfrm>
            <a:off x="533400" y="3405748"/>
            <a:ext cx="40158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/>
              <a:t>It’s who you are and provides a means of accountability.</a:t>
            </a:r>
          </a:p>
        </p:txBody>
      </p:sp>
      <p:cxnSp>
        <p:nvCxnSpPr>
          <p:cNvPr id="94" name="Shape 94"/>
          <p:cNvCxnSpPr/>
          <p:nvPr/>
        </p:nvCxnSpPr>
        <p:spPr>
          <a:xfrm flipH="1" rot="10800000">
            <a:off x="6282450" y="705374"/>
            <a:ext cx="121500" cy="5187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5" name="Shape 95"/>
          <p:cNvCxnSpPr/>
          <p:nvPr/>
        </p:nvCxnSpPr>
        <p:spPr>
          <a:xfrm flipH="1">
            <a:off x="7133575" y="1483475"/>
            <a:ext cx="332399" cy="267599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6" name="Shape 96"/>
          <p:cNvCxnSpPr>
            <a:endCxn id="91" idx="6"/>
          </p:cNvCxnSpPr>
          <p:nvPr/>
        </p:nvCxnSpPr>
        <p:spPr>
          <a:xfrm flipH="1">
            <a:off x="7330800" y="2440125"/>
            <a:ext cx="1124100" cy="7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7" name="Shape 97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99" name="Shape 99"/>
          <p:cNvGrpSpPr/>
          <p:nvPr/>
        </p:nvGrpSpPr>
        <p:grpSpPr>
          <a:xfrm>
            <a:off x="5483677" y="2032687"/>
            <a:ext cx="1224052" cy="822685"/>
            <a:chOff x="1244800" y="3717225"/>
            <a:chExt cx="449375" cy="302025"/>
          </a:xfrm>
        </p:grpSpPr>
        <p:sp>
          <p:nvSpPr>
            <p:cNvPr id="100" name="Shape 100"/>
            <p:cNvSpPr/>
            <p:nvPr/>
          </p:nvSpPr>
          <p:spPr>
            <a:xfrm>
              <a:off x="1244800" y="3717225"/>
              <a:ext cx="449375" cy="302025"/>
            </a:xfrm>
            <a:custGeom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285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" name="Shape 101"/>
            <p:cNvSpPr/>
            <p:nvPr/>
          </p:nvSpPr>
          <p:spPr>
            <a:xfrm>
              <a:off x="1244800" y="3795150"/>
              <a:ext cx="449375" cy="25"/>
            </a:xfrm>
            <a:custGeom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285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1244800" y="3853000"/>
              <a:ext cx="449375" cy="25"/>
            </a:xfrm>
            <a:custGeom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285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1302625" y="3893800"/>
              <a:ext cx="161375" cy="25"/>
            </a:xfrm>
            <a:custGeom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85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>
              <a:off x="1302625" y="3933975"/>
              <a:ext cx="110250" cy="25"/>
            </a:xfrm>
            <a:custGeom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285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" name="Shape 105"/>
            <p:cNvSpPr/>
            <p:nvPr/>
          </p:nvSpPr>
          <p:spPr>
            <a:xfrm>
              <a:off x="1572975" y="3899875"/>
              <a:ext cx="62125" cy="40225"/>
            </a:xfrm>
            <a:custGeom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28575">
              <a:solidFill>
                <a:srgbClr val="0091EA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identity?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CFD8DC"/>
              </a:buClr>
              <a:buSzPct val="100000"/>
              <a:buFont typeface="Source Sans Pro"/>
              <a:buChar char="◎"/>
            </a:pPr>
            <a:r>
              <a:rPr lang="en"/>
              <a:t>Identification as proof of identity</a:t>
            </a:r>
          </a:p>
          <a:p>
            <a:pPr indent="-419100" lvl="0" marL="457200" rtl="0">
              <a:spcBef>
                <a:spcPts val="0"/>
              </a:spcBef>
              <a:buClr>
                <a:srgbClr val="CFD8DC"/>
              </a:buClr>
              <a:buSzPct val="100000"/>
              <a:buFont typeface="Source Sans Pro"/>
              <a:buChar char="◎"/>
            </a:pPr>
            <a:r>
              <a:rPr lang="en"/>
              <a:t>In the real word: photos, driver’s license, passport, etc.</a:t>
            </a:r>
          </a:p>
          <a:p>
            <a:pPr indent="-419100" lvl="0" marL="457200" rtl="0">
              <a:spcBef>
                <a:spcPts val="0"/>
              </a:spcBef>
              <a:buClr>
                <a:srgbClr val="CFD8DC"/>
              </a:buClr>
              <a:buSzPct val="100000"/>
              <a:buFont typeface="Source Sans Pro"/>
              <a:buChar char="◎"/>
            </a:pPr>
            <a:r>
              <a:rPr lang="en"/>
              <a:t>On the Internet: usernames, certificates</a:t>
            </a:r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 txBox="1"/>
          <p:nvPr>
            <p:ph type="ctrTitle"/>
          </p:nvPr>
        </p:nvSpPr>
        <p:spPr>
          <a:xfrm>
            <a:off x="364050" y="1882525"/>
            <a:ext cx="4184999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4100"/>
              <a:t>How Do You Trust Someone?</a:t>
            </a:r>
          </a:p>
        </p:txBody>
      </p:sp>
      <p:sp>
        <p:nvSpPr>
          <p:cNvPr id="119" name="Shape 119"/>
          <p:cNvSpPr txBox="1"/>
          <p:nvPr>
            <p:ph idx="1" type="subTitle"/>
          </p:nvPr>
        </p:nvSpPr>
        <p:spPr>
          <a:xfrm>
            <a:off x="533400" y="3405748"/>
            <a:ext cx="40158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/>
              <a:t>Why didn’t you trust me when I said I was Queen Elizabeth II?</a:t>
            </a:r>
          </a:p>
        </p:txBody>
      </p:sp>
      <p:cxnSp>
        <p:nvCxnSpPr>
          <p:cNvPr id="120" name="Shape 120"/>
          <p:cNvCxnSpPr/>
          <p:nvPr/>
        </p:nvCxnSpPr>
        <p:spPr>
          <a:xfrm flipH="1" rot="10800000">
            <a:off x="6282450" y="705374"/>
            <a:ext cx="121500" cy="5187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1" name="Shape 121"/>
          <p:cNvCxnSpPr/>
          <p:nvPr/>
        </p:nvCxnSpPr>
        <p:spPr>
          <a:xfrm flipH="1">
            <a:off x="7133575" y="1483475"/>
            <a:ext cx="332399" cy="267599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22" name="Shape 122"/>
          <p:cNvCxnSpPr>
            <a:endCxn id="117" idx="6"/>
          </p:cNvCxnSpPr>
          <p:nvPr/>
        </p:nvCxnSpPr>
        <p:spPr>
          <a:xfrm flipH="1">
            <a:off x="7330800" y="2440125"/>
            <a:ext cx="1124100" cy="7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3" name="Shape 123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25" name="Shape 125"/>
          <p:cNvSpPr/>
          <p:nvPr/>
        </p:nvSpPr>
        <p:spPr>
          <a:xfrm>
            <a:off x="5600900" y="1735686"/>
            <a:ext cx="989609" cy="1424467"/>
          </a:xfrm>
          <a:custGeom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28575">
            <a:solidFill>
              <a:srgbClr val="0091E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do you trust someone?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CFD8DC"/>
              </a:buClr>
              <a:buSzPct val="100000"/>
              <a:buFont typeface="Source Sans Pro"/>
              <a:buChar char="◎"/>
            </a:pPr>
            <a:r>
              <a:rPr lang="en"/>
              <a:t>Prior knowledge/experience</a:t>
            </a:r>
          </a:p>
          <a:p>
            <a:pPr indent="-419100" lvl="0" marL="457200" rtl="0">
              <a:spcBef>
                <a:spcPts val="0"/>
              </a:spcBef>
              <a:buClr>
                <a:srgbClr val="CFD8DC"/>
              </a:buClr>
              <a:buSzPct val="100000"/>
              <a:buFont typeface="Source Sans Pro"/>
              <a:buChar char="◎"/>
            </a:pPr>
            <a:r>
              <a:rPr lang="en"/>
              <a:t>Appeal to authority</a:t>
            </a:r>
          </a:p>
          <a:p>
            <a:pPr indent="-419100" lvl="0" marL="457200" rtl="0">
              <a:spcBef>
                <a:spcPts val="0"/>
              </a:spcBef>
              <a:buClr>
                <a:srgbClr val="CFD8DC"/>
              </a:buClr>
              <a:buSzPct val="100000"/>
              <a:buFont typeface="Source Sans Pro"/>
              <a:buChar char="◎"/>
            </a:pPr>
            <a:r>
              <a:rPr lang="en"/>
              <a:t>Chain of trust</a:t>
            </a:r>
          </a:p>
          <a:p>
            <a:pPr indent="-419100" lvl="0" marL="457200" rtl="0">
              <a:spcBef>
                <a:spcPts val="0"/>
              </a:spcBef>
              <a:buClr>
                <a:srgbClr val="CFD8DC"/>
              </a:buClr>
              <a:buSzPct val="100000"/>
              <a:buFont typeface="Source Sans Pro"/>
              <a:buChar char="◎"/>
            </a:pPr>
            <a:r>
              <a:rPr lang="en"/>
              <a:t>Varying levels of trust</a:t>
            </a:r>
          </a:p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ctrTitle"/>
          </p:nvPr>
        </p:nvSpPr>
        <p:spPr>
          <a:xfrm>
            <a:off x="1546025" y="1349125"/>
            <a:ext cx="58326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CFD8DC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Authentication</a:t>
            </a:r>
          </a:p>
        </p:txBody>
      </p:sp>
      <p:sp>
        <p:nvSpPr>
          <p:cNvPr id="138" name="Shape 138"/>
          <p:cNvSpPr txBox="1"/>
          <p:nvPr>
            <p:ph idx="1" type="subTitle"/>
          </p:nvPr>
        </p:nvSpPr>
        <p:spPr>
          <a:xfrm>
            <a:off x="1546025" y="2719948"/>
            <a:ext cx="58326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Trusting identification</a:t>
            </a:r>
          </a:p>
        </p:txBody>
      </p:sp>
      <p:sp>
        <p:nvSpPr>
          <p:cNvPr id="139" name="Shape 139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786150" y="410826"/>
            <a:ext cx="7571700" cy="936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Authentication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786150" y="1682266"/>
            <a:ext cx="7571700" cy="4764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CFD8DC"/>
              </a:buClr>
              <a:buSzPct val="100000"/>
              <a:buFont typeface="Source Sans Pro"/>
              <a:buChar char="◎"/>
            </a:pPr>
            <a:r>
              <a:rPr lang="en"/>
              <a:t>Do you trust who I say I am?</a:t>
            </a:r>
          </a:p>
          <a:p>
            <a:pPr indent="-419100" lvl="0" marL="457200" rtl="0">
              <a:spcBef>
                <a:spcPts val="0"/>
              </a:spcBef>
              <a:buClr>
                <a:srgbClr val="CFD8DC"/>
              </a:buClr>
              <a:buSzPct val="100000"/>
              <a:buFont typeface="Source Sans Pro"/>
              <a:buChar char="◎"/>
            </a:pPr>
            <a:r>
              <a:rPr lang="en"/>
              <a:t>What about forged identities?</a:t>
            </a:r>
          </a:p>
          <a:p>
            <a:pPr indent="-419100" lvl="0" marL="457200" rtl="0">
              <a:spcBef>
                <a:spcPts val="0"/>
              </a:spcBef>
              <a:buClr>
                <a:srgbClr val="CFD8DC"/>
              </a:buClr>
              <a:buSzPct val="100000"/>
              <a:buFont typeface="Source Sans Pro"/>
              <a:buChar char="◎"/>
            </a:pPr>
            <a:r>
              <a:rPr lang="en"/>
              <a:t>Username + password, shared secret (public key cryptography)</a:t>
            </a:r>
          </a:p>
          <a:p>
            <a:pPr indent="-419100" lvl="0" marL="457200" rtl="0">
              <a:spcBef>
                <a:spcPts val="0"/>
              </a:spcBef>
              <a:buClr>
                <a:srgbClr val="CFD8DC"/>
              </a:buClr>
              <a:buSzPct val="100000"/>
              <a:buFont typeface="Source Sans Pro"/>
              <a:buChar char="◎"/>
            </a:pPr>
            <a:r>
              <a:rPr lang="en"/>
              <a:t>Authentication often goes both ways</a:t>
            </a:r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8556783" y="6333134"/>
            <a:ext cx="548699" cy="524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