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68" r:id="rId6"/>
    <p:sldId id="257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Security Team	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Mine </a:t>
            </a:r>
            <a:r>
              <a:rPr lang="en-US" dirty="0" smtClean="0"/>
              <a:t>Altunay</a:t>
            </a:r>
            <a:endParaRPr lang="en-US" dirty="0" smtClean="0"/>
          </a:p>
          <a:p>
            <a:r>
              <a:rPr lang="en-US" dirty="0" smtClean="0"/>
              <a:t>02/</a:t>
            </a:r>
            <a:r>
              <a:rPr lang="en-US" dirty="0" smtClean="0"/>
              <a:t>13</a:t>
            </a:r>
            <a:r>
              <a:rPr lang="en-US" dirty="0" smtClean="0"/>
              <a:t>/</a:t>
            </a:r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Increasing </a:t>
            </a:r>
            <a:r>
              <a:rPr lang="en-US" dirty="0" err="1" smtClean="0"/>
              <a:t>CILogon</a:t>
            </a:r>
            <a:r>
              <a:rPr lang="en-US" dirty="0" smtClean="0"/>
              <a:t> Basic CA Adoption in OSG</a:t>
            </a:r>
          </a:p>
          <a:p>
            <a:pPr lvl="1"/>
            <a:r>
              <a:rPr lang="en-US" dirty="0" smtClean="0"/>
              <a:t>Two facets of work: 1) work with sites to help them understand why and how to accept </a:t>
            </a:r>
            <a:r>
              <a:rPr lang="en-US" dirty="0" err="1" smtClean="0"/>
              <a:t>CILogon</a:t>
            </a:r>
            <a:r>
              <a:rPr lang="en-US" dirty="0" smtClean="0"/>
              <a:t> Basic CA.</a:t>
            </a:r>
          </a:p>
          <a:p>
            <a:pPr lvl="1"/>
            <a:r>
              <a:rPr lang="en-US" dirty="0" smtClean="0"/>
              <a:t>MWT2, Purdue, </a:t>
            </a:r>
            <a:r>
              <a:rPr lang="en-US" dirty="0" err="1" smtClean="0"/>
              <a:t>Sprace</a:t>
            </a:r>
            <a:r>
              <a:rPr lang="en-US" dirty="0" smtClean="0"/>
              <a:t>, Nebraska, BNL agreed to accept the </a:t>
            </a:r>
            <a:r>
              <a:rPr lang="en-US" dirty="0" err="1" smtClean="0"/>
              <a:t>CILogon</a:t>
            </a:r>
            <a:r>
              <a:rPr lang="en-US" dirty="0" smtClean="0"/>
              <a:t> CA </a:t>
            </a:r>
            <a:r>
              <a:rPr lang="en-US" dirty="0" err="1" smtClean="0"/>
              <a:t>certs</a:t>
            </a:r>
            <a:r>
              <a:rPr lang="en-US" dirty="0" smtClean="0"/>
              <a:t> for access to grid resources.  </a:t>
            </a:r>
            <a:endParaRPr lang="en-US" dirty="0" smtClean="0"/>
          </a:p>
          <a:p>
            <a:pPr lvl="1"/>
            <a:r>
              <a:rPr lang="en-US" dirty="0" smtClean="0"/>
              <a:t>OSG IT services was in testing mode </a:t>
            </a:r>
            <a:r>
              <a:rPr lang="en-US" dirty="0" smtClean="0"/>
              <a:t>the last time I reported. Tests are completed and now </a:t>
            </a:r>
            <a:r>
              <a:rPr lang="en-US" dirty="0" err="1" smtClean="0"/>
              <a:t>CILogon</a:t>
            </a:r>
            <a:r>
              <a:rPr lang="en-US" dirty="0" smtClean="0"/>
              <a:t> Basic </a:t>
            </a:r>
            <a:r>
              <a:rPr lang="en-US" dirty="0" err="1" smtClean="0"/>
              <a:t>Cas</a:t>
            </a:r>
            <a:r>
              <a:rPr lang="en-US" dirty="0" smtClean="0"/>
              <a:t> are </a:t>
            </a:r>
            <a:r>
              <a:rPr lang="en-US" dirty="0" err="1" smtClean="0"/>
              <a:t>acceted</a:t>
            </a:r>
            <a:r>
              <a:rPr lang="en-US" dirty="0" smtClean="0"/>
              <a:t> by production IT services.</a:t>
            </a:r>
          </a:p>
          <a:p>
            <a:pPr lvl="2"/>
            <a:r>
              <a:rPr lang="en-US" dirty="0" smtClean="0"/>
              <a:t>Had a small hiccup with </a:t>
            </a:r>
            <a:r>
              <a:rPr lang="en-US" dirty="0" err="1" smtClean="0"/>
              <a:t>Fermilab</a:t>
            </a:r>
            <a:r>
              <a:rPr lang="en-US" dirty="0" smtClean="0"/>
              <a:t>. Originally the policy change was accepted, but then I was asked to take this to CIO for official approval. Approval is obtained.  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Initiatives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Enhancing Site Security – </a:t>
            </a:r>
            <a:r>
              <a:rPr lang="en-US" dirty="0" err="1" smtClean="0"/>
              <a:t>Pakiti</a:t>
            </a:r>
            <a:r>
              <a:rPr lang="en-US" dirty="0" smtClean="0"/>
              <a:t> </a:t>
            </a:r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Software is released in January. </a:t>
            </a:r>
          </a:p>
          <a:p>
            <a:pPr lvl="1"/>
            <a:r>
              <a:rPr lang="en-US" dirty="0" smtClean="0"/>
              <a:t>Now working on publicizing the work. </a:t>
            </a:r>
          </a:p>
          <a:p>
            <a:pPr lvl="2"/>
            <a:r>
              <a:rPr lang="en-US" dirty="0" smtClean="0"/>
              <a:t>A tutorial and demo session at AHM. </a:t>
            </a:r>
          </a:p>
          <a:p>
            <a:pPr lvl="2"/>
            <a:r>
              <a:rPr lang="en-US" dirty="0" smtClean="0"/>
              <a:t>An OSG Newsletter article to sites. </a:t>
            </a:r>
          </a:p>
          <a:p>
            <a:r>
              <a:rPr lang="en-US" dirty="0" smtClean="0"/>
              <a:t>Survey </a:t>
            </a:r>
            <a:r>
              <a:rPr lang="en-US" dirty="0" smtClean="0"/>
              <a:t>of How OSG Resource Providers consume Identity Information</a:t>
            </a:r>
          </a:p>
          <a:p>
            <a:pPr lvl="1"/>
            <a:r>
              <a:rPr lang="en-US" dirty="0" smtClean="0"/>
              <a:t>What type of identity information </a:t>
            </a:r>
            <a:r>
              <a:rPr lang="en-US" dirty="0" err="1" smtClean="0"/>
              <a:t>RPs</a:t>
            </a:r>
            <a:r>
              <a:rPr lang="en-US" dirty="0" smtClean="0"/>
              <a:t> are interested in and currently are looking </a:t>
            </a:r>
            <a:r>
              <a:rPr lang="en-US" dirty="0" smtClean="0"/>
              <a:t>at. Why? How they use it?</a:t>
            </a:r>
          </a:p>
          <a:p>
            <a:pPr lvl="1"/>
            <a:r>
              <a:rPr lang="en-US" dirty="0" smtClean="0"/>
              <a:t>Need guidance about the next steps. Should we revisit our answers from interviewed sites or reach out to new sites? </a:t>
            </a:r>
          </a:p>
          <a:p>
            <a:pPr lvl="1"/>
            <a:r>
              <a:rPr lang="en-US" dirty="0" smtClean="0"/>
              <a:t>Or should we close the work item? </a:t>
            </a:r>
          </a:p>
          <a:p>
            <a:pPr marL="342900" lvl="1" indent="-342900">
              <a:buFont typeface="Arial"/>
              <a:buChar char="•"/>
            </a:pPr>
            <a:r>
              <a:rPr lang="en-US" sz="3273" dirty="0" smtClean="0">
                <a:latin typeface="Calibri"/>
                <a:cs typeface="Calibri"/>
              </a:rPr>
              <a:t>Identity Management Roadmap</a:t>
            </a:r>
            <a:endParaRPr lang="en-US" dirty="0" smtClean="0"/>
          </a:p>
          <a:p>
            <a:pPr lvl="1"/>
            <a:r>
              <a:rPr lang="en-US" dirty="0" smtClean="0"/>
              <a:t>Finished the first draft with Von. Only received feedback from </a:t>
            </a:r>
            <a:r>
              <a:rPr lang="en-US" dirty="0" err="1" smtClean="0"/>
              <a:t>Lothar</a:t>
            </a:r>
            <a:r>
              <a:rPr lang="en-US" dirty="0" smtClean="0"/>
              <a:t> so far. Need feedback from area coordinators. </a:t>
            </a:r>
          </a:p>
          <a:p>
            <a:r>
              <a:rPr lang="en-US" dirty="0" smtClean="0"/>
              <a:t>New Key Work Item</a:t>
            </a:r>
          </a:p>
          <a:p>
            <a:pPr lvl="1"/>
            <a:r>
              <a:rPr lang="en-US" dirty="0" smtClean="0"/>
              <a:t>Traceability Requirements for end user jobs without certificates.  </a:t>
            </a:r>
          </a:p>
          <a:p>
            <a:pPr lvl="1"/>
            <a:r>
              <a:rPr lang="en-US" dirty="0" smtClean="0"/>
              <a:t>Goal is to work in collaboration with </a:t>
            </a:r>
            <a:r>
              <a:rPr lang="en-US" dirty="0" err="1" smtClean="0"/>
              <a:t>Fermilab</a:t>
            </a:r>
            <a:r>
              <a:rPr lang="en-US" dirty="0" smtClean="0"/>
              <a:t> to accept these requirements so as to allow certificate-less jobs at </a:t>
            </a:r>
            <a:r>
              <a:rPr lang="en-US" dirty="0" err="1" smtClean="0"/>
              <a:t>Fermilab</a:t>
            </a:r>
            <a:r>
              <a:rPr lang="en-US" dirty="0" smtClean="0"/>
              <a:t>. The future goal is to publicize this document to other sites and to seek their acceptance. </a:t>
            </a:r>
          </a:p>
          <a:p>
            <a:pPr lvl="1"/>
            <a:r>
              <a:rPr lang="en-US" dirty="0" smtClean="0"/>
              <a:t>Finished the policy document and gained personal approval from </a:t>
            </a:r>
            <a:r>
              <a:rPr lang="en-US" dirty="0" err="1" smtClean="0"/>
              <a:t>Fermilab</a:t>
            </a:r>
            <a:r>
              <a:rPr lang="en-US" dirty="0" smtClean="0"/>
              <a:t> CISO.  </a:t>
            </a:r>
          </a:p>
          <a:p>
            <a:pPr lvl="1"/>
            <a:r>
              <a:rPr lang="en-US" dirty="0" smtClean="0"/>
              <a:t>Still a long process to go to obtain official approvals from </a:t>
            </a:r>
            <a:r>
              <a:rPr lang="en-US" dirty="0" err="1" smtClean="0"/>
              <a:t>Fermilab</a:t>
            </a:r>
            <a:r>
              <a:rPr lang="en-US" dirty="0" smtClean="0"/>
              <a:t> Security Board. </a:t>
            </a:r>
            <a:r>
              <a:rPr lang="en-US" dirty="0" err="1" smtClean="0"/>
              <a:t>Lothar</a:t>
            </a:r>
            <a:r>
              <a:rPr lang="en-US" dirty="0" smtClean="0"/>
              <a:t> will sponsor the request as a </a:t>
            </a:r>
            <a:r>
              <a:rPr lang="en-US" dirty="0" err="1" smtClean="0"/>
              <a:t>Fermilab</a:t>
            </a:r>
            <a:r>
              <a:rPr lang="en-US" dirty="0" smtClean="0"/>
              <a:t> resource manager for CMS. 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OSG </a:t>
            </a:r>
            <a:r>
              <a:rPr lang="en-US" sz="2400" dirty="0" smtClean="0"/>
              <a:t>PKI transition. </a:t>
            </a:r>
          </a:p>
          <a:p>
            <a:pPr lvl="1"/>
            <a:r>
              <a:rPr lang="en-US" sz="2000" dirty="0" smtClean="0"/>
              <a:t>Team contribution increases as the </a:t>
            </a:r>
            <a:r>
              <a:rPr lang="en-US" sz="2000" dirty="0" err="1" smtClean="0"/>
              <a:t>DigiCert</a:t>
            </a:r>
            <a:r>
              <a:rPr lang="en-US" sz="2000" dirty="0" smtClean="0"/>
              <a:t> deadlines approach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Kevin in particular dedicated 60% of his time to </a:t>
            </a:r>
            <a:r>
              <a:rPr lang="en-US" sz="2000" dirty="0" err="1" smtClean="0"/>
              <a:t>Fermilab</a:t>
            </a:r>
            <a:r>
              <a:rPr lang="en-US" sz="2000" dirty="0" smtClean="0"/>
              <a:t> PKI. </a:t>
            </a:r>
          </a:p>
          <a:p>
            <a:pPr lvl="1"/>
            <a:r>
              <a:rPr lang="en-US" sz="2000" dirty="0" smtClean="0"/>
              <a:t>He was earlier supposed to help with </a:t>
            </a:r>
            <a:r>
              <a:rPr lang="en-US" sz="2000" dirty="0" err="1" smtClean="0"/>
              <a:t>Cilogon</a:t>
            </a:r>
            <a:r>
              <a:rPr lang="en-US" sz="2000" dirty="0" smtClean="0"/>
              <a:t> Basic (reaching out to more sites) and CVMFS review. But with extra effort spent on </a:t>
            </a:r>
            <a:r>
              <a:rPr lang="en-US" sz="2000" dirty="0" err="1" smtClean="0"/>
              <a:t>Fermilab</a:t>
            </a:r>
            <a:r>
              <a:rPr lang="en-US" sz="2000" dirty="0" smtClean="0"/>
              <a:t> PKI,  </a:t>
            </a:r>
            <a:r>
              <a:rPr lang="en-US" sz="2000" dirty="0" err="1" smtClean="0"/>
              <a:t>Cilogon</a:t>
            </a:r>
            <a:r>
              <a:rPr lang="en-US" sz="2000" dirty="0" smtClean="0"/>
              <a:t> Basic will slow down and I will complete CVMFS work.</a:t>
            </a:r>
          </a:p>
          <a:p>
            <a:pPr lvl="1"/>
            <a:r>
              <a:rPr lang="en-US" sz="2000" dirty="0" smtClean="0"/>
              <a:t>N</a:t>
            </a:r>
            <a:r>
              <a:rPr lang="en-US" sz="2000" dirty="0" smtClean="0"/>
              <a:t>ot sure how long more we will keep providing extra effort to </a:t>
            </a:r>
            <a:r>
              <a:rPr lang="en-US" sz="2000" dirty="0" err="1" smtClean="0"/>
              <a:t>Fermilab</a:t>
            </a:r>
            <a:r>
              <a:rPr lang="en-US" sz="2000" dirty="0" smtClean="0"/>
              <a:t> PKI project. Will ask the project lead. 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8435116"/>
              </p:ext>
            </p:extLst>
          </p:nvPr>
        </p:nvGraphicFramePr>
        <p:xfrm>
          <a:off x="272109" y="114744"/>
          <a:ext cx="8707491" cy="758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24"/>
                <a:gridCol w="3912643"/>
                <a:gridCol w="446712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Incident response and vulnerability assessment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Minimizing the end-end response time to an incident, 1 day for a severe incident, 1 week for a moderate incident, and 1 month for a low-risk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incient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Troubleshooting; processing security tickets including user requests, change requests from stakeholders, technical problems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Goal is to acknowledge tickets within one day of receipt.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Maintaining security scripts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-update-certs,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vdt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-manage, cert-scripts,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etc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 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Maintain and provide bug fixes according to the severity of bugs. For urgent problems, provide an update in one week; For moderate severity, provide an update in a month; For low risk problems, provide an update in 6 months.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4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XSEDE Operational Security Interface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Meet weekly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Supporting OSG RA in processing certificate requests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Each certificate request is resolved within one week; requests for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GridAdmin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and RA Agents are served within 3 days.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Preparing CA releases (IGTF), modifying OSG software as the changes in releases require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CA release for every two months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Policy work with IGTF, TAGPMA, JSPG and EGI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IGTF and TAGPMA twice a year. Attend JSPG and EGI </a:t>
                      </a:r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meteings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remotely and face-face once a year. Track security policy changes and report to OSG management.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Security Test and Controls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Execute all the controls included in the Security Plan and prepare a summary analysis.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9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Incident Drills and Training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Drill Tier3 sites</a:t>
                      </a:r>
                    </a:p>
                    <a:p>
                      <a:pPr algn="l" fontAlgn="b"/>
                      <a:endParaRPr lang="en-US" sz="1400" b="0" i="0" u="none" strike="noStrike" dirty="0" smtClean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10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Security Team Meeting to review work items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Coordinate weekly work 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it</a:t>
                      </a:r>
                    </a:p>
                    <a:p>
                      <a:pPr algn="l" fontAlgn="b"/>
                      <a:r>
                        <a:rPr lang="en-US" sz="1400" b="0" i="0" u="none" strike="noStrike" dirty="0" err="1" smtClean="0">
                          <a:effectLst/>
                          <a:latin typeface="Arial"/>
                        </a:rPr>
                        <a:t>ems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. 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11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Weekly reporting to OSG-Production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Report important items that will affect production; incidents, vulnerabilities, changes to PKI infrastructure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12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Monthly reporting to OSG-ET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ET once a month to discuss work items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13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Quarterly reporting to Area Coordinator meeting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with area coordinators to discuss work items.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21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9" y="1417638"/>
            <a:ext cx="8871891" cy="544036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Checking </a:t>
            </a:r>
            <a:r>
              <a:rPr lang="en-US" sz="2400" dirty="0" smtClean="0"/>
              <a:t>sites against Condor Vulnerabilities.</a:t>
            </a:r>
            <a:r>
              <a:rPr lang="en-US" sz="2400" dirty="0" smtClean="0"/>
              <a:t> 75+ gatekeepers have been tested by security team. 2 tickets are open. Good progress made </a:t>
            </a:r>
            <a:r>
              <a:rPr lang="en-US" sz="2400" dirty="0" smtClean="0"/>
              <a:t>by site </a:t>
            </a:r>
            <a:r>
              <a:rPr lang="en-US" sz="2400" dirty="0" err="1" smtClean="0"/>
              <a:t>admins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SHA</a:t>
            </a:r>
            <a:r>
              <a:rPr lang="en-US" sz="2400" dirty="0" smtClean="0"/>
              <a:t>-2 tests</a:t>
            </a:r>
            <a:r>
              <a:rPr lang="en-US" sz="2400" dirty="0" smtClean="0"/>
              <a:t> </a:t>
            </a:r>
            <a:r>
              <a:rPr lang="en-US" sz="2400" dirty="0" smtClean="0"/>
              <a:t>completed for </a:t>
            </a:r>
            <a:r>
              <a:rPr lang="en-US" sz="2400" dirty="0" err="1" smtClean="0"/>
              <a:t>DOEgrids</a:t>
            </a:r>
            <a:r>
              <a:rPr lang="en-US" sz="2400" dirty="0" smtClean="0"/>
              <a:t> CA. I want to repeat the tests for </a:t>
            </a:r>
            <a:r>
              <a:rPr lang="en-US" sz="2400" dirty="0" err="1" smtClean="0"/>
              <a:t>DigiCert</a:t>
            </a:r>
            <a:r>
              <a:rPr lang="en-US" sz="2400" dirty="0" smtClean="0"/>
              <a:t>. We agreed to start in April at the latest production call. </a:t>
            </a:r>
            <a:r>
              <a:rPr lang="en-US" sz="2400" dirty="0" err="1" smtClean="0"/>
              <a:t>Digicert</a:t>
            </a:r>
            <a:r>
              <a:rPr lang="en-US" sz="2400" dirty="0" smtClean="0"/>
              <a:t> agreed to provide test </a:t>
            </a:r>
            <a:r>
              <a:rPr lang="en-US" sz="2400" dirty="0" err="1" smtClean="0"/>
              <a:t>certs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In relation to sha-2 transition, we started a risk assessment of md5 and sha-1 user proxies. Need to understand how the proxies will be affected by the security vulnerabilities of SHA-1.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Security assessment of fetch-</a:t>
            </a:r>
            <a:r>
              <a:rPr lang="en-US" sz="2400" dirty="0" err="1" smtClean="0"/>
              <a:t>crl</a:t>
            </a:r>
            <a:r>
              <a:rPr lang="en-US" sz="2400" dirty="0" smtClean="0"/>
              <a:t> v3 is completed and recommended for SL5.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857250" lvl="1" indent="-457200"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09" y="1417638"/>
            <a:ext cx="8871891" cy="5440362"/>
          </a:xfrm>
        </p:spPr>
        <p:txBody>
          <a:bodyPr>
            <a:noAutofit/>
          </a:bodyPr>
          <a:lstStyle/>
          <a:p>
            <a:pPr marL="457200" indent="-457200">
              <a:buAutoNum type="arabicPeriod" startAt="5"/>
            </a:pPr>
            <a:r>
              <a:rPr lang="en-US" sz="2400" dirty="0" smtClean="0"/>
              <a:t>CVMFS/Oasis evaluation. Security evaluation started this week. In addition to GOC services, I am also evaluating the CVMFS service ran at </a:t>
            </a:r>
            <a:r>
              <a:rPr lang="en-US" sz="2400" dirty="0" err="1" smtClean="0"/>
              <a:t>Fermilab</a:t>
            </a:r>
            <a:r>
              <a:rPr lang="en-US" sz="2400" dirty="0" smtClean="0"/>
              <a:t>. This work will take at least two more weeks or more depending on GOC availability and the effort to investigate and implement the security team’s feedback. </a:t>
            </a:r>
          </a:p>
          <a:p>
            <a:pPr marL="457200" indent="-457200">
              <a:buAutoNum type="arabicPeriod" startAt="5"/>
            </a:pPr>
            <a:r>
              <a:rPr lang="en-US" sz="2400" dirty="0" smtClean="0"/>
              <a:t>Preparing for a </a:t>
            </a:r>
            <a:r>
              <a:rPr lang="en-US" sz="2400" dirty="0" err="1" smtClean="0"/>
              <a:t>GlideinWMS</a:t>
            </a:r>
            <a:r>
              <a:rPr lang="en-US" sz="2400" dirty="0" smtClean="0"/>
              <a:t> drill. Only OSG-security team, no EGI or WLCG involvement. Completely internal security exercise. </a:t>
            </a:r>
          </a:p>
          <a:p>
            <a:pPr marL="857250" lvl="1" indent="-457200">
              <a:buAutoNum type="arabicPeriod"/>
            </a:pPr>
            <a:r>
              <a:rPr lang="en-US" sz="2000" dirty="0" smtClean="0"/>
              <a:t>Will send jobs to OSG VO frontend and measure the traceability capability. Plan to start once Mats </a:t>
            </a:r>
            <a:r>
              <a:rPr lang="en-US" sz="2000" dirty="0" err="1" smtClean="0"/>
              <a:t>Rynge</a:t>
            </a:r>
            <a:r>
              <a:rPr lang="en-US" sz="2000" dirty="0" smtClean="0"/>
              <a:t> is back from vacation (two weeks from now). </a:t>
            </a:r>
          </a:p>
          <a:p>
            <a:pPr marL="857250" lvl="1" indent="-457200">
              <a:buAutoNum type="arabicPeriod"/>
            </a:pPr>
            <a:endParaRPr lang="en-US" sz="2000" dirty="0" smtClean="0"/>
          </a:p>
          <a:p>
            <a:pPr marL="857250" lvl="1" indent="-457200"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1011</Words>
  <Application>Microsoft Macintosh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OSG Area Coordinators Meeting Security Team  Report</vt:lpstr>
      <vt:lpstr>Key Initiatives</vt:lpstr>
      <vt:lpstr>Key Initiatives</vt:lpstr>
      <vt:lpstr>Concerns</vt:lpstr>
      <vt:lpstr>Slide 5</vt:lpstr>
      <vt:lpstr>Operational Security</vt:lpstr>
      <vt:lpstr>Operational Security</vt:lpstr>
    </vt:vector>
  </TitlesOfParts>
  <Company>Fermi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Mine Altunay</cp:lastModifiedBy>
  <cp:revision>89</cp:revision>
  <dcterms:created xsi:type="dcterms:W3CDTF">2013-02-12T17:11:10Z</dcterms:created>
  <dcterms:modified xsi:type="dcterms:W3CDTF">2013-02-13T16:08:14Z</dcterms:modified>
</cp:coreProperties>
</file>