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6"/>
  </p:notesMasterIdLst>
  <p:handoutMasterIdLst>
    <p:handoutMasterId r:id="rId27"/>
  </p:handoutMasterIdLst>
  <p:sldIdLst>
    <p:sldId id="256" r:id="rId2"/>
    <p:sldId id="464" r:id="rId3"/>
    <p:sldId id="467" r:id="rId4"/>
    <p:sldId id="465" r:id="rId5"/>
    <p:sldId id="469" r:id="rId6"/>
    <p:sldId id="468" r:id="rId7"/>
    <p:sldId id="473" r:id="rId8"/>
    <p:sldId id="474" r:id="rId9"/>
    <p:sldId id="470" r:id="rId10"/>
    <p:sldId id="471" r:id="rId11"/>
    <p:sldId id="475" r:id="rId12"/>
    <p:sldId id="476" r:id="rId13"/>
    <p:sldId id="478" r:id="rId14"/>
    <p:sldId id="483" r:id="rId15"/>
    <p:sldId id="479" r:id="rId16"/>
    <p:sldId id="480" r:id="rId17"/>
    <p:sldId id="481" r:id="rId18"/>
    <p:sldId id="482" r:id="rId19"/>
    <p:sldId id="488" r:id="rId20"/>
    <p:sldId id="485" r:id="rId21"/>
    <p:sldId id="486" r:id="rId22"/>
    <p:sldId id="487" r:id="rId23"/>
    <p:sldId id="462" r:id="rId24"/>
    <p:sldId id="463" r:id="rId25"/>
  </p:sldIdLst>
  <p:sldSz cx="9144000" cy="5143500" type="screen16x9"/>
  <p:notesSz cx="68580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66"/>
    <a:srgbClr val="FFE203"/>
    <a:srgbClr val="FFF001"/>
    <a:srgbClr val="033367"/>
    <a:srgbClr val="063B92"/>
    <a:srgbClr val="824100"/>
    <a:srgbClr val="62C5FF"/>
    <a:srgbClr val="4A90C4"/>
    <a:srgbClr val="489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104" y="-184"/>
      </p:cViewPr>
      <p:guideLst>
        <p:guide orient="horz" pos="1620"/>
        <p:guide pos="2877"/>
      </p:guideLst>
    </p:cSldViewPr>
  </p:slideViewPr>
  <p:outlineViewPr>
    <p:cViewPr>
      <p:scale>
        <a:sx n="33" d="100"/>
        <a:sy n="33" d="100"/>
      </p:scale>
      <p:origin x="0" y="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6346EC8-8D1C-AF49-A7BC-6D18DD0E2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80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10842C7-121C-7844-9286-F0A946BF9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9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6F89E8-47DB-8149-B2E0-AF0BE7A409B1}" type="slidenum">
              <a:rPr lang="en-US" sz="1200">
                <a:latin typeface="Times New Roman" charset="0"/>
              </a:rPr>
              <a:pPr eaLnBrk="1" hangingPunct="1"/>
              <a:t>24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914650"/>
            <a:ext cx="81280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9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1B628-AA59-6146-AEA9-1C0048B3B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4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85725"/>
            <a:ext cx="1943100" cy="442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85725"/>
            <a:ext cx="5676900" cy="442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19E21-F5C6-AA4B-979E-770D7D0AE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1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C05D8-8E64-3A4E-9C3A-048E5561E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32AB7-D3EB-2747-BBF5-14E031E8B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000125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000125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CC8F-B258-1C45-BA8F-83EC3E9FD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586A2-3853-D344-9FA8-00B135DFE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855F7-A4B3-1144-9638-2FFCE55F4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21167-9C6F-FF4B-8637-F5F50CE58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E72D8-01D1-D248-81C4-BE84641C4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620D5-BB88-B44B-9830-C71B0A411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9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5" y="45069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C495AF4-F8C7-E146-8D60-BEA479BBF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0" y="4856163"/>
            <a:ext cx="2265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FF8000"/>
                </a:solidFill>
              </a:rPr>
              <a:t>OSG User School 2016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3" y="866775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80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michael@wisc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Helvetica" charset="0"/>
                <a:ea typeface="ＭＳ Ｐゴシック" charset="0"/>
              </a:rPr>
              <a:t>Large Output and Shared File Systems</a:t>
            </a:r>
            <a:endParaRPr lang="en-US" sz="3600" dirty="0">
              <a:latin typeface="Helvetica" charset="0"/>
              <a:ea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519113" y="2914650"/>
            <a:ext cx="8128000" cy="1314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Thursday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PM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, Lecture 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Lauren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Michael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CHTC, UW-Madison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</a:rPr>
              <a:t>Submit </a:t>
            </a:r>
            <a:r>
              <a:rPr lang="en-US" dirty="0" err="1">
                <a:latin typeface="Helvetica" charset="0"/>
                <a:ea typeface="ＭＳ Ｐゴシック" charset="0"/>
              </a:rPr>
              <a:t>dir</a:t>
            </a:r>
            <a:r>
              <a:rPr lang="en-US" dirty="0">
                <a:latin typeface="Helvetica" charset="0"/>
                <a:ea typeface="ＭＳ Ｐゴシック" charset="0"/>
              </a:rPr>
              <a:t> within shared FS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10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2679700"/>
            <a:ext cx="6489700" cy="2159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Shared FS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(submit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dir</a:t>
            </a:r>
            <a:r>
              <a:rPr lang="en-US" sz="2000" dirty="0" smtClean="0">
                <a:latin typeface="Consolas"/>
                <a:cs typeface="Consolas"/>
              </a:rPr>
              <a:t>)/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file.sub</a:t>
            </a:r>
            <a:endParaRPr lang="en-US" sz="2000" dirty="0" smtClean="0"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	input, software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	log, error, 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	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Connector 9"/>
          <p:cNvCxnSpPr>
            <a:stCxn id="8" idx="0"/>
            <a:endCxn id="6" idx="2"/>
          </p:cNvCxnSpPr>
          <p:nvPr/>
        </p:nvCxnSpPr>
        <p:spPr bwMode="auto">
          <a:xfrm flipH="1" flipV="1">
            <a:off x="2406650" y="2247900"/>
            <a:ext cx="2171700" cy="4318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  <a:endCxn id="7" idx="2"/>
          </p:cNvCxnSpPr>
          <p:nvPr/>
        </p:nvCxnSpPr>
        <p:spPr bwMode="auto">
          <a:xfrm flipV="1">
            <a:off x="4578350" y="2235200"/>
            <a:ext cx="2159000" cy="444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urved Down Arrow 15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3743145" y="1028700"/>
            <a:ext cx="1717855" cy="17018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97500" y="2413000"/>
            <a:ext cx="3746500" cy="13843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 smtClean="0">
                <a:latin typeface="Consolas"/>
                <a:cs typeface="Consolas"/>
              </a:rPr>
              <a:t># </a:t>
            </a:r>
            <a:r>
              <a:rPr lang="en-US" sz="1800" dirty="0" err="1" smtClean="0">
                <a:latin typeface="Consolas"/>
                <a:cs typeface="Consolas"/>
              </a:rPr>
              <a:t>file.sub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 err="1" smtClean="0">
                <a:latin typeface="Consolas"/>
                <a:cs typeface="Consolas"/>
              </a:rPr>
              <a:t>should_transfer_files</a:t>
            </a:r>
            <a:r>
              <a:rPr lang="en-US" sz="1800" dirty="0" smtClean="0">
                <a:latin typeface="Consolas"/>
                <a:cs typeface="Consolas"/>
              </a:rPr>
              <a:t> = NO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strike="sngStrike" dirty="0" err="1">
                <a:latin typeface="Consolas"/>
                <a:cs typeface="Consolas"/>
              </a:rPr>
              <a:t>t</a:t>
            </a:r>
            <a:r>
              <a:rPr kumimoji="0" lang="en-US" sz="1800" b="0" i="0" u="none" strike="sng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ransfer_input_files</a:t>
            </a:r>
            <a:r>
              <a:rPr kumimoji="0" lang="en-US" sz="1800" b="0" i="0" u="none" strike="sng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 =</a:t>
            </a:r>
            <a:endParaRPr kumimoji="0" lang="en-US" sz="1800" b="0" i="0" u="none" strike="sng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1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11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urved Down Arrow 15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36700" y="2298700"/>
            <a:ext cx="1580706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submit file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e</a:t>
            </a:r>
            <a:r>
              <a:rPr lang="en-US" sz="1800" dirty="0" smtClean="0">
                <a:latin typeface="Consolas"/>
                <a:cs typeface="Consolas"/>
              </a:rPr>
              <a:t>xecutable</a:t>
            </a:r>
          </a:p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d</a:t>
            </a:r>
            <a:r>
              <a:rPr lang="en-US" sz="1800" dirty="0" err="1" smtClean="0">
                <a:latin typeface="Consolas"/>
                <a:cs typeface="Consolas"/>
              </a:rPr>
              <a:t>ir</a:t>
            </a:r>
            <a:r>
              <a:rPr lang="en-US" sz="1800" dirty="0" smtClean="0">
                <a:latin typeface="Consolas"/>
                <a:cs typeface="Consolas"/>
              </a:rPr>
              <a:t>/ input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output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05500" y="2273300"/>
            <a:ext cx="1580706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)/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executable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input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8429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Input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12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2603500"/>
            <a:ext cx="1968500" cy="120032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1.Place compressed input into FS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2737907">
            <a:off x="1079500" y="2743200"/>
            <a:ext cx="219710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9960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Input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13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18693806">
            <a:off x="5699953" y="3049929"/>
            <a:ext cx="168274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08800" y="3213100"/>
            <a:ext cx="22352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100FE"/>
                </a:solidFill>
              </a:rPr>
              <a:t>2</a:t>
            </a:r>
            <a:r>
              <a:rPr lang="en-US" dirty="0" smtClean="0">
                <a:solidFill>
                  <a:srgbClr val="0100FE"/>
                </a:solidFill>
              </a:rPr>
              <a:t>. Executable copies and </a:t>
            </a:r>
            <a:r>
              <a:rPr lang="en-US" dirty="0" err="1" smtClean="0">
                <a:solidFill>
                  <a:srgbClr val="0100FE"/>
                </a:solidFill>
              </a:rPr>
              <a:t>decompressesthe</a:t>
            </a:r>
            <a:r>
              <a:rPr lang="en-US" dirty="0" smtClean="0">
                <a:solidFill>
                  <a:srgbClr val="0100FE"/>
                </a:solidFill>
              </a:rPr>
              <a:t> file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957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</a:t>
            </a:r>
            <a:r>
              <a:rPr lang="en-US" dirty="0" smtClean="0">
                <a:latin typeface="Helvetica" charset="0"/>
                <a:ea typeface="ＭＳ Ｐゴシック" charset="0"/>
              </a:rPr>
              <a:t>Out</a:t>
            </a:r>
            <a:r>
              <a:rPr lang="en-US" dirty="0" smtClean="0">
                <a:latin typeface="Helvetica" charset="0"/>
                <a:ea typeface="ＭＳ Ｐゴシック" charset="0"/>
              </a:rPr>
              <a:t>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14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urved Down Arrow 17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9200" y="2959100"/>
            <a:ext cx="2438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100FE"/>
                </a:solidFill>
              </a:rPr>
              <a:t>3</a:t>
            </a:r>
            <a:r>
              <a:rPr lang="en-US" dirty="0" smtClean="0">
                <a:solidFill>
                  <a:srgbClr val="0100FE"/>
                </a:solidFill>
              </a:rPr>
              <a:t>. Executable removes the file in the exec </a:t>
            </a:r>
            <a:r>
              <a:rPr lang="en-US" dirty="0" err="1" smtClean="0">
                <a:solidFill>
                  <a:srgbClr val="0100FE"/>
                </a:solidFill>
              </a:rPr>
              <a:t>dir</a:t>
            </a:r>
            <a:r>
              <a:rPr lang="en-US" dirty="0" smtClean="0">
                <a:solidFill>
                  <a:srgbClr val="0100FE"/>
                </a:solidFill>
              </a:rPr>
              <a:t> after use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2" name="Multiply 1"/>
          <p:cNvSpPr/>
          <p:nvPr/>
        </p:nvSpPr>
        <p:spPr bwMode="auto">
          <a:xfrm>
            <a:off x="7289800" y="2286000"/>
            <a:ext cx="939800" cy="444500"/>
          </a:xfrm>
          <a:prstGeom prst="mathMultiply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4765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</a:t>
            </a:r>
            <a:r>
              <a:rPr lang="en-US" dirty="0" smtClean="0">
                <a:latin typeface="Helvetica" charset="0"/>
                <a:ea typeface="ＭＳ Ｐゴシック" charset="0"/>
              </a:rPr>
              <a:t>Out</a:t>
            </a:r>
            <a:r>
              <a:rPr lang="en-US" dirty="0" smtClean="0">
                <a:latin typeface="Helvetica" charset="0"/>
                <a:ea typeface="ＭＳ Ｐゴシック" charset="0"/>
              </a:rPr>
              <a:t>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15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0400" y="2667000"/>
            <a:ext cx="29845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100FE"/>
                </a:solidFill>
              </a:rPr>
              <a:t>1.Executable creates and compresses the file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709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</a:t>
            </a:r>
            <a:r>
              <a:rPr lang="en-US" dirty="0" smtClean="0">
                <a:latin typeface="Helvetica" charset="0"/>
                <a:ea typeface="ＭＳ Ｐゴシック" charset="0"/>
              </a:rPr>
              <a:t>Out</a:t>
            </a:r>
            <a:r>
              <a:rPr lang="en-US" dirty="0" smtClean="0">
                <a:latin typeface="Helvetica" charset="0"/>
                <a:ea typeface="ＭＳ Ｐゴシック" charset="0"/>
              </a:rPr>
              <a:t>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16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7785087">
            <a:off x="5699953" y="3049929"/>
            <a:ext cx="168274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05600" y="3251200"/>
            <a:ext cx="2438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100FE"/>
                </a:solidFill>
              </a:rPr>
              <a:t>2. Executable copies the file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5385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Separate shared FS - </a:t>
            </a:r>
            <a:r>
              <a:rPr lang="en-US" dirty="0" smtClean="0">
                <a:latin typeface="Helvetica" charset="0"/>
                <a:ea typeface="ＭＳ Ｐゴシック" charset="0"/>
              </a:rPr>
              <a:t>Out</a:t>
            </a:r>
            <a:r>
              <a:rPr lang="en-US" dirty="0" smtClean="0">
                <a:latin typeface="Helvetica" charset="0"/>
                <a:ea typeface="ＭＳ Ｐゴシック" charset="0"/>
              </a:rPr>
              <a:t>put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17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Consolas"/>
                <a:cs typeface="Consolas"/>
              </a:rPr>
              <a:t>/path/to/</a:t>
            </a:r>
            <a:r>
              <a:rPr lang="en-US" sz="2000" dirty="0" err="1" smtClean="0">
                <a:latin typeface="Consolas"/>
                <a:cs typeface="Consolas"/>
              </a:rPr>
              <a:t>lgfile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775200" y="41529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urved Down Arrow 17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99200" y="2959100"/>
            <a:ext cx="2438400" cy="1200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100FE"/>
                </a:solidFill>
              </a:rPr>
              <a:t>3</a:t>
            </a:r>
            <a:r>
              <a:rPr lang="en-US" dirty="0" smtClean="0">
                <a:solidFill>
                  <a:srgbClr val="0100FE"/>
                </a:solidFill>
              </a:rPr>
              <a:t>. Executable removes the file in the exec </a:t>
            </a:r>
            <a:r>
              <a:rPr lang="en-US" dirty="0" err="1" smtClean="0">
                <a:solidFill>
                  <a:srgbClr val="0100FE"/>
                </a:solidFill>
              </a:rPr>
              <a:t>dir</a:t>
            </a:r>
            <a:endParaRPr lang="en-US" dirty="0">
              <a:solidFill>
                <a:srgbClr val="0100FE"/>
              </a:solidFill>
            </a:endParaRPr>
          </a:p>
        </p:txBody>
      </p:sp>
      <p:sp>
        <p:nvSpPr>
          <p:cNvPr id="2" name="Multiply 1"/>
          <p:cNvSpPr/>
          <p:nvPr/>
        </p:nvSpPr>
        <p:spPr bwMode="auto">
          <a:xfrm>
            <a:off x="7289800" y="2286000"/>
            <a:ext cx="939800" cy="444500"/>
          </a:xfrm>
          <a:prstGeom prst="mathMultiply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002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At UW-Madison (Ex. 4.1-4.2)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18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Separate FS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 smtClean="0">
                <a:latin typeface="Consolas"/>
                <a:cs typeface="Consolas"/>
              </a:rPr>
              <a:t>/</a:t>
            </a:r>
            <a:r>
              <a:rPr lang="en-US" sz="2000" b="1" dirty="0" err="1" smtClean="0">
                <a:latin typeface="Consolas"/>
                <a:cs typeface="Consolas"/>
              </a:rPr>
              <a:t>mnt</a:t>
            </a:r>
            <a:r>
              <a:rPr lang="en-US" sz="2000" b="1" dirty="0" smtClean="0">
                <a:latin typeface="Consolas"/>
                <a:cs typeface="Consolas"/>
              </a:rPr>
              <a:t>/</a:t>
            </a:r>
            <a:r>
              <a:rPr lang="en-US" sz="2000" b="1" dirty="0" err="1" smtClean="0">
                <a:latin typeface="Consolas"/>
                <a:cs typeface="Consolas"/>
              </a:rPr>
              <a:t>gluster</a:t>
            </a:r>
            <a:r>
              <a:rPr lang="en-US" sz="2000" b="1" dirty="0" smtClean="0">
                <a:latin typeface="Consolas"/>
                <a:cs typeface="Consolas"/>
              </a:rPr>
              <a:t>/</a:t>
            </a:r>
            <a:r>
              <a:rPr lang="en-US" sz="2000" b="1" u="sng" dirty="0" smtClean="0">
                <a:solidFill>
                  <a:schemeClr val="accent1"/>
                </a:solidFill>
                <a:latin typeface="Consolas"/>
                <a:cs typeface="Consolas"/>
              </a:rPr>
              <a:t>user</a:t>
            </a:r>
            <a:r>
              <a:rPr lang="en-US" sz="2000" b="1" dirty="0" smtClean="0">
                <a:latin typeface="Consolas"/>
                <a:cs typeface="Consolas"/>
              </a:rPr>
              <a:t>/</a:t>
            </a:r>
            <a:r>
              <a:rPr lang="en-US" sz="2000" b="1" dirty="0" err="1" smtClean="0">
                <a:latin typeface="Consolas"/>
                <a:cs typeface="Consolas"/>
              </a:rPr>
              <a:t>lgfile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 bwMode="auto">
          <a:xfrm flipH="1" flipV="1">
            <a:off x="3213100" y="2235200"/>
            <a:ext cx="1365250" cy="1587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</p:cNvCxnSpPr>
          <p:nvPr/>
        </p:nvCxnSpPr>
        <p:spPr bwMode="auto">
          <a:xfrm flipV="1">
            <a:off x="4578350" y="2260600"/>
            <a:ext cx="1339850" cy="15621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5384800" y="4165600"/>
            <a:ext cx="1193800" cy="520700"/>
          </a:xfrm>
          <a:prstGeom prst="ellipse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lgfile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7785087">
            <a:off x="5699953" y="3049929"/>
            <a:ext cx="168274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urved Down Arrow 17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  <a:r>
              <a:rPr lang="en-US" sz="1800" dirty="0" smtClean="0">
                <a:latin typeface="Consolas"/>
                <a:cs typeface="Consolas"/>
              </a:rPr>
              <a:t>/</a:t>
            </a:r>
            <a:endParaRPr lang="en-US" sz="1800" dirty="0" smtClean="0">
              <a:latin typeface="Consolas"/>
              <a:cs typeface="Consolas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737907">
            <a:off x="1308100" y="2933700"/>
            <a:ext cx="2197100" cy="558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l</a:t>
            </a:r>
            <a:r>
              <a:rPr lang="en-US" sz="1800" dirty="0" err="1" smtClean="0">
                <a:latin typeface="Consolas"/>
                <a:cs typeface="Consolas"/>
              </a:rPr>
              <a:t>earn.chtc.wisc.edu</a:t>
            </a:r>
            <a:endParaRPr lang="en-US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3574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Shared FS Configurations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Submit directories </a:t>
            </a:r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WITHIN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the 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57250" lvl="1" indent="-457200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most campus clusters</a:t>
            </a:r>
          </a:p>
          <a:p>
            <a:pPr marL="857250" lvl="1" indent="-457200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limits HTC capabilities!!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separate from local submission directories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supplement local HTC systems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reated more as a repository for VERY large data (&gt;GBs)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Read-only (input-only) 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Treated as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 repository for VERY large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input, only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19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Per-job transfer limits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E5670F3-2246-2F43-A371-C94637852DC1}" type="slidenum">
              <a:rPr lang="en-US" sz="1400">
                <a:solidFill>
                  <a:srgbClr val="FF8000"/>
                </a:solidFill>
              </a:rPr>
              <a:pPr/>
              <a:t>2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urved Down Arrow 2"/>
          <p:cNvSpPr/>
          <p:nvPr/>
        </p:nvSpPr>
        <p:spPr bwMode="auto">
          <a:xfrm>
            <a:off x="2882900" y="19050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 rot="10800000">
            <a:off x="2870200" y="3276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24892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276600"/>
            <a:ext cx="1580706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submit file</a:t>
            </a:r>
          </a:p>
          <a:p>
            <a:pPr>
              <a:buNone/>
            </a:pPr>
            <a:r>
              <a:rPr lang="en-US" sz="1800" dirty="0">
                <a:latin typeface="Consolas"/>
                <a:cs typeface="Consolas"/>
              </a:rPr>
              <a:t>e</a:t>
            </a:r>
            <a:r>
              <a:rPr lang="en-US" sz="1800" dirty="0" smtClean="0">
                <a:latin typeface="Consolas"/>
                <a:cs typeface="Consolas"/>
              </a:rPr>
              <a:t>xecutable</a:t>
            </a:r>
          </a:p>
          <a:p>
            <a:pPr>
              <a:buNone/>
            </a:pPr>
            <a:r>
              <a:rPr lang="en-US" sz="1800" dirty="0" err="1">
                <a:latin typeface="Consolas"/>
                <a:cs typeface="Consolas"/>
              </a:rPr>
              <a:t>d</a:t>
            </a:r>
            <a:r>
              <a:rPr lang="en-US" sz="1800" dirty="0" err="1" smtClean="0">
                <a:latin typeface="Consolas"/>
                <a:cs typeface="Consolas"/>
              </a:rPr>
              <a:t>ir</a:t>
            </a:r>
            <a:r>
              <a:rPr lang="en-US" sz="1800" dirty="0" smtClean="0">
                <a:latin typeface="Consolas"/>
                <a:cs typeface="Consolas"/>
              </a:rPr>
              <a:t>/ input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40400" y="3251200"/>
            <a:ext cx="1580706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(exec </a:t>
            </a:r>
            <a:r>
              <a:rPr lang="en-US" sz="1800" dirty="0" err="1" smtClean="0">
                <a:latin typeface="Consolas"/>
                <a:cs typeface="Consolas"/>
              </a:rPr>
              <a:t>dir</a:t>
            </a:r>
            <a:r>
              <a:rPr lang="en-US" sz="1800" dirty="0" smtClean="0">
                <a:latin typeface="Consolas"/>
                <a:cs typeface="Consolas"/>
              </a:rPr>
              <a:t>)/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executable</a:t>
            </a: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input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output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urved Down Arrow 14"/>
          <p:cNvSpPr/>
          <p:nvPr/>
        </p:nvSpPr>
        <p:spPr bwMode="auto">
          <a:xfrm>
            <a:off x="3048000" y="17018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Curved Down Arrow 15"/>
          <p:cNvSpPr/>
          <p:nvPr/>
        </p:nvSpPr>
        <p:spPr bwMode="auto">
          <a:xfrm rot="10800000">
            <a:off x="3035300" y="30988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>
            <a:off x="3251200" y="15240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Curved Down Arrow 17"/>
          <p:cNvSpPr/>
          <p:nvPr/>
        </p:nvSpPr>
        <p:spPr bwMode="auto">
          <a:xfrm rot="10800000">
            <a:off x="3213100" y="29337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Curved Down Arrow 18"/>
          <p:cNvSpPr/>
          <p:nvPr/>
        </p:nvSpPr>
        <p:spPr bwMode="auto">
          <a:xfrm>
            <a:off x="3429000" y="13589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urved Down Arrow 19"/>
          <p:cNvSpPr/>
          <p:nvPr/>
        </p:nvSpPr>
        <p:spPr bwMode="auto">
          <a:xfrm rot="10800000">
            <a:off x="3390900" y="2768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17900" y="1206500"/>
            <a:ext cx="2298700" cy="1240940"/>
          </a:xfrm>
          <a:prstGeom prst="ellipse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&lt;10MB/file, 1GB total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213100" y="2981996"/>
            <a:ext cx="2298700" cy="1031204"/>
          </a:xfrm>
          <a:prstGeom prst="ellipse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&lt;1GB/file and total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88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Large input in HTC and OSG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20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53936"/>
              </p:ext>
            </p:extLst>
          </p:nvPr>
        </p:nvGraphicFramePr>
        <p:xfrm>
          <a:off x="495300" y="2266950"/>
          <a:ext cx="8166100" cy="2763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511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</a:t>
                      </a:r>
                      <a:r>
                        <a:rPr lang="en-US" baseline="0" dirty="0" smtClean="0"/>
                        <a:t> executable or arguments?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10MB per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10MB – 1GB,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 from web proxy</a:t>
                      </a:r>
                      <a:r>
                        <a:rPr lang="en-US" baseline="0" dirty="0" smtClean="0"/>
                        <a:t> (network-accessible server)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1GB - 10GB,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unique or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StashCache</a:t>
                      </a:r>
                      <a:r>
                        <a:rPr lang="en-US" dirty="0" smtClean="0"/>
                        <a:t> (regional</a:t>
                      </a:r>
                      <a:r>
                        <a:rPr lang="en-US" baseline="0" dirty="0" smtClean="0"/>
                        <a:t> replication)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 GB </a:t>
                      </a:r>
                      <a:r>
                        <a:rPr lang="en-US" b="1" dirty="0" smtClean="0"/>
                        <a:t>– TBs, unique or shared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shared</a:t>
                      </a:r>
                      <a:r>
                        <a:rPr lang="en-US" b="1" baseline="0" dirty="0" smtClean="0"/>
                        <a:t> file system (local copy, local execute servers)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11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Output for HTC and OSG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21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09368"/>
              </p:ext>
            </p:extLst>
          </p:nvPr>
        </p:nvGraphicFramePr>
        <p:xfrm>
          <a:off x="495300" y="2368550"/>
          <a:ext cx="816610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81200"/>
                <a:gridCol w="618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words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within</a:t>
                      </a:r>
                      <a:r>
                        <a:rPr lang="en-US" strike="sngStrike" baseline="0" dirty="0" smtClean="0"/>
                        <a:t> executable or arguments?</a:t>
                      </a:r>
                      <a:endParaRPr lang="en-US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</a:t>
                      </a:r>
                      <a:r>
                        <a:rPr lang="en-US" b="0" u="sng" dirty="0" smtClean="0"/>
                        <a:t>1GB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 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1GB+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shared</a:t>
                      </a:r>
                      <a:r>
                        <a:rPr lang="en-US" b="1" baseline="0" dirty="0" smtClean="0"/>
                        <a:t> file system </a:t>
                      </a:r>
                      <a:r>
                        <a:rPr lang="en-US" b="1" baseline="0" dirty="0" smtClean="0"/>
                        <a:t>(local </a:t>
                      </a:r>
                      <a:r>
                        <a:rPr lang="en-US" b="1" baseline="0" dirty="0" smtClean="0"/>
                        <a:t>execute servers)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0800000"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9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Review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22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27531"/>
              </p:ext>
            </p:extLst>
          </p:nvPr>
        </p:nvGraphicFramePr>
        <p:xfrm>
          <a:off x="393700" y="908050"/>
          <a:ext cx="8343901" cy="39941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57300"/>
                <a:gridCol w="1193800"/>
                <a:gridCol w="1447800"/>
                <a:gridCol w="1587500"/>
                <a:gridCol w="1346200"/>
                <a:gridCol w="1511301"/>
              </a:tblGrid>
              <a:tr h="7988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 or Output?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File size limits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Placing files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In-job file movement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Accessibility?</a:t>
                      </a:r>
                      <a:endParaRPr lang="en-US" sz="1400" dirty="0"/>
                    </a:p>
                  </a:txBody>
                  <a:tcPr/>
                </a:tc>
              </a:tr>
              <a:tr h="7988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HTCondor</a:t>
                      </a:r>
                      <a:r>
                        <a:rPr lang="en-US" sz="1400" baseline="0" dirty="0" smtClean="0"/>
                        <a:t> file transfer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 MB/file</a:t>
                      </a:r>
                      <a:r>
                        <a:rPr lang="en-US" sz="1400" baseline="0" dirty="0" smtClean="0"/>
                        <a:t> (in), 1 GB/file (out); 1 GB/tot (either)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via </a:t>
                      </a:r>
                      <a:r>
                        <a:rPr lang="en-US" sz="1400" dirty="0" err="1" smtClean="0"/>
                        <a:t>HTCondor</a:t>
                      </a:r>
                      <a:r>
                        <a:rPr lang="en-US" sz="1400" dirty="0" smtClean="0"/>
                        <a:t> submit</a:t>
                      </a:r>
                      <a:r>
                        <a:rPr lang="en-US" sz="1400" baseline="0" dirty="0" smtClean="0"/>
                        <a:t> node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via </a:t>
                      </a:r>
                      <a:r>
                        <a:rPr lang="en-US" sz="1400" dirty="0" err="1" smtClean="0"/>
                        <a:t>HTCondor</a:t>
                      </a:r>
                      <a:r>
                        <a:rPr lang="en-US" sz="1400" dirty="0" smtClean="0"/>
                        <a:t> submit 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anywhere </a:t>
                      </a:r>
                      <a:r>
                        <a:rPr lang="en-US" sz="1400" dirty="0" err="1" smtClean="0"/>
                        <a:t>HTCondor</a:t>
                      </a:r>
                      <a:r>
                        <a:rPr lang="en-US" sz="1400" dirty="0" smtClean="0"/>
                        <a:t> jobs can run</a:t>
                      </a:r>
                      <a:endParaRPr lang="en-US" sz="1400" dirty="0"/>
                    </a:p>
                  </a:txBody>
                  <a:tcPr/>
                </a:tc>
              </a:tr>
              <a:tr h="7988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Web proxy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Shared</a:t>
                      </a:r>
                      <a:r>
                        <a:rPr lang="en-US" sz="1400" baseline="0" dirty="0" smtClean="0"/>
                        <a:t> i</a:t>
                      </a:r>
                      <a:r>
                        <a:rPr lang="en-US" sz="1400" dirty="0" smtClean="0"/>
                        <a:t>nput only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GB/file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specific to VO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 download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anywhere, by anyone</a:t>
                      </a:r>
                      <a:endParaRPr lang="en-US" sz="1400" dirty="0"/>
                    </a:p>
                  </a:txBody>
                  <a:tcPr/>
                </a:tc>
              </a:tr>
              <a:tr h="79883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StashCache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Shared</a:t>
                      </a:r>
                      <a:r>
                        <a:rPr lang="en-US" sz="1400" baseline="0" dirty="0" smtClean="0"/>
                        <a:t> and unique input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 GB/file</a:t>
                      </a:r>
                    </a:p>
                    <a:p>
                      <a:r>
                        <a:rPr lang="en-US" sz="1400" dirty="0" smtClean="0"/>
                        <a:t>(will increase!)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via OSG Connect submit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>
                          <a:latin typeface="Consolas"/>
                          <a:cs typeface="Consolas"/>
                        </a:rPr>
                        <a:t>stashcp</a:t>
                      </a:r>
                      <a:r>
                        <a:rPr lang="en-US" sz="1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400" baseline="0" dirty="0" smtClean="0"/>
                        <a:t>command (and module)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OSG-wide</a:t>
                      </a:r>
                      <a:r>
                        <a:rPr lang="en-US" sz="1400" baseline="0" dirty="0" smtClean="0"/>
                        <a:t> (90% of sites), by anyone</a:t>
                      </a:r>
                      <a:endParaRPr lang="en-US" sz="1400" dirty="0" smtClean="0"/>
                    </a:p>
                  </a:txBody>
                  <a:tcPr/>
                </a:tc>
              </a:tr>
              <a:tr h="7988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filesystem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Input, likely 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TBs (may vary)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via mount location (may vary)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directly, or copy into/out of execute </a:t>
                      </a:r>
                      <a:r>
                        <a:rPr lang="en-US" sz="1400" baseline="0" dirty="0" err="1" smtClean="0"/>
                        <a:t>dir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cluster</a:t>
                      </a:r>
                      <a:r>
                        <a:rPr lang="en-US" sz="1400" baseline="0" dirty="0" smtClean="0"/>
                        <a:t>,</a:t>
                      </a:r>
                      <a:r>
                        <a:rPr lang="en-US" sz="1400" dirty="0" smtClean="0"/>
                        <a:t> only by YOU</a:t>
                      </a:r>
                      <a:r>
                        <a:rPr lang="en-US" sz="1400" baseline="0" dirty="0" smtClean="0"/>
                        <a:t> (usually)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0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Exercises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5120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.1  Shared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for Large Input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.2  Shared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for Large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Out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put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A7E504-6FA9-8D4C-B224-8513272381AA}" type="slidenum">
              <a:rPr lang="en-US" sz="1400">
                <a:solidFill>
                  <a:srgbClr val="FF8000"/>
                </a:solidFill>
              </a:rPr>
              <a:pPr/>
              <a:t>23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6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</a:rPr>
              <a:t>Questions?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Feel free to contact me: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lmichael@wisc.edu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Next: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Exercises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4.1-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4.2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Later: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Wrap-up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52F10E-B9C6-1348-B5BF-E4EC4B2E045F}" type="slidenum">
              <a:rPr lang="en-US" sz="1400">
                <a:solidFill>
                  <a:srgbClr val="FF8000"/>
                </a:solidFill>
              </a:rPr>
              <a:pPr/>
              <a:t>24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9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What’s Different for Output?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lways unique (right?)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caching won’t help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files not associated with your local username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security barriers outside of local context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security issues with world-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writability</a:t>
            </a:r>
            <a:endParaRPr lang="en-US" sz="2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(versus okay world-readability for input)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3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6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Output for HTC and OSG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4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04908"/>
              </p:ext>
            </p:extLst>
          </p:nvPr>
        </p:nvGraphicFramePr>
        <p:xfrm>
          <a:off x="495300" y="2368550"/>
          <a:ext cx="8166100" cy="14833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81200"/>
                <a:gridCol w="6184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words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within</a:t>
                      </a:r>
                      <a:r>
                        <a:rPr lang="en-US" strike="sngStrike" baseline="0" dirty="0" smtClean="0"/>
                        <a:t> executable or arguments?</a:t>
                      </a:r>
                      <a:endParaRPr lang="en-US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</a:t>
                      </a:r>
                      <a:r>
                        <a:rPr lang="en-US" b="0" u="sng" dirty="0" smtClean="0"/>
                        <a:t>1GB</a:t>
                      </a:r>
                      <a:endParaRPr lang="en-US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 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1GB+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shared</a:t>
                      </a:r>
                      <a:r>
                        <a:rPr lang="en-US" b="1" baseline="0" dirty="0" smtClean="0"/>
                        <a:t> file system </a:t>
                      </a:r>
                      <a:r>
                        <a:rPr lang="en-US" b="1" baseline="0" dirty="0" smtClean="0"/>
                        <a:t>(local </a:t>
                      </a:r>
                      <a:r>
                        <a:rPr lang="en-US" b="1" baseline="0" dirty="0" smtClean="0"/>
                        <a:t>execute servers)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0800000"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1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Large input in HTC and OSG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5</a:t>
            </a:fld>
            <a:endParaRPr lang="en-US" sz="1400">
              <a:solidFill>
                <a:srgbClr val="FF8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09161"/>
              </p:ext>
            </p:extLst>
          </p:nvPr>
        </p:nvGraphicFramePr>
        <p:xfrm>
          <a:off x="495300" y="2266950"/>
          <a:ext cx="8166100" cy="2763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511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of delivery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within</a:t>
                      </a:r>
                      <a:r>
                        <a:rPr lang="en-US" baseline="0" dirty="0" smtClean="0"/>
                        <a:t> executable or arguments?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tiny – 10MB per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HTCondor</a:t>
                      </a:r>
                      <a:r>
                        <a:rPr lang="en-US" baseline="0" dirty="0" smtClean="0"/>
                        <a:t> file transfer (up to 1GB total per-job)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10MB – 1GB,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 from web proxy</a:t>
                      </a:r>
                      <a:r>
                        <a:rPr lang="en-US" baseline="0" dirty="0" smtClean="0"/>
                        <a:t> (network-accessible server)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1GB - 10GB,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unique or shared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StashCache</a:t>
                      </a:r>
                      <a:r>
                        <a:rPr lang="en-US" dirty="0" smtClean="0"/>
                        <a:t> (regional</a:t>
                      </a:r>
                      <a:r>
                        <a:rPr lang="en-US" baseline="0" dirty="0" smtClean="0"/>
                        <a:t> replication)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 GB </a:t>
                      </a:r>
                      <a:r>
                        <a:rPr lang="en-US" b="1" dirty="0" smtClean="0"/>
                        <a:t>– TBs, unique or shared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shared</a:t>
                      </a:r>
                      <a:r>
                        <a:rPr lang="en-US" b="1" baseline="0" dirty="0" smtClean="0"/>
                        <a:t> file system (local copy, local execute servers)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552700" y="1104900"/>
            <a:ext cx="2679700" cy="850900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3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(Local) Shared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Filesystems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data stored on file servers, but network-mounted to local submit and execute servers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use local user accounts for file permissions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Jobs run as YOU!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readable (input) and writable (output, most of the time)</a:t>
            </a:r>
          </a:p>
          <a:p>
            <a:r>
              <a:rPr lang="en-US" sz="2800" i="1" dirty="0" smtClean="0">
                <a:latin typeface="Arial" charset="0"/>
                <a:ea typeface="ＭＳ Ｐゴシック" charset="0"/>
                <a:cs typeface="ＭＳ Ｐゴシック" charset="0"/>
              </a:rPr>
              <a:t>MOST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perform better with fewer large files (versus many small files of typical HTC)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6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3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Shared FS Technologies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r>
              <a:rPr lang="en-US" sz="2400" i="1" dirty="0"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ia network mount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NFS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AFS</a:t>
            </a:r>
          </a:p>
          <a:p>
            <a:pPr lvl="1"/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Lustre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Gluster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(may use NFS mount)</a:t>
            </a:r>
          </a:p>
          <a:p>
            <a:pPr lvl="1"/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Isilon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(may use NSF mount)</a:t>
            </a:r>
          </a:p>
          <a:p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distributed files systems (data on many exec servers)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HDFS (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Hadoop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CEPH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7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1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Shared FS Configurations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71500" y="1000125"/>
            <a:ext cx="8242300" cy="3514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Submit directories </a:t>
            </a:r>
            <a:r>
              <a:rPr lang="en-US" sz="2400" i="1" dirty="0" smtClean="0">
                <a:latin typeface="Arial" charset="0"/>
                <a:ea typeface="ＭＳ Ｐゴシック" charset="0"/>
                <a:cs typeface="ＭＳ Ｐゴシック" charset="0"/>
              </a:rPr>
              <a:t>WITHIN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the 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57250" lvl="1" indent="-457200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most campus clusters</a:t>
            </a:r>
          </a:p>
          <a:p>
            <a:pPr marL="857250" lvl="1" indent="-457200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limits HTC capabilities!!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separate from local submission directories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supplement local HTC systems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reated more as a repository for VERY large data (&gt;GBs)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Read-only (input-only) shared </a:t>
            </a:r>
            <a:r>
              <a:rPr lang="en-US" sz="2400" dirty="0" err="1" smtClean="0">
                <a:latin typeface="Arial" charset="0"/>
                <a:ea typeface="ＭＳ Ｐゴシック" charset="0"/>
                <a:cs typeface="ＭＳ Ｐゴシック" charset="0"/>
              </a:rPr>
              <a:t>filesystem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Treated as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 repository for VERY large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input, only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8</a:t>
            </a:fld>
            <a:endParaRPr lang="en-US" sz="140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7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HTCondor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</a:rPr>
              <a:t>Submit </a:t>
            </a:r>
            <a:r>
              <a:rPr lang="en-US" dirty="0" err="1" smtClean="0">
                <a:latin typeface="Helvetica" charset="0"/>
                <a:ea typeface="ＭＳ Ｐゴシック" charset="0"/>
              </a:rPr>
              <a:t>dir</a:t>
            </a:r>
            <a:r>
              <a:rPr lang="en-US" dirty="0" smtClean="0">
                <a:latin typeface="Helvetica" charset="0"/>
                <a:ea typeface="ＭＳ Ｐゴシック" charset="0"/>
              </a:rPr>
              <a:t> within shared FS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932AC-0801-1146-BD06-8BC527DF8FDE}" type="slidenum">
              <a:rPr lang="en-US" sz="1400">
                <a:solidFill>
                  <a:srgbClr val="FF8000"/>
                </a:solidFill>
              </a:rPr>
              <a:pPr/>
              <a:t>9</a:t>
            </a:fld>
            <a:endParaRPr lang="en-US" sz="1400">
              <a:solidFill>
                <a:srgbClr val="FF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submit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33500" y="2679700"/>
            <a:ext cx="6489700" cy="2159000"/>
          </a:xfrm>
          <a:prstGeom prst="rect">
            <a:avLst/>
          </a:prstGeom>
          <a:solidFill>
            <a:srgbClr val="FFEE66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/>
              <a:t>		Shared FS</a:t>
            </a:r>
          </a:p>
          <a:p>
            <a:pPr>
              <a:buNone/>
            </a:pPr>
            <a:r>
              <a:rPr lang="en-US" sz="2000" dirty="0">
                <a:latin typeface="Consolas"/>
                <a:cs typeface="Consolas"/>
              </a:rPr>
              <a:t>		(submit </a:t>
            </a:r>
            <a:r>
              <a:rPr lang="en-US" sz="2000" dirty="0" err="1">
                <a:latin typeface="Consolas"/>
                <a:cs typeface="Consolas"/>
              </a:rPr>
              <a:t>dir</a:t>
            </a:r>
            <a:r>
              <a:rPr lang="en-US" sz="2000" dirty="0">
                <a:latin typeface="Consolas"/>
                <a:cs typeface="Consolas"/>
              </a:rPr>
              <a:t>)/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	</a:t>
            </a:r>
            <a:r>
              <a:rPr lang="en-US" sz="2000" dirty="0" err="1" smtClean="0">
                <a:latin typeface="Consolas"/>
                <a:cs typeface="Consolas"/>
              </a:rPr>
              <a:t>file.sub</a:t>
            </a:r>
            <a:endParaRPr lang="en-US" sz="2000" dirty="0" smtClean="0"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/>
                <a:cs typeface="Consolas"/>
              </a:rPr>
              <a:t>		input, software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	log, error, 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/>
              <a:cs typeface="Consolas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		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Connector 9"/>
          <p:cNvCxnSpPr>
            <a:stCxn id="8" idx="0"/>
            <a:endCxn id="6" idx="2"/>
          </p:cNvCxnSpPr>
          <p:nvPr/>
        </p:nvCxnSpPr>
        <p:spPr bwMode="auto">
          <a:xfrm flipH="1" flipV="1">
            <a:off x="2406650" y="2247900"/>
            <a:ext cx="2171700" cy="4318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  <a:endCxn id="7" idx="2"/>
          </p:cNvCxnSpPr>
          <p:nvPr/>
        </p:nvCxnSpPr>
        <p:spPr bwMode="auto">
          <a:xfrm flipV="1">
            <a:off x="4578350" y="2235200"/>
            <a:ext cx="2159000" cy="44450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urved Down Arrow 15"/>
          <p:cNvSpPr/>
          <p:nvPr/>
        </p:nvSpPr>
        <p:spPr bwMode="auto">
          <a:xfrm>
            <a:off x="3124200" y="13716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urved Down Arrow 16"/>
          <p:cNvSpPr/>
          <p:nvPr/>
        </p:nvSpPr>
        <p:spPr bwMode="auto">
          <a:xfrm rot="10800000">
            <a:off x="3111500" y="1892301"/>
            <a:ext cx="2933700" cy="520700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3743145" y="1028700"/>
            <a:ext cx="1717855" cy="17018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/>
              <a:t>exec  server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OSG-Summer-School-Template.pot</Template>
  <TotalTime>17480</TotalTime>
  <Words>1077</Words>
  <Application>Microsoft Macintosh PowerPoint</Application>
  <PresentationFormat>On-screen Show (16:9)</PresentationFormat>
  <Paragraphs>323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OSG-Summer-School-Template</vt:lpstr>
      <vt:lpstr>Large Output and Shared File Systems</vt:lpstr>
      <vt:lpstr>Per-job transfer limits</vt:lpstr>
      <vt:lpstr>What’s Different for Output?</vt:lpstr>
      <vt:lpstr>Output for HTC and OSG</vt:lpstr>
      <vt:lpstr>Large input in HTC and OSG</vt:lpstr>
      <vt:lpstr>(Local) Shared Filesystems</vt:lpstr>
      <vt:lpstr>Shared FS Technologies</vt:lpstr>
      <vt:lpstr>Shared FS Configurations</vt:lpstr>
      <vt:lpstr>Submit dir within shared FS</vt:lpstr>
      <vt:lpstr>Submit dir within shared FS</vt:lpstr>
      <vt:lpstr>Separate shared FS</vt:lpstr>
      <vt:lpstr>Separate shared FS - Input</vt:lpstr>
      <vt:lpstr>Separate shared FS - Input</vt:lpstr>
      <vt:lpstr>Separate shared FS - Output</vt:lpstr>
      <vt:lpstr>Separate shared FS - Output</vt:lpstr>
      <vt:lpstr>Separate shared FS - Output</vt:lpstr>
      <vt:lpstr>Separate shared FS - Output</vt:lpstr>
      <vt:lpstr>At UW-Madison (Ex. 4.1-4.2)</vt:lpstr>
      <vt:lpstr>Shared FS Configurations</vt:lpstr>
      <vt:lpstr>Large input in HTC and OSG</vt:lpstr>
      <vt:lpstr>Output for HTC and OSG</vt:lpstr>
      <vt:lpstr>Review</vt:lpstr>
      <vt:lpstr>Exercises</vt:lpstr>
      <vt:lpstr>Questions?</vt:lpstr>
    </vt:vector>
  </TitlesOfParts>
  <Manager>OSG Resource Managers</Manager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lastModifiedBy>Lauren Michael</cp:lastModifiedBy>
  <cp:revision>264</cp:revision>
  <cp:lastPrinted>2007-02-13T22:42:37Z</cp:lastPrinted>
  <dcterms:created xsi:type="dcterms:W3CDTF">2010-07-18T15:11:48Z</dcterms:created>
  <dcterms:modified xsi:type="dcterms:W3CDTF">2016-07-28T21:03:38Z</dcterms:modified>
</cp:coreProperties>
</file>