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70" r:id="rId4"/>
    <p:sldId id="257" r:id="rId5"/>
    <p:sldId id="259" r:id="rId6"/>
    <p:sldId id="266" r:id="rId7"/>
    <p:sldId id="271" r:id="rId8"/>
    <p:sldId id="272" r:id="rId9"/>
    <p:sldId id="273" r:id="rId10"/>
    <p:sldId id="263" r:id="rId11"/>
    <p:sldId id="258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0" d="100"/>
          <a:sy n="50" d="100"/>
        </p:scale>
        <p:origin x="-1205" y="-59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4BB2C-0C71-4EDA-9B45-3F1F96034E8A}" type="datetime1">
              <a:rPr lang="en-US" smtClean="0"/>
              <a:t>1/27/2016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06644-9C41-464C-81D3-B45C9F6DC71B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95378-C775-41F3-8D73-D42653EDA022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A6B82-F697-433B-84B8-2818E9017B5F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D5AF7D-536F-4A6B-8D4D-977D43C741F4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403CB-0C35-4BC7-96F5-96382357B850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D7ECC-08ED-4E2F-B5A1-F6B600EF0296}" type="datetime1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2BEB7A-98EB-4913-8FD0-3EA9006CCEDE}" type="datetime1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098D39-FDF7-486D-B6B7-67CDCE006246}" type="datetime1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3007F-E9B3-47DC-9960-500C17459175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CBFDD-ECDC-47DC-894F-676522FC3D73}" type="datetime1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C17BBE8A-9E58-43FC-8DCE-ADBEBBD38DC5}" type="datetime1">
              <a:rPr lang="en-US" smtClean="0"/>
              <a:t>1/27/2016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z7c9az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im-itb.grid.iu.edu/oim/meshconfig" TargetMode="External"/><Relationship Id="rId3" Type="http://schemas.openxmlformats.org/officeDocument/2006/relationships/hyperlink" Target="https://twiki.grid.iu.edu/bin/view/Operations/PSServiceLevelAgreement" TargetMode="External"/><Relationship Id="rId7" Type="http://schemas.openxmlformats.org/officeDocument/2006/relationships/hyperlink" Target="http://cl-analytics.mwt2.org:5601/" TargetMode="External"/><Relationship Id="rId2" Type="http://schemas.openxmlformats.org/officeDocument/2006/relationships/hyperlink" Target="https://docs.google.com/document/d/1l144BSo-88M0cLMMjKcKMIE-Q5s21X-w3lYl-0Pn_08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ki.opensciencegrid.org/bin/view/Documentation/DeployperfSONAR" TargetMode="External"/><Relationship Id="rId11" Type="http://schemas.openxmlformats.org/officeDocument/2006/relationships/hyperlink" Target="http://www.perfsonar.net/" TargetMode="External"/><Relationship Id="rId5" Type="http://schemas.openxmlformats.org/officeDocument/2006/relationships/hyperlink" Target="http://grid-monitoring.cern.ch/perfsonar_coverage.txt" TargetMode="External"/><Relationship Id="rId10" Type="http://schemas.openxmlformats.org/officeDocument/2006/relationships/hyperlink" Target="http://madalert.aglt2.org/madalert/diff.html" TargetMode="External"/><Relationship Id="rId4" Type="http://schemas.openxmlformats.org/officeDocument/2006/relationships/hyperlink" Target="https://www.opensciencegrid.org/bin/view/Documentation/NetworkingInOSG" TargetMode="External"/><Relationship Id="rId9" Type="http://schemas.openxmlformats.org/officeDocument/2006/relationships/hyperlink" Target="https://ps-test.sca.iu.edu/meshconfi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id-monitoring.cern.ch/perfsonar_coverage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l-analytics.mwt2.org:5601/" TargetMode="External"/><Relationship Id="rId2" Type="http://schemas.openxmlformats.org/officeDocument/2006/relationships/hyperlink" Target="http://madalert.aglt2.org/madalert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dalert.aglt2.org/madalert/diff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presentation/d/1hnKjcE3FJjgSHTFhM2XfVpASZRT4UsbdEiW5L0yEOCU/edit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l-analytics.mwt2.org:5601/app/kibana#/dashboard/perfSON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s-test.sca.iu.edu/meshconfi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/>
              <a:t> </a:t>
            </a:r>
            <a:r>
              <a:rPr lang="en-US" b="1" dirty="0" smtClean="0"/>
              <a:t>January</a:t>
            </a:r>
            <a:r>
              <a:rPr lang="en-US" b="1" dirty="0" smtClean="0"/>
              <a:t> </a:t>
            </a:r>
            <a:r>
              <a:rPr lang="en-US" b="1" dirty="0" smtClean="0"/>
              <a:t>27</a:t>
            </a:r>
            <a:r>
              <a:rPr lang="en-US" b="1" dirty="0" smtClean="0"/>
              <a:t> 2016</a:t>
            </a:r>
            <a:endParaRPr lang="en-US" b="1" dirty="0" smtClean="0"/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BC97-6752-4FFA-B22B-0DE0B958B22E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Known </a:t>
            </a:r>
            <a:r>
              <a:rPr lang="en-US" dirty="0" smtClean="0"/>
              <a:t>Issues in OSG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0688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OSG </a:t>
            </a:r>
            <a:r>
              <a:rPr lang="en-US" dirty="0" err="1" smtClean="0">
                <a:solidFill>
                  <a:srgbClr val="FF0000"/>
                </a:solidFill>
              </a:rPr>
              <a:t>datastore</a:t>
            </a:r>
            <a:r>
              <a:rPr lang="en-US" dirty="0" smtClean="0">
                <a:solidFill>
                  <a:srgbClr val="FF0000"/>
                </a:solidFill>
              </a:rPr>
              <a:t> is too fragile. 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Maintenance/reboots seem to break the system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Fixes are lost or not properly persisted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Problem diagnosis not very timely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Monitoring not sufficient to identify root causes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Message bus pipeline interruptions can cause clients to lose data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If publishing stops for a while, clients can crash.  When publishing restarts data can be missed.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Recovery from </a:t>
            </a:r>
            <a:r>
              <a:rPr lang="en-US" dirty="0" err="1" smtClean="0">
                <a:solidFill>
                  <a:srgbClr val="00B050"/>
                </a:solidFill>
              </a:rPr>
              <a:t>datastore</a:t>
            </a:r>
            <a:r>
              <a:rPr lang="en-US" dirty="0" smtClean="0">
                <a:solidFill>
                  <a:srgbClr val="00B050"/>
                </a:solidFill>
              </a:rPr>
              <a:t> service interruptions takes too long.   After extended downtime, querying for data from the downtime is taking longer than the downtime to catch 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85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09600"/>
            <a:ext cx="7772400" cy="5486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OSG Network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</a:t>
            </a:r>
            <a:r>
              <a:rPr lang="en-US" sz="2800" dirty="0" smtClean="0"/>
              <a:t>is still primary </a:t>
            </a:r>
            <a:r>
              <a:rPr lang="en-US" sz="2800" dirty="0" smtClean="0"/>
              <a:t>concern</a:t>
            </a: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Even though it is production, every time we make any change we seem to hit issues that require a bit of work to track-down and fix</a:t>
            </a:r>
            <a:r>
              <a:rPr lang="en-US" sz="2000" b="1" dirty="0" smtClean="0">
                <a:solidFill>
                  <a:srgbClr val="0070C0"/>
                </a:solidFill>
              </a:rPr>
              <a:t>.  Fixes aren’t properly persisted?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Today’s meeting is trying to address this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Adding additional </a:t>
            </a:r>
            <a:r>
              <a:rPr lang="en-US" sz="2000" b="1" dirty="0" err="1" smtClean="0">
                <a:solidFill>
                  <a:srgbClr val="7030A0"/>
                </a:solidFill>
              </a:rPr>
              <a:t>check_mk</a:t>
            </a:r>
            <a:r>
              <a:rPr lang="en-US" sz="2000" b="1" dirty="0" smtClean="0">
                <a:solidFill>
                  <a:srgbClr val="7030A0"/>
                </a:solidFill>
              </a:rPr>
              <a:t> monitoring should help</a:t>
            </a: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FFC000"/>
                </a:solidFill>
              </a:rPr>
              <a:t>Deploy SSDs </a:t>
            </a:r>
            <a:r>
              <a:rPr lang="en-US" sz="2000" b="1" dirty="0" err="1" smtClean="0">
                <a:solidFill>
                  <a:srgbClr val="FFC000"/>
                </a:solidFill>
              </a:rPr>
              <a:t>stragegically</a:t>
            </a:r>
            <a:r>
              <a:rPr lang="en-US" sz="2000" b="1" dirty="0" smtClean="0">
                <a:solidFill>
                  <a:srgbClr val="FFC000"/>
                </a:solidFill>
              </a:rPr>
              <a:t>? 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We need to also continue to update our living </a:t>
            </a:r>
            <a:r>
              <a:rPr lang="en-US" sz="2000" b="1" dirty="0">
                <a:solidFill>
                  <a:srgbClr val="7030A0"/>
                </a:solidFill>
              </a:rPr>
              <a:t>operations document:   </a:t>
            </a:r>
            <a:r>
              <a:rPr lang="en-US" sz="2000" b="1" dirty="0">
                <a:solidFill>
                  <a:srgbClr val="7030A0"/>
                </a:solidFill>
                <a:hlinkClick r:id="rId2"/>
              </a:rPr>
              <a:t>http://</a:t>
            </a:r>
            <a:r>
              <a:rPr lang="en-US" sz="2000" b="1" dirty="0" smtClean="0">
                <a:solidFill>
                  <a:srgbClr val="7030A0"/>
                </a:solidFill>
                <a:hlinkClick r:id="rId2"/>
              </a:rPr>
              <a:t>tinyurl.com/z7c9azb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B050"/>
                </a:solidFill>
              </a:rPr>
              <a:t>Still pending: must </a:t>
            </a:r>
            <a:r>
              <a:rPr lang="en-US" sz="2800" dirty="0" smtClean="0">
                <a:solidFill>
                  <a:srgbClr val="00B050"/>
                </a:solidFill>
              </a:rPr>
              <a:t>address the data migration process.  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How do we move “older” data off the primary system and onto a new location while retaining some means of access?  </a:t>
            </a:r>
            <a:r>
              <a:rPr lang="en-US" sz="2400" dirty="0" smtClean="0">
                <a:solidFill>
                  <a:srgbClr val="C00000"/>
                </a:solidFill>
              </a:rPr>
              <a:t>Waiting for process from </a:t>
            </a:r>
            <a:r>
              <a:rPr lang="en-US" sz="2400" dirty="0" err="1" smtClean="0">
                <a:solidFill>
                  <a:srgbClr val="C00000"/>
                </a:solidFill>
              </a:rPr>
              <a:t>Esnet</a:t>
            </a:r>
            <a:r>
              <a:rPr lang="en-US" sz="2400" dirty="0" smtClean="0">
                <a:solidFill>
                  <a:srgbClr val="C00000"/>
                </a:solidFill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B0F0"/>
                </a:solidFill>
              </a:rPr>
              <a:t>Getting  better engagement from US LHC sites.   Need to work on likely network issues but need some partners.</a:t>
            </a:r>
            <a:endParaRPr 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88E9-861F-4AEC-BAAB-95931DA2A3DE}" type="datetime1">
              <a:rPr lang="en-US" smtClean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87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Comments?</a:t>
            </a: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D4E-58BD-4F8F-A228-90FD29A3FD7D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OSG Network </a:t>
            </a:r>
            <a:r>
              <a:rPr lang="en-US" dirty="0" err="1" smtClean="0"/>
              <a:t>Datastore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>
                <a:hlinkClick r:id="rId2"/>
              </a:rPr>
              <a:t>https://docs.google.com/document/d/1l144BSo-88M0cLMMjKcKMIE-Q5s21X-w3lYl-0Pn_08/edit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pPr lvl="1"/>
            <a:r>
              <a:rPr lang="en-US" dirty="0" smtClean="0"/>
              <a:t>SLA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twiki.grid.iu.edu/bin/view/Operations/PSServiceLevelAgreement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Network Documentation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/>
              <a:t> </a:t>
            </a:r>
            <a:r>
              <a:rPr lang="en-US" dirty="0" smtClean="0"/>
              <a:t>adoption tracking: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grid-monitoring.cern.ch/perfsonar_coverage.txt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Deployment 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ATLAS Analytics:  </a:t>
            </a:r>
            <a:r>
              <a:rPr lang="en-US" dirty="0">
                <a:hlinkClick r:id="rId7"/>
              </a:rPr>
              <a:t>http://cl-analytics.mwt2.org:5601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 smtClean="0"/>
              <a:t> in OSG </a:t>
            </a:r>
            <a:r>
              <a:rPr lang="en-US" dirty="0" smtClean="0">
                <a:hlinkClick r:id="rId8"/>
              </a:rPr>
              <a:t>https://oim.grid.iu.edu/oim/meshconfig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Beta Mesh-</a:t>
            </a:r>
            <a:r>
              <a:rPr lang="en-US" dirty="0" err="1" smtClean="0"/>
              <a:t>config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https://ps-test.sca.iu.edu/meshconfig</a:t>
            </a:r>
            <a:r>
              <a:rPr lang="en-US" dirty="0" smtClean="0">
                <a:hlinkClick r:id="rId9"/>
              </a:rPr>
              <a:t>/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err="1" smtClean="0"/>
              <a:t>MadAlert</a:t>
            </a:r>
            <a:r>
              <a:rPr lang="en-US" dirty="0"/>
              <a:t>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madalert.aglt2.org/madalert/diff.html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 </a:t>
            </a:r>
            <a:r>
              <a:rPr lang="en-US" dirty="0"/>
              <a:t>homepage:  </a:t>
            </a:r>
            <a:r>
              <a:rPr lang="en-US" dirty="0">
                <a:hlinkClick r:id="rId11"/>
              </a:rPr>
              <a:t>http://www.perfsonar.net</a:t>
            </a:r>
            <a:r>
              <a:rPr lang="en-US" dirty="0" smtClean="0">
                <a:hlinkClick r:id="rId11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052-33DD-4055-8949-22E1B939515C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r>
              <a:rPr lang="en-US" dirty="0" smtClean="0"/>
              <a:t>Networking Area Goals Year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90688" cy="5257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We will put the OSG network </a:t>
            </a:r>
            <a:r>
              <a:rPr lang="en-US" dirty="0" err="1"/>
              <a:t>datastore</a:t>
            </a:r>
            <a:r>
              <a:rPr lang="en-US" dirty="0"/>
              <a:t> into production.   Data from all registered </a:t>
            </a:r>
            <a:r>
              <a:rPr lang="en-US" dirty="0" err="1"/>
              <a:t>perfSONAR</a:t>
            </a:r>
            <a:r>
              <a:rPr lang="en-US" dirty="0"/>
              <a:t> instances in OSG and WLCG will be continuously gathered and reliably stored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Done as of September 14,  2015 and announced</a:t>
            </a:r>
            <a:r>
              <a:rPr lang="en-US" b="1" dirty="0" smtClean="0">
                <a:solidFill>
                  <a:srgbClr val="00B050"/>
                </a:solidFill>
              </a:rPr>
              <a:t>. (But issues…)</a:t>
            </a:r>
            <a:endParaRPr lang="en-US" b="1" dirty="0">
              <a:solidFill>
                <a:srgbClr val="00B050"/>
              </a:solidFill>
            </a:endParaRPr>
          </a:p>
          <a:p>
            <a:pPr lvl="0"/>
            <a:r>
              <a:rPr lang="en-US" dirty="0"/>
              <a:t>The USATLAS and USCMS sites will be used to demonstrate a robust network monitoring infrastructure from OSG.  We will use the data collected to identify networking issues between USATLAS and/or USCMS sites and document how we resolve those issues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In progress 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60</a:t>
            </a:r>
            <a:r>
              <a:rPr lang="en-US" b="1" dirty="0" smtClean="0">
                <a:solidFill>
                  <a:srgbClr val="0070C0"/>
                </a:solidFill>
              </a:rPr>
              <a:t>%).   </a:t>
            </a:r>
            <a:r>
              <a:rPr lang="en-US" dirty="0" smtClean="0">
                <a:solidFill>
                  <a:srgbClr val="0070C0"/>
                </a:solidFill>
              </a:rPr>
              <a:t>Problems with OU, Langston and UM identified and fixed using OSG </a:t>
            </a:r>
            <a:r>
              <a:rPr lang="en-US" dirty="0" err="1" smtClean="0">
                <a:solidFill>
                  <a:srgbClr val="0070C0"/>
                </a:solidFill>
              </a:rPr>
              <a:t>perfSONAR</a:t>
            </a:r>
            <a:r>
              <a:rPr lang="en-US" dirty="0" smtClean="0">
                <a:solidFill>
                  <a:srgbClr val="0070C0"/>
                </a:solidFill>
              </a:rPr>
              <a:t> dashboard and metrics</a:t>
            </a:r>
            <a:r>
              <a:rPr lang="en-US" dirty="0" smtClean="0">
                <a:solidFill>
                  <a:srgbClr val="C00000"/>
                </a:solidFill>
              </a:rPr>
              <a:t>.  See concerns later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Jan 22: ATLAS reported transfer problems between Germany and Canada, suspecting network issues.  </a:t>
            </a:r>
            <a:r>
              <a:rPr lang="en-US" b="1" dirty="0" err="1" smtClean="0">
                <a:solidFill>
                  <a:srgbClr val="0070C0"/>
                </a:solidFill>
              </a:rPr>
              <a:t>perfSONAR</a:t>
            </a:r>
            <a:r>
              <a:rPr lang="en-US" b="1" dirty="0" smtClean="0">
                <a:solidFill>
                  <a:srgbClr val="0070C0"/>
                </a:solidFill>
              </a:rPr>
              <a:t> was used to identify a real network issue…fixed in 1 day by </a:t>
            </a:r>
            <a:r>
              <a:rPr lang="en-US" b="1" dirty="0" err="1" smtClean="0">
                <a:solidFill>
                  <a:srgbClr val="0070C0"/>
                </a:solidFill>
              </a:rPr>
              <a:t>Canarie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  <a:p>
            <a:pPr lvl="0"/>
            <a:r>
              <a:rPr lang="en-US" dirty="0"/>
              <a:t>We will produce Release 1.0 of the </a:t>
            </a:r>
            <a:r>
              <a:rPr lang="en-US" dirty="0" err="1"/>
              <a:t>datastore</a:t>
            </a:r>
            <a:r>
              <a:rPr lang="en-US" dirty="0"/>
              <a:t> API providing access to all the </a:t>
            </a:r>
            <a:r>
              <a:rPr lang="en-US" dirty="0" err="1"/>
              <a:t>perfSONAR</a:t>
            </a:r>
            <a:r>
              <a:rPr lang="en-US" dirty="0"/>
              <a:t> metrics we gather: traceroute, bandwidth, latency and packet-loss.  In addition this API may contain additional derived and transformed data as requested by our client users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In progress </a:t>
            </a:r>
            <a:r>
              <a:rPr lang="en-US" b="1" dirty="0" smtClean="0">
                <a:solidFill>
                  <a:srgbClr val="00B0F0"/>
                </a:solidFill>
              </a:rPr>
              <a:t>(55</a:t>
            </a:r>
            <a:r>
              <a:rPr lang="en-US" b="1" dirty="0" smtClean="0">
                <a:solidFill>
                  <a:srgbClr val="00B0F0"/>
                </a:solidFill>
              </a:rPr>
              <a:t>%).  </a:t>
            </a:r>
            <a:r>
              <a:rPr lang="en-US" dirty="0" smtClean="0">
                <a:solidFill>
                  <a:srgbClr val="00B0F0"/>
                </a:solidFill>
              </a:rPr>
              <a:t>Starting  from Esmond.  Publishing to </a:t>
            </a:r>
            <a:r>
              <a:rPr lang="en-US" b="1" dirty="0" smtClean="0">
                <a:solidFill>
                  <a:srgbClr val="00B0F0"/>
                </a:solidFill>
              </a:rPr>
              <a:t>AMQ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Need to revisit in light of recent MQ interruptions. 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402336" lvl="1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5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Networking Stretch Goals Year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7772400" cy="49530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We will create a network cost-matrix (rows: sources, columns: destinations) containing estimated bandwidth values between our USATLAS and USCMS sites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In progress </a:t>
            </a:r>
            <a:r>
              <a:rPr lang="en-US" b="1" dirty="0" smtClean="0">
                <a:solidFill>
                  <a:srgbClr val="0070C0"/>
                </a:solidFill>
              </a:rPr>
              <a:t>(60</a:t>
            </a:r>
            <a:r>
              <a:rPr lang="en-US" b="1" dirty="0" smtClean="0">
                <a:solidFill>
                  <a:srgbClr val="0070C0"/>
                </a:solidFill>
              </a:rPr>
              <a:t>%):  </a:t>
            </a:r>
            <a:r>
              <a:rPr lang="en-US" dirty="0" smtClean="0">
                <a:solidFill>
                  <a:srgbClr val="0070C0"/>
                </a:solidFill>
              </a:rPr>
              <a:t>Jorge Batista and </a:t>
            </a:r>
            <a:r>
              <a:rPr lang="en-US" dirty="0" err="1" smtClean="0">
                <a:solidFill>
                  <a:srgbClr val="0070C0"/>
                </a:solidFill>
              </a:rPr>
              <a:t>Ilija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Vukotic</a:t>
            </a:r>
            <a:r>
              <a:rPr lang="en-US" dirty="0" smtClean="0">
                <a:solidFill>
                  <a:srgbClr val="0070C0"/>
                </a:solidFill>
              </a:rPr>
              <a:t> are working with me on producing a bandwidth estimate using Mathis’s Formula (which relates packet-loss and round-trip-time to bandwidth) </a:t>
            </a:r>
          </a:p>
          <a:p>
            <a:pPr lvl="0"/>
            <a:r>
              <a:rPr lang="en-US" dirty="0" smtClean="0"/>
              <a:t>We </a:t>
            </a:r>
            <a:r>
              <a:rPr lang="en-US" dirty="0"/>
              <a:t>will  prototype various alarming and alerting components for use in </a:t>
            </a:r>
            <a:r>
              <a:rPr lang="en-US" dirty="0" smtClean="0"/>
              <a:t>OSG</a:t>
            </a:r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15</a:t>
            </a:r>
            <a:r>
              <a:rPr lang="en-US" b="1" dirty="0" smtClean="0">
                <a:solidFill>
                  <a:srgbClr val="FFC000"/>
                </a:solidFill>
              </a:rPr>
              <a:t>% Options </a:t>
            </a:r>
            <a:r>
              <a:rPr lang="en-US" b="1" dirty="0" smtClean="0">
                <a:solidFill>
                  <a:srgbClr val="FFC000"/>
                </a:solidFill>
              </a:rPr>
              <a:t>being thought out</a:t>
            </a:r>
            <a:r>
              <a:rPr lang="en-US" b="1" dirty="0" smtClean="0">
                <a:solidFill>
                  <a:srgbClr val="FFC000"/>
                </a:solidFill>
              </a:rPr>
              <a:t>. In the </a:t>
            </a:r>
            <a:r>
              <a:rPr lang="en-US" b="1" dirty="0" err="1" smtClean="0">
                <a:solidFill>
                  <a:srgbClr val="FFC000"/>
                </a:solidFill>
              </a:rPr>
              <a:t>PuNDIT</a:t>
            </a:r>
            <a:r>
              <a:rPr lang="en-US" b="1" dirty="0" smtClean="0">
                <a:solidFill>
                  <a:srgbClr val="FFC000"/>
                </a:solidFill>
              </a:rPr>
              <a:t> satellite project and </a:t>
            </a:r>
            <a:r>
              <a:rPr lang="en-US" b="1" dirty="0" err="1" smtClean="0">
                <a:solidFill>
                  <a:srgbClr val="FFC000"/>
                </a:solidFill>
              </a:rPr>
              <a:t>MadAlert</a:t>
            </a:r>
            <a:r>
              <a:rPr lang="en-US" b="1" dirty="0" smtClean="0">
                <a:solidFill>
                  <a:srgbClr val="FFC000"/>
                </a:solidFill>
              </a:rPr>
              <a:t>.   Have </a:t>
            </a:r>
            <a:r>
              <a:rPr lang="en-US" b="1" dirty="0" err="1" smtClean="0">
                <a:solidFill>
                  <a:srgbClr val="FFC000"/>
                </a:solidFill>
              </a:rPr>
              <a:t>Check_MK</a:t>
            </a:r>
            <a:r>
              <a:rPr lang="en-US" b="1" dirty="0" smtClean="0">
                <a:solidFill>
                  <a:srgbClr val="FFC000"/>
                </a:solidFill>
              </a:rPr>
              <a:t>/OMD rule-based notifications too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79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305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Improving perfSONAR-PS toolkit for OSG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Track adoption </a:t>
            </a:r>
            <a:r>
              <a:rPr lang="en-US" dirty="0">
                <a:solidFill>
                  <a:srgbClr val="0070C0"/>
                </a:solidFill>
              </a:rPr>
              <a:t>at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grid-monitoring.cern.ch/perfsonar_coverage.txt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Soichi</a:t>
            </a:r>
            <a:r>
              <a:rPr lang="en-US" dirty="0" smtClean="0">
                <a:solidFill>
                  <a:srgbClr val="0070C0"/>
                </a:solidFill>
              </a:rPr>
              <a:t> has well developed prototyp</a:t>
            </a:r>
            <a:r>
              <a:rPr lang="en-US" dirty="0" smtClean="0">
                <a:solidFill>
                  <a:srgbClr val="0070C0"/>
                </a:solidFill>
              </a:rPr>
              <a:t>e of mesh-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OSG modular dashboard service / OSG network service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Lots of problems </a:t>
            </a:r>
            <a:r>
              <a:rPr lang="en-US" dirty="0" smtClean="0">
                <a:solidFill>
                  <a:srgbClr val="0070C0"/>
                </a:solidFill>
              </a:rPr>
              <a:t>since start of 2016.   Meeting today to discuss issues and solutions.  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Outreach and community 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Working with </a:t>
            </a:r>
            <a:r>
              <a:rPr lang="en-US" dirty="0" err="1" smtClean="0">
                <a:solidFill>
                  <a:srgbClr val="C00000"/>
                </a:solidFill>
              </a:rPr>
              <a:t>LHCb</a:t>
            </a:r>
            <a:r>
              <a:rPr lang="en-US" dirty="0" smtClean="0">
                <a:solidFill>
                  <a:srgbClr val="C00000"/>
                </a:solidFill>
              </a:rPr>
              <a:t> on integrating </a:t>
            </a:r>
            <a:r>
              <a:rPr lang="en-US" dirty="0" err="1" smtClean="0">
                <a:solidFill>
                  <a:srgbClr val="C00000"/>
                </a:solidFill>
              </a:rPr>
              <a:t>pS</a:t>
            </a:r>
            <a:r>
              <a:rPr lang="en-US" dirty="0" smtClean="0">
                <a:solidFill>
                  <a:srgbClr val="C00000"/>
                </a:solidFill>
              </a:rPr>
              <a:t> metrics.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Ongoing meetings/interactions with </a:t>
            </a:r>
            <a:r>
              <a:rPr lang="en-US" dirty="0" err="1" smtClean="0">
                <a:solidFill>
                  <a:srgbClr val="C00000"/>
                </a:solidFill>
              </a:rPr>
              <a:t>perfSONAR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developers (Shawn attends weekly meetings)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PuNDIT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testing </a:t>
            </a:r>
            <a:r>
              <a:rPr lang="en-US" dirty="0" smtClean="0">
                <a:solidFill>
                  <a:srgbClr val="C00000"/>
                </a:solidFill>
              </a:rPr>
              <a:t>on perfSONAR testbed in OSG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ATLAS sites jamboree presentation tomorrow.</a:t>
            </a:r>
            <a:endParaRPr lang="en-US" dirty="0" smtClean="0">
              <a:solidFill>
                <a:srgbClr val="C00000"/>
              </a:solidFill>
            </a:endParaRP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58C5-9533-4BBC-8772-F411ECA512F7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8077200" cy="5943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err="1" smtClean="0"/>
              <a:t>MadAlert</a:t>
            </a:r>
            <a:r>
              <a:rPr lang="en-US" sz="2800" dirty="0" smtClean="0"/>
              <a:t> initial version ready : </a:t>
            </a:r>
            <a:r>
              <a:rPr lang="en-US" sz="2800" dirty="0" smtClean="0">
                <a:hlinkClick r:id="rId2"/>
              </a:rPr>
              <a:t>http://madalert.aglt2.org/madalert/index.html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B050"/>
                </a:solidFill>
              </a:rPr>
              <a:t>OSG </a:t>
            </a:r>
            <a:r>
              <a:rPr lang="en-US" sz="2800" dirty="0" err="1" smtClean="0">
                <a:solidFill>
                  <a:srgbClr val="00B050"/>
                </a:solidFill>
              </a:rPr>
              <a:t>perfSONAR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published </a:t>
            </a:r>
            <a:r>
              <a:rPr lang="en-US" sz="2800" dirty="0" smtClean="0">
                <a:solidFill>
                  <a:srgbClr val="00B050"/>
                </a:solidFill>
              </a:rPr>
              <a:t>to CERN Active MQ </a:t>
            </a:r>
            <a:r>
              <a:rPr lang="en-US" sz="2800" dirty="0" smtClean="0">
                <a:solidFill>
                  <a:srgbClr val="00B050"/>
                </a:solidFill>
              </a:rPr>
              <a:t>bus being used by both ATLAS and </a:t>
            </a:r>
            <a:r>
              <a:rPr lang="en-US" sz="2800" dirty="0" err="1" smtClean="0">
                <a:solidFill>
                  <a:srgbClr val="00B050"/>
                </a:solidFill>
              </a:rPr>
              <a:t>LHCb</a:t>
            </a:r>
            <a:endParaRPr lang="en-US" sz="2800" dirty="0" smtClean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/>
              <a:t>OSG </a:t>
            </a:r>
            <a:r>
              <a:rPr lang="en-US" sz="2000" dirty="0" err="1" smtClean="0"/>
              <a:t>perfSONAR</a:t>
            </a:r>
            <a:r>
              <a:rPr lang="en-US" sz="2000" dirty="0" smtClean="0"/>
              <a:t> data pipeline into </a:t>
            </a:r>
            <a:r>
              <a:rPr lang="en-US" sz="2000" dirty="0" err="1" smtClean="0"/>
              <a:t>ElasticSearch</a:t>
            </a:r>
            <a:r>
              <a:rPr lang="en-US" sz="2000" dirty="0" smtClean="0"/>
              <a:t> providing an Analytics </a:t>
            </a:r>
            <a:r>
              <a:rPr lang="en-US" sz="2000" dirty="0" smtClean="0"/>
              <a:t>Platform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hlinkClick r:id="rId3"/>
              </a:rPr>
              <a:t>http://cl-analytics.mwt2.org:5601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800" dirty="0" err="1" smtClean="0"/>
              <a:t>Soichi</a:t>
            </a:r>
            <a:r>
              <a:rPr lang="en-US" sz="2800" dirty="0" smtClean="0"/>
              <a:t> has finalized beta version of new mesh-</a:t>
            </a:r>
            <a:r>
              <a:rPr lang="en-US" sz="2800" dirty="0" err="1" smtClean="0"/>
              <a:t>config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70C0"/>
                </a:solidFill>
              </a:rPr>
              <a:t>Continued documentation </a:t>
            </a:r>
            <a:r>
              <a:rPr lang="en-US" sz="2800" dirty="0" smtClean="0">
                <a:solidFill>
                  <a:srgbClr val="0070C0"/>
                </a:solidFill>
              </a:rPr>
              <a:t>updates for </a:t>
            </a:r>
            <a:r>
              <a:rPr lang="en-US" sz="2800" dirty="0" smtClean="0">
                <a:solidFill>
                  <a:srgbClr val="0070C0"/>
                </a:solidFill>
              </a:rPr>
              <a:t>v3.5, </a:t>
            </a:r>
            <a:r>
              <a:rPr lang="en-US" sz="2800" dirty="0" smtClean="0">
                <a:solidFill>
                  <a:srgbClr val="0070C0"/>
                </a:solidFill>
              </a:rPr>
              <a:t>network debugging and OSG </a:t>
            </a:r>
            <a:r>
              <a:rPr lang="en-US" sz="2800" dirty="0" err="1" smtClean="0">
                <a:solidFill>
                  <a:srgbClr val="0070C0"/>
                </a:solidFill>
              </a:rPr>
              <a:t>datastore</a:t>
            </a:r>
            <a:r>
              <a:rPr lang="en-US" sz="2800" dirty="0" smtClean="0">
                <a:solidFill>
                  <a:srgbClr val="0070C0"/>
                </a:solidFill>
              </a:rPr>
              <a:t> operations guide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Improvements to OMD/</a:t>
            </a:r>
            <a:r>
              <a:rPr lang="en-US" sz="2800" dirty="0" err="1" smtClean="0">
                <a:solidFill>
                  <a:srgbClr val="C00000"/>
                </a:solidFill>
              </a:rPr>
              <a:t>Check_mk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probes </a:t>
            </a:r>
            <a:r>
              <a:rPr lang="en-US" sz="2800" dirty="0" smtClean="0">
                <a:solidFill>
                  <a:srgbClr val="C00000"/>
                </a:solidFill>
              </a:rPr>
              <a:t>including a transition </a:t>
            </a:r>
            <a:r>
              <a:rPr lang="en-US" sz="2800" dirty="0">
                <a:solidFill>
                  <a:srgbClr val="C00000"/>
                </a:solidFill>
              </a:rPr>
              <a:t>to ETF (WLCG Experiments Test </a:t>
            </a:r>
            <a:r>
              <a:rPr lang="en-US" sz="2800" dirty="0" smtClean="0">
                <a:solidFill>
                  <a:srgbClr val="C00000"/>
                </a:solidFill>
              </a:rPr>
              <a:t>Framework) are ready to start deploying.  </a:t>
            </a:r>
            <a:endParaRPr lang="en-US" sz="2800" dirty="0" smtClean="0">
              <a:solidFill>
                <a:srgbClr val="C0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D67B-AC8B-495F-886D-33E632F3629C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Project Update: </a:t>
            </a:r>
            <a:r>
              <a:rPr lang="en-US" dirty="0" err="1" smtClean="0"/>
              <a:t>MadAlert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9248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Recap: Gabriele </a:t>
            </a:r>
            <a:r>
              <a:rPr lang="en-US" dirty="0" err="1" smtClean="0"/>
              <a:t>Carcassi</a:t>
            </a:r>
            <a:r>
              <a:rPr lang="en-US" dirty="0" smtClean="0"/>
              <a:t> (original author of GUMS) is working with me at Michigan on a new project for one of our OSG Networking Goals: </a:t>
            </a:r>
            <a:r>
              <a:rPr lang="en-US" dirty="0" smtClean="0">
                <a:solidFill>
                  <a:srgbClr val="C00000"/>
                </a:solidFill>
              </a:rPr>
              <a:t>alerting on problems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Updates since last </a:t>
            </a:r>
            <a:r>
              <a:rPr lang="en-US" dirty="0" smtClean="0">
                <a:solidFill>
                  <a:srgbClr val="00B050"/>
                </a:solidFill>
              </a:rPr>
              <a:t>time 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GUI improvements and fixed minor bugs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hlinkClick r:id="rId2"/>
              </a:rPr>
              <a:t>http</a:t>
            </a:r>
            <a:r>
              <a:rPr lang="en-US" dirty="0" smtClean="0">
                <a:solidFill>
                  <a:srgbClr val="00B050"/>
                </a:solidFill>
                <a:hlinkClick r:id="rId2"/>
              </a:rPr>
              <a:t>://madalert.aglt2.org/madalert/diff.html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Much to do to create an alerting system with proper </a:t>
            </a:r>
            <a:r>
              <a:rPr lang="en-US" dirty="0" err="1" smtClean="0">
                <a:solidFill>
                  <a:srgbClr val="0070C0"/>
                </a:solidFill>
              </a:rPr>
              <a:t>notfications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Will be integrated with </a:t>
            </a:r>
            <a:r>
              <a:rPr lang="en-US" dirty="0" err="1" smtClean="0">
                <a:solidFill>
                  <a:srgbClr val="0070C0"/>
                </a:solidFill>
              </a:rPr>
              <a:t>ESnet’s</a:t>
            </a:r>
            <a:r>
              <a:rPr lang="en-US" dirty="0" smtClean="0">
                <a:solidFill>
                  <a:srgbClr val="0070C0"/>
                </a:solidFill>
              </a:rPr>
              <a:t> next </a:t>
            </a:r>
            <a:r>
              <a:rPr lang="en-US" dirty="0" err="1" smtClean="0">
                <a:solidFill>
                  <a:srgbClr val="0070C0"/>
                </a:solidFill>
              </a:rPr>
              <a:t>MaDDash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93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749808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ATLAS </a:t>
            </a:r>
            <a:r>
              <a:rPr lang="en-US" dirty="0" err="1" smtClean="0"/>
              <a:t>perfSONAR</a:t>
            </a:r>
            <a:r>
              <a:rPr lang="en-US" dirty="0" smtClean="0"/>
              <a:t> </a:t>
            </a:r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257800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See talk from today’s </a:t>
            </a:r>
            <a:r>
              <a:rPr lang="en-US" dirty="0">
                <a:solidFill>
                  <a:srgbClr val="C00000"/>
                </a:solidFill>
              </a:rPr>
              <a:t>throughput meeting 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C00000"/>
                </a:solidFill>
                <a:hlinkClick r:id="rId2"/>
              </a:rPr>
              <a:t>docs.google.com/presentation/d/1hnKjcE3FJjgSHTFhM2XfVpASZRT4UsbdEiW5L0yEOCU/edit?usp=sharing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09599"/>
            <a:ext cx="5133975" cy="43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43000" y="922020"/>
            <a:ext cx="3581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>
                <a:solidFill>
                  <a:srgbClr val="0070C0"/>
                </a:solidFill>
              </a:rPr>
              <a:t>Ilija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Vukotic</a:t>
            </a:r>
            <a:r>
              <a:rPr lang="en-US" dirty="0" smtClean="0">
                <a:solidFill>
                  <a:srgbClr val="0070C0"/>
                </a:solidFill>
              </a:rPr>
              <a:t> has ATLAS analytics pipeline using OSG network metrics in place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80010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Example for </a:t>
            </a:r>
            <a:r>
              <a:rPr lang="en-US" sz="2800" dirty="0" err="1" smtClean="0"/>
              <a:t>perfSONAR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82296" indent="0">
              <a:buNone/>
            </a:pPr>
            <a:r>
              <a:rPr lang="en-US" sz="2800" dirty="0">
                <a:hlinkClick r:id="rId2"/>
              </a:rPr>
              <a:t>http://cl-analytics.mwt2.org:5601/app/kibana#/</a:t>
            </a:r>
            <a:r>
              <a:rPr lang="en-US" sz="2800" dirty="0" smtClean="0">
                <a:hlinkClick r:id="rId2"/>
              </a:rPr>
              <a:t>dashboard/perfSONAR</a:t>
            </a:r>
            <a:r>
              <a:rPr lang="en-US" sz="2800" dirty="0" smtClean="0"/>
              <a:t> </a:t>
            </a:r>
            <a:endParaRPr lang="en-US" sz="2800" dirty="0"/>
          </a:p>
          <a:p>
            <a:pPr marL="82296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" y="1828800"/>
            <a:ext cx="7650480" cy="355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2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Standalone Mesh-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Soichi</a:t>
            </a:r>
            <a:r>
              <a:rPr lang="en-US" dirty="0" smtClean="0"/>
              <a:t>, with debugging help from Andy Lake, Marian </a:t>
            </a:r>
            <a:r>
              <a:rPr lang="en-US" dirty="0" err="1" smtClean="0"/>
              <a:t>Babik</a:t>
            </a:r>
            <a:r>
              <a:rPr lang="en-US" dirty="0" smtClean="0"/>
              <a:t> and I, has prepared a new standalone mesh-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ps-test.sca.iu.edu/meshconfig/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Can be installed outside OIM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Target is Universities or VOs who want to create and manage their own meshes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OSG Goal is to replace the mesh-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currently in OIM.  </a:t>
            </a:r>
            <a:r>
              <a:rPr lang="en-US" dirty="0" err="1" smtClean="0">
                <a:solidFill>
                  <a:srgbClr val="0070C0"/>
                </a:solidFill>
              </a:rPr>
              <a:t>Soichi</a:t>
            </a:r>
            <a:r>
              <a:rPr lang="en-US" dirty="0" smtClean="0">
                <a:solidFill>
                  <a:srgbClr val="0070C0"/>
                </a:solidFill>
              </a:rPr>
              <a:t> has provided a roadmap to operations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74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1009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OSG</vt:lpstr>
      <vt:lpstr>OSG Area Coordinators</vt:lpstr>
      <vt:lpstr>Networking Area Goals Year 4</vt:lpstr>
      <vt:lpstr>Networking Stretch Goals Year 4</vt:lpstr>
      <vt:lpstr>Key Initiatives in Network Area</vt:lpstr>
      <vt:lpstr>Recent Accomplishments</vt:lpstr>
      <vt:lpstr>Project Update: MadAlert</vt:lpstr>
      <vt:lpstr>ATLAS perfSONAR Data Analytics</vt:lpstr>
      <vt:lpstr>ElasticSearch Analytics</vt:lpstr>
      <vt:lpstr>New Standalone Mesh-Config</vt:lpstr>
      <vt:lpstr>Known Issues in OSG Networking</vt:lpstr>
      <vt:lpstr>Top Concerns</vt:lpstr>
      <vt:lpstr>Questions or Comments?  </vt:lpstr>
      <vt:lpstr>URLs of Relevance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2016-01-27T18:25:33Z</dcterms:modified>
</cp:coreProperties>
</file>