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4"/>
  </p:notesMasterIdLst>
  <p:handoutMasterIdLst>
    <p:handoutMasterId r:id="rId25"/>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1" r:id="rId18"/>
    <p:sldId id="297" r:id="rId19"/>
    <p:sldId id="292" r:id="rId20"/>
    <p:sldId id="273" r:id="rId21"/>
    <p:sldId id="274" r:id="rId22"/>
    <p:sldId id="277" r:id="rId23"/>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2868" autoAdjust="0"/>
    <p:restoredTop sz="91651" autoAdjust="0"/>
  </p:normalViewPr>
  <p:slideViewPr>
    <p:cSldViewPr snapToGrid="0">
      <p:cViewPr>
        <p:scale>
          <a:sx n="100" d="100"/>
          <a:sy n="100" d="100"/>
        </p:scale>
        <p:origin x="-552" y="-304"/>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Science 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computation</a:t>
            </a:r>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a:t>
            </a:r>
            <a:r>
              <a:rPr lang="en-US" sz="1800" dirty="0" smtClean="0"/>
              <a:t> during and after </a:t>
            </a:r>
            <a:r>
              <a:rPr lang="en-US" sz="1800" smtClean="0"/>
              <a:t>the run.</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6" y="635000"/>
            <a:ext cx="8590793"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0" u="none" strike="noStrike" kern="0" cap="none" spc="0" normalizeH="0" baseline="0" noProof="0" dirty="0" smtClean="0">
                <a:ln>
                  <a:noFill/>
                </a:ln>
                <a:solidFill>
                  <a:schemeClr val="tx2"/>
                </a:solidFill>
                <a:effectLst/>
                <a:uLnTx/>
                <a:uFillTx/>
                <a:latin typeface="+mn-lt"/>
                <a:ea typeface="+mn-ea"/>
                <a:cs typeface="ＭＳ Ｐゴシック"/>
              </a:rPr>
              <a:t>Project</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Connecting organizational staff including cross-cutting Security (oversight, compliance, auditing), Architecture and Technology Group, Assessment and policies/economic model,  Council</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staff</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Project Management, Satellite </a:t>
            </a:r>
            <a:r>
              <a:rPr kumimoji="1" lang="en-US" sz="1600" kern="0" dirty="0" smtClean="0">
                <a:solidFill>
                  <a:schemeClr val="tx2"/>
                </a:solidFill>
                <a:latin typeface="+mn-lt"/>
                <a:ea typeface="+mn-ea"/>
              </a:rPr>
              <a:t>I</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nterfaces</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Communications and External Relations, Documentation</a:t>
            </a:r>
            <a:r>
              <a:rPr kumimoji="1" lang="en-US" sz="1600" b="0" i="0" u="none" strike="noStrike" kern="0" cap="none" spc="0" normalizeH="0" baseline="0" noProof="0" smtClean="0">
                <a:ln>
                  <a:noFill/>
                </a:ln>
                <a:solidFill>
                  <a:schemeClr val="tx2"/>
                </a:solidFill>
                <a:effectLst/>
                <a:uLnTx/>
                <a:uFillTx/>
                <a:latin typeface="+mn-lt"/>
                <a:ea typeface="+mn-ea"/>
                <a:cs typeface="ＭＳ Ｐゴシック"/>
              </a:rPr>
              <a:t>. </a:t>
            </a:r>
            <a:r>
              <a:rPr kumimoji="1" lang="en-US" sz="1600" kern="0" smtClean="0">
                <a:solidFill>
                  <a:schemeClr val="tx2"/>
                </a:solidFill>
                <a:latin typeface="+mn-lt"/>
                <a:ea typeface="+mn-ea"/>
              </a:rPr>
              <a:t>Additionally</a:t>
            </a:r>
            <a:r>
              <a:rPr kumimoji="1" lang="en-US" sz="1600" kern="0" dirty="0" smtClean="0">
                <a:solidFill>
                  <a:schemeClr val="tx2"/>
                </a:solidFill>
                <a:latin typeface="+mn-lt"/>
                <a:ea typeface="+mn-ea"/>
              </a:rPr>
              <a:t>, </a:t>
            </a:r>
            <a:r>
              <a:rPr kumimoji="1" lang="en-US" sz="1600" kern="0" dirty="0" err="1" smtClean="0">
                <a:solidFill>
                  <a:schemeClr val="tx2"/>
                </a:solidFill>
                <a:latin typeface="+mn-lt"/>
                <a:ea typeface="+mn-ea"/>
              </a:rPr>
              <a:t>th</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e</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following have effort</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in all the specific areas below and are coordinated from the cross-cutting staff area:</a:t>
            </a:r>
            <a:endPar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endParaRPr>
          </a:p>
          <a:p>
            <a:pPr marL="800100" lvl="1" indent="-342900" eaLnBrk="0" hangingPunct="0">
              <a:spcBef>
                <a:spcPct val="20000"/>
              </a:spcBef>
              <a:buClr>
                <a:srgbClr val="000080"/>
              </a:buClr>
              <a:buFont typeface="Arial"/>
              <a:buChar char="•"/>
              <a:defRPr/>
            </a:pPr>
            <a:r>
              <a:rPr kumimoji="1" lang="en-US" sz="1600" kern="0" dirty="0" smtClean="0">
                <a:solidFill>
                  <a:schemeClr val="tx2"/>
                </a:solidFill>
                <a:latin typeface="+mn-lt"/>
                <a:ea typeface="+mn-ea"/>
              </a:rPr>
              <a:t>Security</a:t>
            </a:r>
          </a:p>
          <a:p>
            <a:pPr marL="800100" lvl="1" indent="-342900" eaLnBrk="0" hangingPunct="0">
              <a:spcBef>
                <a:spcPct val="20000"/>
              </a:spcBef>
              <a:buClr>
                <a:srgbClr val="000080"/>
              </a:buClr>
              <a:buFont typeface="Arial"/>
              <a:buChar char="•"/>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WLCG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User 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600" kern="0" dirty="0" smtClean="0">
                <a:solidFill>
                  <a:schemeClr val="tx2"/>
                </a:solidFill>
              </a:rPr>
              <a:t>Production and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Council staff </a:t>
            </a:r>
          </a:p>
          <a:p>
            <a:pPr marL="342900" indent="-342900" eaLnBrk="0" hangingPunct="0">
              <a:spcBef>
                <a:spcPct val="20000"/>
              </a:spcBef>
              <a:buClr>
                <a:srgbClr val="000080"/>
              </a:buClr>
              <a:buFont typeface="Arial"/>
              <a:buChar char="•"/>
              <a:defRPr/>
            </a:pPr>
            <a:r>
              <a:rPr kumimoji="1" lang="en-US" sz="1600" kern="0" dirty="0" smtClean="0">
                <a:solidFill>
                  <a:schemeClr val="tx2"/>
                </a:solidFill>
              </a:rPr>
              <a:t>Estimate that Council chair effort is ~1 FTE : 0.5 Chair +  0.5 FTE administrative support. Include this in the cross-cutting project staff.</a:t>
            </a:r>
          </a:p>
          <a:p>
            <a:pPr marL="342900" indent="-342900" eaLnBrk="0" hangingPunct="0">
              <a:spcBef>
                <a:spcPct val="20000"/>
              </a:spcBef>
              <a:buClr>
                <a:srgbClr val="000080"/>
              </a:buClr>
              <a:defRPr/>
            </a:pPr>
            <a:r>
              <a:rPr kumimoji="1" lang="en-US" sz="1600" kern="0" dirty="0" smtClean="0">
                <a:solidFill>
                  <a:schemeClr val="tx2"/>
                </a:solidFill>
              </a:rPr>
              <a: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
        <p:nvSpPr>
          <p:cNvPr id="5" name="Content Placeholder 2"/>
          <p:cNvSpPr txBox="1">
            <a:spLocks/>
          </p:cNvSpPr>
          <p:nvPr/>
        </p:nvSpPr>
        <p:spPr bwMode="auto">
          <a:xfrm>
            <a:off x="495300" y="1585822"/>
            <a:ext cx="8369300" cy="30877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kern="0" dirty="0" smtClean="0">
                <a:solidFill>
                  <a:schemeClr val="tx2"/>
                </a:solidFill>
                <a:latin typeface="+mn-lt"/>
                <a:ea typeface="+mn-ea"/>
              </a:rPr>
              <a:t>	OSG Americas</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987627" y="1752600"/>
            <a:ext cx="7173683" cy="4889500"/>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19650</TotalTime>
  <Words>2729</Words>
  <Application>Microsoft Macintosh PowerPoint</Application>
  <PresentationFormat>On-screen Show (4:3)</PresentationFormat>
  <Paragraphs>290</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860</cp:revision>
  <cp:lastPrinted>2010-08-18T16:03:18Z</cp:lastPrinted>
  <dcterms:created xsi:type="dcterms:W3CDTF">2010-08-18T16:02:58Z</dcterms:created>
  <dcterms:modified xsi:type="dcterms:W3CDTF">2010-08-18T21:54:52Z</dcterms:modified>
</cp:coreProperties>
</file>