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296400"/>
  <p:embeddedFontLst>
    <p:embeddedFont>
      <p:font typeface="Carme"/>
      <p:regular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34" Type="http://schemas.openxmlformats.org/officeDocument/2006/relationships/font" Target="fonts/Carme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302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416425"/>
            <a:ext cx="502919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1261"/>
            <a:ext cx="297179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831261"/>
            <a:ext cx="297179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416425"/>
            <a:ext cx="5029199" cy="4183061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302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97229"/>
            <a:ext cx="60962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415789"/>
            <a:ext cx="548639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97229"/>
            <a:ext cx="60962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15789"/>
            <a:ext cx="5486399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97229"/>
            <a:ext cx="6096299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15790"/>
            <a:ext cx="5486400" cy="418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29251" y="697031"/>
            <a:ext cx="6199497" cy="3486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417185"/>
            <a:ext cx="5029199" cy="418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4612" y="8832781"/>
            <a:ext cx="2971799" cy="463629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rIns="92150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280023" y="663689"/>
            <a:ext cx="6296364" cy="354232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1" name="Shape 121"/>
          <p:cNvSpPr/>
          <p:nvPr/>
        </p:nvSpPr>
        <p:spPr>
          <a:xfrm>
            <a:off x="915987" y="4415597"/>
            <a:ext cx="5026025" cy="418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417185"/>
            <a:ext cx="5027611" cy="418219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" name="Shape 2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" name="Shape 3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" name="Shape 3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9" name="Shape 39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8" name="Shape 4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osg_logo_4c_white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hyperlink" Target="https://upload.wikimedia.org/wikipedia/commons/8/80/Pacific_oysters.jp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hyperlink" Target="https://upload.wikimedia.org/wikipedia/commons/8/80/Pacific_oysters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527100" y="1714500"/>
            <a:ext cx="80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4800"/>
              <a:t>Troubleshooting Your Jobs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Brian Lin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OSG Software Team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$ condor_submit sleep.sub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</a:rPr>
              <a:t>Submitting job(s)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Can't open "/cloud/login/blin/school/inptu_data"  with flags 00 (No such file or directory)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Submitting job(s)No 'executable' parameter was provided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I don't know about the 'vanila' universe.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Executable file /bin/slep does not exist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There are typos in your submit file.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Fix your typos! Condor can only catch a select few of them.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</a:rPr>
              <a:t>$ condor_submit sleep.sub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80"/>
                </a:solidFill>
              </a:rPr>
              <a:t>Submitting job(s)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Invalid log file: "/cloud/login/blin/htcondor-ce/sleep/sleep.log" (No such file or directory)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Can't open "/cloud/login/blin/htcondor-ce/sleep/sleep.out"  with flags 01101 (No such file or directory)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Invalid log file: "/etc/sleep.log" (Permission denied)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Can't open "/etc/sleep.out"  with flags 01101 (Permission denied)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1200">
                <a:solidFill>
                  <a:srgbClr val="000080"/>
                </a:solidFill>
              </a:rPr>
              <a:t>$ condor_submit sleep.sub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80"/>
                </a:solidFill>
              </a:rPr>
              <a:t>Submitting job(s)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Invalid log file: "/cloud/login/blin/htcondor-ce/sleep/sleep.log" (No such file or directory)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Can't open "/cloud/login/blin/htcondor-ce/sleep/sleep.out"  with flags 01101 (No such file or directory)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Invalid log file: "/etc/sleep.log" (Permission denied)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200">
                <a:solidFill>
                  <a:srgbClr val="000080"/>
                </a:solidFill>
              </a:rPr>
              <a:t>ERROR: Can't open "/etc/sleep.out"  with flags 01101 (Permission denied)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Condor can’t write the output, error, or log files.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Create the necessary directories, change the permissions of your directories, or choose a new location for your files!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DAG?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Errors appears in *dagman.out files instead of STDOUT or STDERR</a:t>
            </a:r>
            <a:r>
              <a:rPr b="1" lang="en-US" sz="1800">
                <a:solidFill>
                  <a:srgbClr val="000080"/>
                </a:solidFill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From submit: Submitting job(s)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From submit: </a:t>
            </a:r>
            <a:r>
              <a:rPr lang="en-US" sz="1800">
                <a:solidFill>
                  <a:srgbClr val="FF8000"/>
                </a:solidFill>
              </a:rPr>
              <a:t>ERROR: Invalid log file: "/home/blin/sleep/sleep.log" (No such file or directory)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failed while reading from pipe.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Read so far: Submitting job(s)</a:t>
            </a:r>
            <a:r>
              <a:rPr lang="en-US" sz="1800">
                <a:solidFill>
                  <a:srgbClr val="FF8000"/>
                </a:solidFill>
              </a:rPr>
              <a:t>ERROR: Invalid log file: "/home/blin/sleep/sleep.log" (No such file or directory)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</a:rPr>
              <a:t>07/25/16 17:14:42 ERROR: submit attempt failed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What are my jobs up to?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>
                <a:solidFill>
                  <a:srgbClr val="000080"/>
                </a:solidFill>
              </a:rPr>
              <a:t>$ condor_q -help status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	JobStatus codes: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1 I IDLE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2 R RUNNING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3 X REMOVED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4 C COMPLETED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5 H 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6 &gt; TRANSFERRING_OUTPUT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7 S SUSPENDED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idle?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</a:rPr>
              <a:t>$ condor_q -better 460834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460834.000:  Run analysis summary.  </a:t>
            </a:r>
            <a:r>
              <a:rPr lang="en-US" sz="1200">
                <a:solidFill>
                  <a:srgbClr val="FF8000"/>
                </a:solidFill>
              </a:rPr>
              <a:t>Of 12460 machines,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8000"/>
                </a:solidFill>
              </a:rPr>
              <a:t>  12460 are rejected by your job's requirements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8000"/>
                </a:solidFill>
              </a:rPr>
              <a:t>  	0 reject your job because of their own requirements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8000"/>
                </a:solidFill>
              </a:rPr>
              <a:t>  	0 match and are already running your jobs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8000"/>
                </a:solidFill>
              </a:rPr>
              <a:t>  	0 match but are serving other users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8000"/>
                </a:solidFill>
              </a:rPr>
              <a:t>  	0 are available to run your job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WARNING:  Be advised: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   </a:t>
            </a:r>
            <a:r>
              <a:rPr lang="en-US" sz="1200">
                <a:solidFill>
                  <a:srgbClr val="FF8000"/>
                </a:solidFill>
              </a:rPr>
              <a:t>No resources matched request's constraints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Suggestions: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	Condition                     	Machines Matched	Suggestion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	---------                     	----------------	----------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80"/>
                </a:solidFill>
              </a:rPr>
              <a:t>1   </a:t>
            </a:r>
            <a:r>
              <a:rPr lang="en-US" sz="1200">
                <a:solidFill>
                  <a:srgbClr val="FF8000"/>
                </a:solidFill>
              </a:rPr>
              <a:t>( TARGET.Memory &gt;= 134217728 )	0               	MODIFY TO 1000064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still running?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</a:rPr>
              <a:t>$ condor_q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-- Schedd: learn.chtc.wisc.edu : &lt;128.104.100.43:9618?...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ID      OWNER        	SUBMITTED 	RUN_TIME ST PRI SIZE CMD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14665.0   blin        	7/25 18:19   </a:t>
            </a:r>
            <a:r>
              <a:rPr lang="en-US" sz="1800">
                <a:solidFill>
                  <a:srgbClr val="FF8000"/>
                </a:solidFill>
              </a:rPr>
              <a:t>0+23:00:03</a:t>
            </a:r>
            <a:r>
              <a:rPr lang="en-US" sz="1800">
                <a:solidFill>
                  <a:srgbClr val="000080"/>
                </a:solidFill>
              </a:rPr>
              <a:t> R  0	0.3 sleep.sh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Use `condor_ssh_to_job &lt;job ID&gt;` to open an SSH session to the worker node running your job.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4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/>
              <a:t>  </a:t>
            </a:r>
            <a:r>
              <a:rPr lang="en-US" sz="1400"/>
              <a:t>  19.0   blin        	7/14 15:07 </a:t>
            </a:r>
            <a:r>
              <a:rPr lang="en-US" sz="1400">
                <a:solidFill>
                  <a:srgbClr val="FF8000"/>
                </a:solidFill>
              </a:rPr>
              <a:t>Error from fermicloud113.fnal.gov: Failed to execute '/cloud/login/blin/school/sleep.sh': (errno=13: 'Permission denied')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14662.0   blin        	7/25 18:05 </a:t>
            </a:r>
            <a:r>
              <a:rPr lang="en-US" sz="1400">
                <a:solidFill>
                  <a:srgbClr val="FF8000"/>
                </a:solidFill>
              </a:rPr>
              <a:t>Error from slot1_12@e163.chtc.wisc.edu: Failed to execute '/var/lib/condor/execute/slot1/dir_3090825/condor_exec.exe': (errno=8: 'Exec format error')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4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400">
                <a:solidFill>
                  <a:srgbClr val="FF8000"/>
                </a:solidFill>
              </a:rPr>
              <a:t>Error from fermicloud113.fnal.gov: Failed to execute '/cloud/login/blin/school/sleep.sh': (errno=13: 'Permission denied')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/>
              <a:t>14662.0   blin        	7/25 18:05 </a:t>
            </a:r>
            <a:r>
              <a:rPr lang="en-US" sz="1400">
                <a:solidFill>
                  <a:srgbClr val="FF8000"/>
                </a:solidFill>
              </a:rPr>
              <a:t>Error from slot1_12@e163.chtc.wisc.edu: Failed to execute '/var/lib/condor/execute/slot1/dir_3090825/condor_exec.exe': (errno=8: 'Exec format error')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run your executable.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Set the executable bit on your executable (`chmod +x &lt;filename&gt;`) and/or add the missing shebang line at the top of the executable, e.g. ‘#!/bin/bash’.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800">
                <a:solidFill>
                  <a:srgbClr val="FF8000"/>
                </a:solidFill>
              </a:rPr>
              <a:t>Error from fermicloud113.fnal.gov: Failed to execute '/cloud/login/blin/school/sleep.sh': invalid interpreter (/bin/bash) specified on first line of script (errno=2: 'No such file or directory')    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/>
          </a:p>
        </p:txBody>
      </p:sp>
      <p:sp>
        <p:nvSpPr>
          <p:cNvPr id="241" name="Shape 24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4294967295" type="title"/>
          </p:nvPr>
        </p:nvSpPr>
        <p:spPr>
          <a:xfrm>
            <a:off x="873875" y="1983125"/>
            <a:ext cx="4216800" cy="70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4800"/>
              <a:t>The grid is your oyster!      </a:t>
            </a:r>
          </a:p>
        </p:txBody>
      </p:sp>
      <p:pic>
        <p:nvPicPr>
          <p:cNvPr descr="Pacific_oysters.jpg" id="78" name="Shape 78"/>
          <p:cNvPicPr preferRelativeResize="0"/>
          <p:nvPr/>
        </p:nvPicPr>
        <p:blipFill rotWithShape="1">
          <a:blip r:embed="rId3">
            <a:alphaModFix/>
          </a:blip>
          <a:srcRect b="0" l="-15" r="25013" t="0"/>
          <a:stretch/>
        </p:blipFill>
        <p:spPr>
          <a:xfrm>
            <a:off x="5329125" y="1715962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040100" y="4619250"/>
            <a:ext cx="6374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1" lang="en-US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-US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https://upload.wikimedia.org/wikipedia/commons/8/80/Pac...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800">
                <a:solidFill>
                  <a:srgbClr val="FF8000"/>
                </a:solidFill>
              </a:rPr>
              <a:t>Error from fermicloud113.fnal.gov: Failed to execute '/cloud/login/blin/school/sleep.sh': invalid interpreter (/bin/bash) specified on first line of script (errno=2: 'No such file or directory')    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There are carriage returns (^M) in your executable.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Use `vi -b &lt;filename&gt;` to see and delete the carriage returns (use ‘x’ to remove characters). 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800">
                <a:solidFill>
                  <a:srgbClr val="FF8000"/>
                </a:solidFill>
              </a:rPr>
              <a:t>Error from slot1_1@e026.chtc.wisc.edu: Job has gone over memory limit of 1 megabytes. Peak usage: 1 megabytes.    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800">
                <a:solidFill>
                  <a:srgbClr val="FF8000"/>
                </a:solidFill>
              </a:rPr>
              <a:t>Error from slot1_1@e026.chtc.wisc.edu: Job has gone over memory limit of 1 megabytes. Peak usage: 1 megabytes.    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used too many resources.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Request more!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47425" y="9910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Edit your jobs on the fly with </a:t>
            </a:r>
            <a:r>
              <a:rPr b="1" lang="en-US" sz="2400"/>
              <a:t>`condor_qedit`</a:t>
            </a:r>
            <a:r>
              <a:rPr lang="en-US" sz="2400"/>
              <a:t> and </a:t>
            </a:r>
            <a:r>
              <a:rPr b="1" lang="en-US" sz="2400"/>
              <a:t>`condor_release`</a:t>
            </a:r>
            <a:r>
              <a:rPr lang="en-US" sz="2400"/>
              <a:t>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$ condor_qedit &lt;job ID&gt; &lt;resource&gt; &lt;value&gt;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800"/>
              <a:t>$ condor_qedit &lt;job ID&gt; RequestMemory &lt;mem in MB&gt;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$ condor_qedit -const ‘JobStatus =?= 5’ RequestDisk &lt;disk in KiB&gt;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$ condor_qedit -const ‘Owner =?= “blin”’ RequestCpus &lt;CPUs&gt;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$ </a:t>
            </a:r>
            <a:r>
              <a:rPr b="1" lang="en-US" sz="1800"/>
              <a:t>condor_release &lt;job ID&gt;</a:t>
            </a:r>
            <a:r>
              <a:rPr lang="en-US" sz="1800"/>
              <a:t> </a:t>
            </a:r>
          </a:p>
          <a:p>
            <a:pPr indent="0" lvl="0" marL="0" rtl="0">
              <a:spcBef>
                <a:spcPts val="0"/>
              </a:spcBef>
              <a:buClr>
                <a:srgbClr val="000080"/>
              </a:buClr>
              <a:buSzPct val="25000"/>
              <a:buFont typeface="Times New Roman"/>
              <a:buNone/>
            </a:pPr>
            <a:r>
              <a:rPr lang="en-US" sz="2400"/>
              <a:t>Or remove your jobs, fix the submit file, and resubmit: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$ condor_rm &lt;job ID&gt;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request_disk, request_mem, or request_cpus to your submit file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$ condor_submit &lt;submit file&gt;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lang="en-US" sz="1800"/>
              <a:t>  24.0   blin        	7/14 16:12 </a:t>
            </a:r>
            <a:r>
              <a:rPr lang="en-US" sz="1800">
                <a:solidFill>
                  <a:srgbClr val="FF8000"/>
                </a:solidFill>
              </a:rPr>
              <a:t>Error from fermicloud113.fnal.gov: STARTER at 131.225.155.60 failed to send file(s) to &lt;131.225.155.60:64130&gt;: error reading from /var/lib/condor/execute/dir_24823/bar: (errno 2) No such file or directory; SHADOW failed to receive file(s) from &lt;131.225.155.60:10507&gt;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129117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000080"/>
                </a:solidFill>
              </a:rPr>
              <a:t>Submit Node</a:t>
            </a:r>
          </a:p>
        </p:txBody>
      </p:sp>
      <p:sp>
        <p:nvSpPr>
          <p:cNvPr id="291" name="Shape 291"/>
          <p:cNvSpPr/>
          <p:nvPr/>
        </p:nvSpPr>
        <p:spPr>
          <a:xfrm>
            <a:off x="169902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000080"/>
                </a:solidFill>
              </a:rPr>
              <a:t>SHADOW</a:t>
            </a:r>
          </a:p>
        </p:txBody>
      </p:sp>
      <p:sp>
        <p:nvSpPr>
          <p:cNvPr id="292" name="Shape 292"/>
          <p:cNvSpPr/>
          <p:nvPr/>
        </p:nvSpPr>
        <p:spPr>
          <a:xfrm>
            <a:off x="596912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000080"/>
                </a:solidFill>
              </a:rPr>
              <a:t>Compute</a:t>
            </a:r>
            <a:r>
              <a:rPr b="1" lang="en-US" sz="2400">
                <a:solidFill>
                  <a:srgbClr val="000080"/>
                </a:solidFill>
              </a:rPr>
              <a:t> Node</a:t>
            </a:r>
          </a:p>
        </p:txBody>
      </p:sp>
      <p:sp>
        <p:nvSpPr>
          <p:cNvPr id="293" name="Shape 293"/>
          <p:cNvSpPr/>
          <p:nvPr/>
        </p:nvSpPr>
        <p:spPr>
          <a:xfrm>
            <a:off x="637697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700">
                <a:solidFill>
                  <a:srgbClr val="000080"/>
                </a:solidFill>
              </a:rPr>
              <a:t>STARTER</a:t>
            </a:r>
          </a:p>
        </p:txBody>
      </p:sp>
      <p:sp>
        <p:nvSpPr>
          <p:cNvPr id="294" name="Shape 294"/>
          <p:cNvSpPr/>
          <p:nvPr/>
        </p:nvSpPr>
        <p:spPr>
          <a:xfrm>
            <a:off x="4115500" y="3557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049800" y="3494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963650" y="3417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129837" y="2079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064137" y="2016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977987" y="1939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4507362" y="2131475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rgbClr val="000080"/>
                </a:solidFill>
              </a:rPr>
              <a:t>Output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521700" y="3424650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000080"/>
                </a:solidFill>
              </a:rPr>
              <a:t>Input</a:t>
            </a:r>
          </a:p>
        </p:txBody>
      </p:sp>
      <p:cxnSp>
        <p:nvCxnSpPr>
          <p:cNvPr id="302" name="Shape 302"/>
          <p:cNvCxnSpPr/>
          <p:nvPr/>
        </p:nvCxnSpPr>
        <p:spPr>
          <a:xfrm>
            <a:off x="2945100" y="3327525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3" name="Shape 303"/>
          <p:cNvCxnSpPr/>
          <p:nvPr/>
        </p:nvCxnSpPr>
        <p:spPr>
          <a:xfrm>
            <a:off x="2945100" y="2666887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are my jobs held?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b="1" lang="en-US" sz="1800"/>
              <a:t>$ condor_q -held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-- Schedd: fermicloud113.fnal.gov : &lt;131.225.155.60:3573?...</a:t>
            </a:r>
            <a:r>
              <a:rPr lang="en-US" sz="1800"/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Times New Roman"/>
              <a:buNone/>
            </a:pPr>
            <a:r>
              <a:rPr lang="en-US" sz="1800"/>
              <a:t>  24.0   blin        	7/14 16:12 </a:t>
            </a:r>
            <a:r>
              <a:rPr lang="en-US" sz="1800">
                <a:solidFill>
                  <a:srgbClr val="FF8000"/>
                </a:solidFill>
              </a:rPr>
              <a:t>Error from fermicloud113.fnal.gov: STARTER at 131.225.155.60 failed to send file(s) to &lt;131.225.155.60:64130&gt;: error reading from /var/lib/condor/execute/dir_24823/bar: (errno 2) No such file or directory; SHADOW failed to receive file(s) from &lt;131.225.155.60:10507&gt;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Your job did not create the files that you specified in </a:t>
            </a:r>
            <a:r>
              <a:rPr i="1" lang="en-US" sz="2400">
                <a:solidFill>
                  <a:srgbClr val="000080"/>
                </a:solidFill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Check for typos in </a:t>
            </a:r>
            <a:r>
              <a:rPr i="1" lang="en-US" sz="2400">
                <a:solidFill>
                  <a:srgbClr val="000080"/>
                </a:solidFill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 and/or add debugging information to your code.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My jobs completed but...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/>
              <a:t>The output is wrong: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Check *.log files for return codes or unexpected behavior: short runtimes, using too much or too few resources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Check *.err and *.out for error messages.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Submit an interactive job: `condor_submit -i &lt;submit file&gt;` and run the executable manually.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800"/>
              <a:t>If it succeeds, does your submit file have the correct args? If yes, try adding ‘GET_ENV=True’ to your submit file.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800"/>
              <a:t>If it fails, there is an issue with your code or your invocation!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/>
              <a:t>Troubleshooting DAGs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Check *.rescue* files (which nodes failed)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Check *.dagman.out (errors with job submission)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Check *.nodes.log (return codes, PRE/POST script failures).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If PRE/POST scripts failed, run them manually to see where they failed.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4294967295" type="ctrTitle"/>
          </p:nvPr>
        </p:nvSpPr>
        <p:spPr>
          <a:xfrm>
            <a:off x="685800" y="44034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800"/>
              <a:t>Thanks!</a:t>
            </a:r>
          </a:p>
        </p:txBody>
      </p:sp>
      <p:sp>
        <p:nvSpPr>
          <p:cNvPr id="333" name="Shape 333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7200">
                <a:solidFill>
                  <a:srgbClr val="000080"/>
                </a:solidFill>
              </a:rPr>
              <a:t>Questions?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4294967295" type="title"/>
          </p:nvPr>
        </p:nvSpPr>
        <p:spPr>
          <a:xfrm>
            <a:off x="873875" y="1983125"/>
            <a:ext cx="4216800" cy="70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4800"/>
              <a:t>The grid is your oyster!      </a:t>
            </a:r>
          </a:p>
        </p:txBody>
      </p:sp>
      <p:pic>
        <p:nvPicPr>
          <p:cNvPr descr="Pacific_oysters.jpg" id="87" name="Shape 87"/>
          <p:cNvPicPr preferRelativeResize="0"/>
          <p:nvPr/>
        </p:nvPicPr>
        <p:blipFill rotWithShape="1">
          <a:blip r:embed="rId3">
            <a:alphaModFix/>
          </a:blip>
          <a:srcRect b="0" l="-15" r="25013" t="0"/>
          <a:stretch/>
        </p:blipFill>
        <p:spPr>
          <a:xfrm>
            <a:off x="5329125" y="1715962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040100" y="4619250"/>
            <a:ext cx="6374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-US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-US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https://upload.wikimedia.org/wikipedia/commons/8/80/Pac...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0" name="Shape 90"/>
          <p:cNvSpPr txBox="1"/>
          <p:nvPr>
            <p:ph idx="4294967295" type="title"/>
          </p:nvPr>
        </p:nvSpPr>
        <p:spPr>
          <a:xfrm>
            <a:off x="1026275" y="3126125"/>
            <a:ext cx="4216800" cy="70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2400"/>
              <a:t>...if you can get it to 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8724900" y="4799130"/>
            <a:ext cx="419099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1125537" y="2323388"/>
            <a:ext cx="1055686" cy="514192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308475" y="2283712"/>
            <a:ext cx="1206499" cy="514192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959725" y="2267842"/>
            <a:ext cx="1184275" cy="514192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01911" y="1250567"/>
            <a:ext cx="1055686" cy="514192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Held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10087" y="4194477"/>
            <a:ext cx="1208086" cy="514192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571500" y="2599528"/>
            <a:ext cx="554037" cy="1586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2181225" y="2540808"/>
            <a:ext cx="2127249" cy="58719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5514975" y="2532874"/>
            <a:ext cx="2444750" cy="7934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828800" y="1506075"/>
            <a:ext cx="774700" cy="801441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3657600" y="1507663"/>
            <a:ext cx="1255712" cy="771288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5114925" y="2874081"/>
            <a:ext cx="1587" cy="1320395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4562475" y="4194477"/>
            <a:ext cx="1206499" cy="514192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10087" y="4194477"/>
            <a:ext cx="1258887" cy="514192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</a:p>
        </p:txBody>
      </p:sp>
      <p:cxnSp>
        <p:nvCxnSpPr>
          <p:cNvPr id="109" name="Shape 109"/>
          <p:cNvCxnSpPr/>
          <p:nvPr/>
        </p:nvCxnSpPr>
        <p:spPr>
          <a:xfrm flipH="1">
            <a:off x="1651111" y="2797905"/>
            <a:ext cx="3262199" cy="953707"/>
          </a:xfrm>
          <a:prstGeom prst="bentConnector3">
            <a:avLst>
              <a:gd fmla="val 0" name="adj1"/>
            </a:avLst>
          </a:prstGeom>
          <a:noFill/>
          <a:ln cap="sq" cmpd="sng" w="316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 flipH="1" rot="10800000">
            <a:off x="1652586" y="2874081"/>
            <a:ext cx="1587" cy="877618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>
            <a:off x="8551861" y="3039131"/>
            <a:ext cx="1587" cy="742722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12" name="Shape 112"/>
          <p:cNvSpPr/>
          <p:nvPr/>
        </p:nvSpPr>
        <p:spPr>
          <a:xfrm>
            <a:off x="0" y="2313866"/>
            <a:ext cx="720724" cy="937924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8191500" y="3761223"/>
            <a:ext cx="720724" cy="680828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476375" y="4518252"/>
            <a:ext cx="2619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file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-17461" y="3239095"/>
            <a:ext cx="1319211" cy="90142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General Troubleshooting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09600" y="731612"/>
            <a:ext cx="7772400" cy="856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of a LIGO Inspiral DAG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" y="1621928"/>
            <a:ext cx="8789987" cy="271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508" y="943127"/>
            <a:ext cx="1075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23262"/>
            <a:ext cx="864000" cy="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8724900" y="4799130"/>
            <a:ext cx="419099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/>
              <a:t>General Troubleshooting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AutoNum type="arabicParenR"/>
            </a:pPr>
            <a:r>
              <a:rPr lang="en-US" sz="2400">
                <a:solidFill>
                  <a:srgbClr val="000080"/>
                </a:solidFill>
              </a:rPr>
              <a:t>What result do you want? i.e. identifying the problem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lang="en-US" sz="2400">
                <a:solidFill>
                  <a:srgbClr val="000080"/>
                </a:solidFill>
              </a:rPr>
              <a:t>Where can I find information about my problem?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lang="en-US" sz="2400">
                <a:solidFill>
                  <a:srgbClr val="000080"/>
                </a:solidFill>
              </a:rPr>
              <a:t>Repeat 1) and 2)</a:t>
            </a:r>
          </a:p>
          <a:p>
            <a:pPr indent="-381000" lvl="1" marL="914400" rtl="0">
              <a:spcBef>
                <a:spcPts val="0"/>
              </a:spcBef>
              <a:buClr>
                <a:srgbClr val="000080"/>
              </a:buClr>
              <a:buSzPct val="100000"/>
              <a:buAutoNum type="alphaLcParenR"/>
            </a:pPr>
            <a:r>
              <a:rPr lang="en-US" sz="2400">
                <a:solidFill>
                  <a:srgbClr val="000080"/>
                </a:solidFill>
              </a:rPr>
              <a:t>Stuck here? Verify your assumptions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lang="en-US" sz="2400">
                <a:solidFill>
                  <a:srgbClr val="000080"/>
                </a:solidFill>
              </a:rPr>
              <a:t>How do I fix the problem?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General Troubleshooting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$ condor_submit sleep.sh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80"/>
                </a:solidFill>
              </a:rPr>
              <a:t>Submitting job(s)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8000"/>
                </a:solidFill>
              </a:rPr>
              <a:t>ERROR: on Line 2 of submit file: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8000"/>
                </a:solidFill>
              </a:rPr>
              <a:t>ERROR: Failed to parse command file (line 2).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$ condor_submit sleep.sh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80"/>
                </a:solidFill>
              </a:rPr>
              <a:t>Submitting job(s)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8000"/>
                </a:solidFill>
              </a:rPr>
              <a:t>ERROR: on Line 2 of submit file: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8000"/>
                </a:solidFill>
              </a:rPr>
              <a:t>ERROR: Failed to parse command file (line 2).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tried to submit something that wasn’t your submit file.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Submit your .sub file!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3200"/>
              <a:t>Why can’t I submit my job?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$ condor_submit sleep.sub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</a:rPr>
              <a:t>Submitting job(s)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Can't open "/cloud/login/blin/school/inptu_data"  with flags 00 (No such file or directory)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Submitting job(s)No 'executable' parameter was provided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I don't know about the 'vanila' universe.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</a:pPr>
            <a:r>
              <a:rPr lang="en-US" sz="1800">
                <a:solidFill>
                  <a:srgbClr val="000080"/>
                </a:solidFill>
              </a:rPr>
              <a:t>ERROR: Executable file /bin/slep does not exist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