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76" r:id="rId4"/>
    <p:sldId id="275" r:id="rId5"/>
    <p:sldId id="274" r:id="rId6"/>
    <p:sldId id="272" r:id="rId7"/>
    <p:sldId id="266" r:id="rId8"/>
    <p:sldId id="277" r:id="rId9"/>
    <p:sldId id="26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1651" autoAdjust="0"/>
  </p:normalViewPr>
  <p:slideViewPr>
    <p:cSldViewPr snapToGrid="0">
      <p:cViewPr>
        <p:scale>
          <a:sx n="114" d="100"/>
          <a:sy n="114" d="100"/>
        </p:scale>
        <p:origin x="-80" y="-44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2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F515-6E61-4BC4-8410-ED0758C76DE5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1" y="0"/>
            <a:ext cx="7657613" cy="560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722222"/>
            <a:ext cx="7772400" cy="5297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1" y="0"/>
            <a:ext cx="7657613" cy="560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722222"/>
            <a:ext cx="7772400" cy="5297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8251" y="0"/>
            <a:ext cx="7657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672376" cy="44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9" y="6473825"/>
            <a:ext cx="2805044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 Council Aug 18</a:t>
            </a:r>
            <a:r>
              <a:rPr lang="en-US" sz="1200" baseline="300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th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 2010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ocking_(molecular)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>
              <a:buFont typeface="Times"/>
              <a:buNone/>
            </a:pPr>
            <a:endParaRPr lang="en-US" dirty="0" smtClean="0"/>
          </a:p>
          <a:p>
            <a:pPr eaLnBrk="1" hangingPunct="1">
              <a:buFont typeface="Times"/>
              <a:buNone/>
            </a:pPr>
            <a:endParaRPr lang="en-US" sz="1800" dirty="0" smtClean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762000" y="4016375"/>
            <a:ext cx="7772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  <a:t/>
            </a:r>
            <a:b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</a:br>
            <a:endParaRPr kumimoji="1" 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" pitchFamily="16" charset="0"/>
              <a:ea typeface="ＭＳ Ｐゴシック" pitchFamily="1" charset="-128"/>
              <a:cs typeface="+mn-cs"/>
            </a:endParaRPr>
          </a:p>
        </p:txBody>
      </p:sp>
      <p:sp>
        <p:nvSpPr>
          <p:cNvPr id="4966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57213" y="1171575"/>
            <a:ext cx="7772400" cy="40433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Post ASP 2012:</a:t>
            </a:r>
            <a:b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Protein Docking </a:t>
            </a:r>
            <a:b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at the IU School of Medicine</a:t>
            </a:r>
            <a:endParaRPr lang="en-US" sz="2000" dirty="0">
              <a:cs typeface="+mj-cs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2604" y="5905500"/>
            <a:ext cx="868346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</p:pic>
      <p:pic>
        <p:nvPicPr>
          <p:cNvPr id="7" name="Picture 6" descr="DOE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3" y="6007703"/>
            <a:ext cx="642177" cy="640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751" y="412176"/>
            <a:ext cx="7657613" cy="560345"/>
          </a:xfrm>
        </p:spPr>
        <p:txBody>
          <a:bodyPr/>
          <a:lstStyle/>
          <a:p>
            <a:r>
              <a:rPr lang="en-US" dirty="0" smtClean="0"/>
              <a:t>Protein Docking with IU School of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14248"/>
            <a:ext cx="7772400" cy="4805551"/>
          </a:xfrm>
        </p:spPr>
        <p:txBody>
          <a:bodyPr/>
          <a:lstStyle/>
          <a:p>
            <a:r>
              <a:rPr lang="en-US" dirty="0"/>
              <a:t>SPLINTER - </a:t>
            </a:r>
            <a:r>
              <a:rPr lang="en-US" u="sng" dirty="0"/>
              <a:t>S</a:t>
            </a:r>
            <a:r>
              <a:rPr lang="en-US" dirty="0"/>
              <a:t>tructural </a:t>
            </a:r>
            <a:r>
              <a:rPr lang="en-US" u="sng" dirty="0"/>
              <a:t>P</a:t>
            </a:r>
            <a:r>
              <a:rPr lang="en-US" dirty="0"/>
              <a:t>rotein-</a:t>
            </a:r>
            <a:r>
              <a:rPr lang="en-US" u="sng" dirty="0"/>
              <a:t>L</a:t>
            </a:r>
            <a:r>
              <a:rPr lang="en-US" dirty="0"/>
              <a:t>igand </a:t>
            </a:r>
            <a:r>
              <a:rPr lang="en-US" u="sng" dirty="0" err="1"/>
              <a:t>Inter</a:t>
            </a:r>
            <a:r>
              <a:rPr lang="en-US" dirty="0" err="1"/>
              <a:t>actome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autodock-vina</a:t>
            </a:r>
            <a:r>
              <a:rPr lang="en-US" dirty="0"/>
              <a:t> – “…open-source program for drug discovery, </a:t>
            </a:r>
            <a:r>
              <a:rPr lang="en-US" dirty="0">
                <a:hlinkClick r:id="rId2"/>
              </a:rPr>
              <a:t>molecular docking</a:t>
            </a:r>
            <a:r>
              <a:rPr lang="en-US" dirty="0"/>
              <a:t> and virtual screening…”</a:t>
            </a:r>
          </a:p>
          <a:p>
            <a:r>
              <a:rPr lang="en-US" dirty="0"/>
              <a:t>Frist run - docked ~3900 Proteins with 5000 Ligands for a total of ~19M docked pairs. </a:t>
            </a:r>
          </a:p>
          <a:p>
            <a:r>
              <a:rPr lang="en-US" dirty="0"/>
              <a:t>Submitted via command line to Condor using Pegasus on the OSG-XSEDE submission node</a:t>
            </a:r>
          </a:p>
          <a:p>
            <a:r>
              <a:rPr lang="en-US" dirty="0"/>
              <a:t>Infrastructure is set and new runs can be easily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1" y="0"/>
            <a:ext cx="7684701" cy="1047150"/>
          </a:xfrm>
        </p:spPr>
        <p:txBody>
          <a:bodyPr/>
          <a:lstStyle/>
          <a:p>
            <a:r>
              <a:rPr lang="en-US" dirty="0" smtClean="0"/>
              <a:t>What does this look like?</a:t>
            </a:r>
            <a:br>
              <a:rPr lang="en-US" dirty="0" smtClean="0"/>
            </a:br>
            <a:r>
              <a:rPr lang="en-US" dirty="0" smtClean="0"/>
              <a:t>Executable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25388"/>
            <a:ext cx="7772400" cy="479441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#!/bin/</a:t>
            </a:r>
            <a:r>
              <a:rPr lang="en-US" sz="1100" dirty="0" smtClean="0">
                <a:latin typeface="Consolas"/>
                <a:cs typeface="Consolas"/>
              </a:rPr>
              <a:t>bash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set -e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 Wrapper for </a:t>
            </a:r>
            <a:r>
              <a:rPr lang="en-US" sz="1100" dirty="0" err="1">
                <a:latin typeface="Consolas"/>
                <a:cs typeface="Consolas"/>
              </a:rPr>
              <a:t>Autodock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Vina</a:t>
            </a:r>
            <a:r>
              <a:rPr lang="en-US" sz="1100" dirty="0">
                <a:latin typeface="Consolas"/>
                <a:cs typeface="Consolas"/>
              </a:rPr>
              <a:t> this shell script will import a receptor a ligand and the center </a:t>
            </a:r>
            <a:r>
              <a:rPr lang="en-US" sz="1100" dirty="0" smtClean="0">
                <a:latin typeface="Consolas"/>
                <a:cs typeface="Consolas"/>
              </a:rPr>
              <a:t>coordinates 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 and convert the output to a .mol2 format. Afterward it will remove the unnecessary files so only the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 .mol2 is returned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 Version 1.2 - Rob Quick - Added file clean up to streamline output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if [ $# -ne 5 ]; then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echo "Usage: </a:t>
            </a:r>
            <a:r>
              <a:rPr lang="en-US" sz="1100" dirty="0" err="1">
                <a:latin typeface="Consolas"/>
                <a:cs typeface="Consolas"/>
              </a:rPr>
              <a:t>vina</a:t>
            </a:r>
            <a:r>
              <a:rPr lang="en-US" sz="1100" dirty="0">
                <a:latin typeface="Consolas"/>
                <a:cs typeface="Consolas"/>
              </a:rPr>
              <a:t>  "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exit 1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fi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err="1">
                <a:latin typeface="Consolas"/>
                <a:cs typeface="Consolas"/>
              </a:rPr>
              <a:t>chmod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a+x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 smtClean="0">
                <a:latin typeface="Consolas"/>
                <a:cs typeface="Consolas"/>
              </a:rPr>
              <a:t>vina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#Run </a:t>
            </a:r>
            <a:r>
              <a:rPr lang="en-US" sz="1100" dirty="0" err="1">
                <a:latin typeface="Consolas"/>
                <a:cs typeface="Consolas"/>
              </a:rPr>
              <a:t>vina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./</a:t>
            </a:r>
            <a:r>
              <a:rPr lang="en-US" sz="1100" dirty="0" err="1">
                <a:latin typeface="Consolas"/>
                <a:cs typeface="Consolas"/>
              </a:rPr>
              <a:t>vina</a:t>
            </a:r>
            <a:r>
              <a:rPr lang="en-US" sz="1100" dirty="0">
                <a:latin typeface="Consolas"/>
                <a:cs typeface="Consolas"/>
              </a:rPr>
              <a:t> --</a:t>
            </a:r>
            <a:r>
              <a:rPr lang="en-US" sz="1100" dirty="0" err="1">
                <a:latin typeface="Consolas"/>
                <a:cs typeface="Consolas"/>
              </a:rPr>
              <a:t>cpu</a:t>
            </a:r>
            <a:r>
              <a:rPr lang="en-US" sz="1100" dirty="0">
                <a:latin typeface="Consolas"/>
                <a:cs typeface="Consolas"/>
              </a:rPr>
              <a:t> 1 --receptor $1.pdbqt --ligand $2.pdbqt --</a:t>
            </a:r>
            <a:r>
              <a:rPr lang="en-US" sz="1100" dirty="0" err="1">
                <a:latin typeface="Consolas"/>
                <a:cs typeface="Consolas"/>
              </a:rPr>
              <a:t>center_x</a:t>
            </a:r>
            <a:r>
              <a:rPr lang="en-US" sz="1100" dirty="0">
                <a:latin typeface="Consolas"/>
                <a:cs typeface="Consolas"/>
              </a:rPr>
              <a:t> $3 --</a:t>
            </a:r>
            <a:r>
              <a:rPr lang="en-US" sz="1100" dirty="0" err="1">
                <a:latin typeface="Consolas"/>
                <a:cs typeface="Consolas"/>
              </a:rPr>
              <a:t>center_y</a:t>
            </a:r>
            <a:r>
              <a:rPr lang="en-US" sz="1100" dirty="0">
                <a:latin typeface="Consolas"/>
                <a:cs typeface="Consolas"/>
              </a:rPr>
              <a:t> $4 --</a:t>
            </a:r>
            <a:r>
              <a:rPr lang="en-US" sz="1100" dirty="0" err="1">
                <a:latin typeface="Consolas"/>
                <a:cs typeface="Consolas"/>
              </a:rPr>
              <a:t>center_z</a:t>
            </a:r>
            <a:r>
              <a:rPr lang="en-US" sz="1100" dirty="0">
                <a:latin typeface="Consolas"/>
                <a:cs typeface="Consolas"/>
              </a:rPr>
              <a:t> $5 --</a:t>
            </a:r>
            <a:r>
              <a:rPr lang="en-US" sz="1100" dirty="0" err="1">
                <a:latin typeface="Consolas"/>
                <a:cs typeface="Consolas"/>
              </a:rPr>
              <a:t>size_x</a:t>
            </a:r>
            <a:r>
              <a:rPr lang="en-US" sz="1100" dirty="0">
                <a:latin typeface="Consolas"/>
                <a:cs typeface="Consolas"/>
              </a:rPr>
              <a:t> 21 --</a:t>
            </a:r>
            <a:r>
              <a:rPr lang="en-US" sz="1100" dirty="0" err="1">
                <a:latin typeface="Consolas"/>
                <a:cs typeface="Consolas"/>
              </a:rPr>
              <a:t>size_y</a:t>
            </a:r>
            <a:r>
              <a:rPr lang="en-US" sz="1100" dirty="0">
                <a:latin typeface="Consolas"/>
                <a:cs typeface="Consolas"/>
              </a:rPr>
              <a:t> 21 --</a:t>
            </a:r>
            <a:r>
              <a:rPr lang="en-US" sz="1100" dirty="0" err="1">
                <a:latin typeface="Consolas"/>
                <a:cs typeface="Consolas"/>
              </a:rPr>
              <a:t>size_z</a:t>
            </a:r>
            <a:r>
              <a:rPr lang="en-US" sz="1100" dirty="0">
                <a:latin typeface="Consolas"/>
                <a:cs typeface="Consolas"/>
              </a:rPr>
              <a:t> 21 --out $1-$2.</a:t>
            </a:r>
            <a:r>
              <a:rPr lang="en-US" sz="1100" dirty="0" smtClean="0">
                <a:latin typeface="Consolas"/>
                <a:cs typeface="Consolas"/>
              </a:rPr>
              <a:t>pdbqt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#Run </a:t>
            </a:r>
            <a:r>
              <a:rPr lang="en-US" sz="1100" dirty="0" err="1">
                <a:latin typeface="Consolas"/>
                <a:cs typeface="Consolas"/>
              </a:rPr>
              <a:t>pdbqt</a:t>
            </a:r>
            <a:r>
              <a:rPr lang="en-US" sz="1100" dirty="0">
                <a:latin typeface="Consolas"/>
                <a:cs typeface="Consolas"/>
              </a:rPr>
              <a:t> to mol2 conversion</a:t>
            </a:r>
          </a:p>
          <a:p>
            <a:pPr marL="0" indent="0">
              <a:buNone/>
            </a:pPr>
            <a:r>
              <a:rPr lang="pl-PL" sz="1100" dirty="0">
                <a:latin typeface="Consolas"/>
                <a:cs typeface="Consolas"/>
              </a:rPr>
              <a:t>./pdbqt2mol2.py $1-$2.pdbqt $2.mol2 $1-$2.</a:t>
            </a:r>
            <a:r>
              <a:rPr lang="pl-PL" sz="1100" dirty="0" smtClean="0">
                <a:latin typeface="Consolas"/>
                <a:cs typeface="Consolas"/>
              </a:rPr>
              <a:t>mol2</a:t>
            </a:r>
            <a:endParaRPr lang="pl-PL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100" dirty="0">
                <a:latin typeface="Consolas"/>
                <a:cs typeface="Consolas"/>
              </a:rPr>
              <a:t>#Get </a:t>
            </a:r>
            <a:r>
              <a:rPr lang="pl-PL" sz="1100" dirty="0" err="1">
                <a:latin typeface="Consolas"/>
                <a:cs typeface="Consolas"/>
              </a:rPr>
              <a:t>rid</a:t>
            </a:r>
            <a:r>
              <a:rPr lang="pl-PL" sz="1100" dirty="0">
                <a:latin typeface="Consolas"/>
                <a:cs typeface="Consolas"/>
              </a:rPr>
              <a:t> of </a:t>
            </a:r>
            <a:r>
              <a:rPr lang="pl-PL" sz="1100" dirty="0" err="1">
                <a:latin typeface="Consolas"/>
                <a:cs typeface="Consolas"/>
              </a:rPr>
              <a:t>unnecessary</a:t>
            </a:r>
            <a:r>
              <a:rPr lang="pl-PL" sz="1100" dirty="0">
                <a:latin typeface="Consolas"/>
                <a:cs typeface="Consolas"/>
              </a:rPr>
              <a:t> </a:t>
            </a:r>
            <a:r>
              <a:rPr lang="pl-PL" sz="1100" dirty="0" err="1">
                <a:latin typeface="Consolas"/>
                <a:cs typeface="Consolas"/>
              </a:rPr>
              <a:t>files</a:t>
            </a:r>
            <a:endParaRPr lang="pl-PL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100" dirty="0" err="1">
                <a:latin typeface="Consolas"/>
                <a:cs typeface="Consolas"/>
              </a:rPr>
              <a:t>rm</a:t>
            </a:r>
            <a:r>
              <a:rPr lang="pl-PL" sz="1100" dirty="0">
                <a:latin typeface="Consolas"/>
                <a:cs typeface="Consolas"/>
              </a:rPr>
              <a:t> $1-$2.pdbqt</a:t>
            </a:r>
          </a:p>
          <a:p>
            <a:pPr marL="0" indent="0">
              <a:buNone/>
            </a:pPr>
            <a:r>
              <a:rPr lang="pl-PL" sz="1100" dirty="0" err="1">
                <a:latin typeface="Consolas"/>
                <a:cs typeface="Consolas"/>
              </a:rPr>
              <a:t>rm</a:t>
            </a:r>
            <a:r>
              <a:rPr lang="pl-PL" sz="1100" dirty="0">
                <a:latin typeface="Consolas"/>
                <a:cs typeface="Consolas"/>
              </a:rPr>
              <a:t> $1-$2.pdbqt-new</a:t>
            </a:r>
          </a:p>
          <a:p>
            <a:pPr marL="0" indent="0">
              <a:buNone/>
            </a:pPr>
            <a:endParaRPr lang="pl-PL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pl-PL" sz="1100" dirty="0">
                <a:latin typeface="Consolas"/>
                <a:cs typeface="Consolas"/>
              </a:rPr>
              <a:t>echo $HOSTNAME</a:t>
            </a:r>
          </a:p>
          <a:p>
            <a:endParaRPr lang="pl-PL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0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1" y="0"/>
            <a:ext cx="7657613" cy="1024871"/>
          </a:xfrm>
        </p:spPr>
        <p:txBody>
          <a:bodyPr/>
          <a:lstStyle/>
          <a:p>
            <a:r>
              <a:rPr lang="en-US" dirty="0" smtClean="0"/>
              <a:t>What does this look like?</a:t>
            </a:r>
            <a:br>
              <a:rPr lang="en-US" dirty="0" smtClean="0"/>
            </a:br>
            <a:r>
              <a:rPr lang="en-US" dirty="0" smtClean="0"/>
              <a:t>Condor Submit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25388"/>
            <a:ext cx="7772400" cy="4794411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Universe = vanilla</a:t>
            </a: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Executable = </a:t>
            </a:r>
            <a:r>
              <a:rPr lang="en-US" sz="1100" dirty="0" err="1" smtClean="0">
                <a:latin typeface="Consolas"/>
                <a:cs typeface="Consolas"/>
              </a:rPr>
              <a:t>vina_wrapper.sh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Log = </a:t>
            </a:r>
            <a:r>
              <a:rPr lang="en-US" sz="1100" dirty="0" err="1" smtClean="0">
                <a:latin typeface="Consolas"/>
                <a:cs typeface="Consolas"/>
              </a:rPr>
              <a:t>vina.log</a:t>
            </a: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Error = error/</a:t>
            </a:r>
            <a:r>
              <a:rPr lang="en-US" sz="1100" dirty="0" err="1" smtClean="0">
                <a:latin typeface="Consolas"/>
                <a:cs typeface="Consolas"/>
              </a:rPr>
              <a:t>vina.err</a:t>
            </a:r>
            <a:r>
              <a:rPr lang="en-US" sz="1100" dirty="0" smtClean="0">
                <a:latin typeface="Consolas"/>
                <a:cs typeface="Consolas"/>
              </a:rPr>
              <a:t>.$(Process)</a:t>
            </a:r>
          </a:p>
          <a:p>
            <a:pPr marL="0" indent="0">
              <a:buNone/>
            </a:pPr>
            <a:r>
              <a:rPr lang="en-US" sz="1100" dirty="0" err="1" smtClean="0">
                <a:latin typeface="Consolas"/>
                <a:cs typeface="Consolas"/>
              </a:rPr>
              <a:t>should_transfer_files</a:t>
            </a:r>
            <a:r>
              <a:rPr lang="en-US" sz="1100" dirty="0" smtClean="0">
                <a:latin typeface="Consolas"/>
                <a:cs typeface="Consolas"/>
              </a:rPr>
              <a:t> = YES</a:t>
            </a:r>
          </a:p>
          <a:p>
            <a:pPr marL="0" indent="0">
              <a:buNone/>
            </a:pPr>
            <a:r>
              <a:rPr lang="en-US" sz="1100" dirty="0" err="1" smtClean="0">
                <a:latin typeface="Consolas"/>
                <a:cs typeface="Consolas"/>
              </a:rPr>
              <a:t>when_to_transfer_output</a:t>
            </a:r>
            <a:r>
              <a:rPr lang="en-US" sz="1100" dirty="0" smtClean="0">
                <a:latin typeface="Consolas"/>
                <a:cs typeface="Consolas"/>
              </a:rPr>
              <a:t> = ON_EXIT</a:t>
            </a:r>
          </a:p>
          <a:p>
            <a:pPr marL="0" indent="0"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Output = output/3DLXA1-ZINC00260992.mol2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Arguments = 3DLXA1 ZINC00260992 11.923 26.684 0.672</a:t>
            </a:r>
          </a:p>
          <a:p>
            <a:pPr marL="0" indent="0">
              <a:buNone/>
            </a:pPr>
            <a:r>
              <a:rPr lang="fr-FR" sz="1100" dirty="0" err="1" smtClean="0">
                <a:latin typeface="Consolas"/>
                <a:cs typeface="Consolas"/>
              </a:rPr>
              <a:t>transfer_input_files</a:t>
            </a:r>
            <a:r>
              <a:rPr lang="fr-FR" sz="1100" dirty="0" smtClean="0">
                <a:latin typeface="Consolas"/>
                <a:cs typeface="Consolas"/>
              </a:rPr>
              <a:t> = /home/</a:t>
            </a:r>
            <a:r>
              <a:rPr lang="fr-FR" sz="1100" dirty="0" err="1" smtClean="0">
                <a:latin typeface="Consolas"/>
                <a:cs typeface="Consolas"/>
              </a:rPr>
              <a:t>rquick</a:t>
            </a:r>
            <a:r>
              <a:rPr lang="fr-FR" sz="1100" dirty="0" smtClean="0">
                <a:latin typeface="Consolas"/>
                <a:cs typeface="Consolas"/>
              </a:rPr>
              <a:t>/autodock_vina_1_1_2_linux_x86/bin/vina,/home/yx5/test/</a:t>
            </a:r>
            <a:r>
              <a:rPr lang="fr-FR" sz="1100" dirty="0" err="1" smtClean="0">
                <a:latin typeface="Consolas"/>
                <a:cs typeface="Consolas"/>
              </a:rPr>
              <a:t>receptors</a:t>
            </a:r>
            <a:r>
              <a:rPr lang="fr-FR" sz="1100" dirty="0" smtClean="0">
                <a:latin typeface="Consolas"/>
                <a:cs typeface="Consolas"/>
              </a:rPr>
              <a:t>/3DLXA1/3DLXA1.pdbqt,/home/yx5/test/ligands/</a:t>
            </a:r>
            <a:r>
              <a:rPr lang="fr-FR" sz="1100" dirty="0" err="1" smtClean="0">
                <a:latin typeface="Consolas"/>
                <a:cs typeface="Consolas"/>
              </a:rPr>
              <a:t>pdbqt</a:t>
            </a:r>
            <a:r>
              <a:rPr lang="fr-FR" sz="1100" dirty="0" smtClean="0">
                <a:latin typeface="Consolas"/>
                <a:cs typeface="Consolas"/>
              </a:rPr>
              <a:t>/ZINC00260992.pdbqt,/home/yx5/test/ligands/mol2/ZINC00260992.mol2,/home/yx5/pdbqt2mol2.py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Queue</a:t>
            </a:r>
          </a:p>
          <a:p>
            <a:pPr marL="0" indent="0">
              <a:buNone/>
            </a:pPr>
            <a:endParaRPr lang="fr-FR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Output = output/3DLXA1-ZINC02913596.mol2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Arguments = 3DLXA1 ZINC02913596 11.923 26.684 0.672</a:t>
            </a:r>
          </a:p>
          <a:p>
            <a:pPr marL="0" indent="0">
              <a:buNone/>
            </a:pPr>
            <a:r>
              <a:rPr lang="fr-FR" sz="1100" dirty="0" err="1" smtClean="0">
                <a:latin typeface="Consolas"/>
                <a:cs typeface="Consolas"/>
              </a:rPr>
              <a:t>transfer_input_files</a:t>
            </a:r>
            <a:r>
              <a:rPr lang="fr-FR" sz="1100" dirty="0" smtClean="0">
                <a:latin typeface="Consolas"/>
                <a:cs typeface="Consolas"/>
              </a:rPr>
              <a:t> = /home/</a:t>
            </a:r>
            <a:r>
              <a:rPr lang="fr-FR" sz="1100" dirty="0" err="1" smtClean="0">
                <a:latin typeface="Consolas"/>
                <a:cs typeface="Consolas"/>
              </a:rPr>
              <a:t>rquick</a:t>
            </a:r>
            <a:r>
              <a:rPr lang="fr-FR" sz="1100" dirty="0" smtClean="0">
                <a:latin typeface="Consolas"/>
                <a:cs typeface="Consolas"/>
              </a:rPr>
              <a:t>/autodock_vina_1_1_2_linux_x86/bin/vina,/home/yx5/test/</a:t>
            </a:r>
            <a:r>
              <a:rPr lang="fr-FR" sz="1100" dirty="0" err="1" smtClean="0">
                <a:latin typeface="Consolas"/>
                <a:cs typeface="Consolas"/>
              </a:rPr>
              <a:t>receptors</a:t>
            </a:r>
            <a:r>
              <a:rPr lang="fr-FR" sz="1100" dirty="0" smtClean="0">
                <a:latin typeface="Consolas"/>
                <a:cs typeface="Consolas"/>
              </a:rPr>
              <a:t>/3DLXA1/3DLXA1.pdbqt,/home/yx5/test/ligands/</a:t>
            </a:r>
            <a:r>
              <a:rPr lang="fr-FR" sz="1100" dirty="0" err="1" smtClean="0">
                <a:latin typeface="Consolas"/>
                <a:cs typeface="Consolas"/>
              </a:rPr>
              <a:t>pdbqt</a:t>
            </a:r>
            <a:r>
              <a:rPr lang="fr-FR" sz="1100" dirty="0" smtClean="0">
                <a:latin typeface="Consolas"/>
                <a:cs typeface="Consolas"/>
              </a:rPr>
              <a:t>/ZINC02913596.pdbqt,/home/yx5/test/ligands/mol2/ZINC02913596.mol2,/home/yx5/pdbqt2mol2.py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Queue</a:t>
            </a:r>
          </a:p>
          <a:p>
            <a:pPr marL="0" indent="0">
              <a:buNone/>
            </a:pPr>
            <a:endParaRPr lang="fr-FR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Output = output/3DLXA1-ZINC21637768.mol2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Arguments = 3DLXA1 ZINC21637768 11.923 26.684 0.672</a:t>
            </a:r>
          </a:p>
          <a:p>
            <a:pPr marL="0" indent="0">
              <a:buNone/>
            </a:pPr>
            <a:r>
              <a:rPr lang="fr-FR" sz="1100" dirty="0" err="1" smtClean="0">
                <a:latin typeface="Consolas"/>
                <a:cs typeface="Consolas"/>
              </a:rPr>
              <a:t>transfer_input_files</a:t>
            </a:r>
            <a:r>
              <a:rPr lang="fr-FR" sz="1100" dirty="0" smtClean="0">
                <a:latin typeface="Consolas"/>
                <a:cs typeface="Consolas"/>
              </a:rPr>
              <a:t> = /home/</a:t>
            </a:r>
            <a:r>
              <a:rPr lang="fr-FR" sz="1100" dirty="0" err="1" smtClean="0">
                <a:latin typeface="Consolas"/>
                <a:cs typeface="Consolas"/>
              </a:rPr>
              <a:t>rquick</a:t>
            </a:r>
            <a:r>
              <a:rPr lang="fr-FR" sz="1100" dirty="0" smtClean="0">
                <a:latin typeface="Consolas"/>
                <a:cs typeface="Consolas"/>
              </a:rPr>
              <a:t>/autodock_vina_1_1_2_linux_x86/bin/vina,/home/yx5/test/</a:t>
            </a:r>
            <a:r>
              <a:rPr lang="fr-FR" sz="1100" dirty="0" err="1" smtClean="0">
                <a:latin typeface="Consolas"/>
                <a:cs typeface="Consolas"/>
              </a:rPr>
              <a:t>receptors</a:t>
            </a:r>
            <a:r>
              <a:rPr lang="fr-FR" sz="1100" dirty="0" smtClean="0">
                <a:latin typeface="Consolas"/>
                <a:cs typeface="Consolas"/>
              </a:rPr>
              <a:t>/3DLXA1/3DLXA1.pdbqt,/home/yx5/test/ligands/</a:t>
            </a:r>
            <a:r>
              <a:rPr lang="fr-FR" sz="1100" dirty="0" err="1" smtClean="0">
                <a:latin typeface="Consolas"/>
                <a:cs typeface="Consolas"/>
              </a:rPr>
              <a:t>pdbqt</a:t>
            </a:r>
            <a:r>
              <a:rPr lang="fr-FR" sz="1100" dirty="0" smtClean="0">
                <a:latin typeface="Consolas"/>
                <a:cs typeface="Consolas"/>
              </a:rPr>
              <a:t>/ZINC21637768.pdbqt,/home/yx5/test/ligands/mol2/ZINC21637768.mol2,/home/yx5/pdbqt2mol2.py</a:t>
            </a:r>
          </a:p>
          <a:p>
            <a:pPr marL="0" indent="0">
              <a:buNone/>
            </a:pPr>
            <a:r>
              <a:rPr lang="fr-FR" sz="1100" dirty="0" smtClean="0">
                <a:latin typeface="Consolas"/>
                <a:cs typeface="Consolas"/>
              </a:rPr>
              <a:t>Queue</a:t>
            </a:r>
            <a:endParaRPr lang="fr-FR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66" y="523575"/>
            <a:ext cx="7657613" cy="560345"/>
          </a:xfrm>
        </p:spPr>
        <p:txBody>
          <a:bodyPr/>
          <a:lstStyle/>
          <a:p>
            <a:r>
              <a:rPr lang="en-US" dirty="0" err="1" smtClean="0"/>
              <a:t>www.biodrugscreen.org</a:t>
            </a:r>
            <a:endParaRPr lang="en-US" dirty="0"/>
          </a:p>
        </p:txBody>
      </p:sp>
      <p:pic>
        <p:nvPicPr>
          <p:cNvPr id="5" name="Content Placeholder 4" descr="Screen Shot 2013-03-12 at 10.13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r="1457"/>
          <a:stretch>
            <a:fillRect/>
          </a:stretch>
        </p:blipFill>
        <p:spPr>
          <a:xfrm>
            <a:off x="774700" y="1370208"/>
            <a:ext cx="7772400" cy="54877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3-07 at 12.3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45" y="4292974"/>
            <a:ext cx="2429449" cy="2351165"/>
          </a:xfrm>
          <a:prstGeom prst="rect">
            <a:avLst/>
          </a:prstGeom>
        </p:spPr>
      </p:pic>
      <p:pic>
        <p:nvPicPr>
          <p:cNvPr id="6" name="Picture 5" descr="Screen Shot 2013-03-07 at 12.3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45" y="2267194"/>
            <a:ext cx="2429449" cy="2078003"/>
          </a:xfrm>
          <a:prstGeom prst="rect">
            <a:avLst/>
          </a:prstGeom>
        </p:spPr>
      </p:pic>
      <p:pic>
        <p:nvPicPr>
          <p:cNvPr id="7" name="Picture 6" descr="Screen Shot 2013-03-07 at 12.34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45" y="196421"/>
            <a:ext cx="2429449" cy="2070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920" y="542797"/>
            <a:ext cx="558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rotations of Protein </a:t>
            </a:r>
            <a:r>
              <a:rPr lang="en-US" dirty="0"/>
              <a:t>CBFA2T1 (</a:t>
            </a:r>
            <a:r>
              <a:rPr lang="en-US" dirty="0" err="1"/>
              <a:t>Cyclin</a:t>
            </a:r>
            <a:r>
              <a:rPr lang="en-US" dirty="0"/>
              <a:t>-D-related protein) (Eight twenty one protein) (Protein ETO) (Protein MTG8) (Zinc finger MYND domain-containing protein 2)</a:t>
            </a:r>
          </a:p>
        </p:txBody>
      </p:sp>
      <p:pic>
        <p:nvPicPr>
          <p:cNvPr id="11" name="Content Placeholder 10" descr="Screen Shot 2013-03-07 at 12.43.54 P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6" b="14816"/>
          <a:stretch>
            <a:fillRect/>
          </a:stretch>
        </p:blipFill>
        <p:spPr>
          <a:xfrm>
            <a:off x="457199" y="2267194"/>
            <a:ext cx="5651045" cy="4376946"/>
          </a:xfrm>
        </p:spPr>
      </p:pic>
      <p:pic>
        <p:nvPicPr>
          <p:cNvPr id="9" name="Picture 8" descr="Picture 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751" y="289637"/>
            <a:ext cx="7657613" cy="805423"/>
          </a:xfrm>
        </p:spPr>
        <p:txBody>
          <a:bodyPr/>
          <a:lstStyle/>
          <a:p>
            <a:r>
              <a:rPr lang="en-US" dirty="0" smtClean="0"/>
              <a:t>Where did these jobs run?</a:t>
            </a:r>
            <a:br>
              <a:rPr lang="en-US" dirty="0" smtClean="0"/>
            </a:br>
            <a:r>
              <a:rPr lang="en-US" dirty="0" smtClean="0"/>
              <a:t>First ~1M Jobs</a:t>
            </a:r>
            <a:endParaRPr lang="en-US" dirty="0"/>
          </a:p>
        </p:txBody>
      </p:sp>
      <p:pic>
        <p:nvPicPr>
          <p:cNvPr id="6" name="Content Placeholder 5" descr="Screen Shot 2013-01-09 at 12.13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8" b="8008"/>
          <a:stretch>
            <a:fillRect/>
          </a:stretch>
        </p:blipFill>
        <p:spPr>
          <a:xfrm>
            <a:off x="774700" y="1214438"/>
            <a:ext cx="7772400" cy="4805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46" y="401036"/>
            <a:ext cx="7657613" cy="560345"/>
          </a:xfrm>
        </p:spPr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4845856"/>
            <a:ext cx="7772400" cy="1173943"/>
          </a:xfrm>
        </p:spPr>
        <p:txBody>
          <a:bodyPr/>
          <a:lstStyle/>
          <a:p>
            <a:r>
              <a:rPr lang="en-US" dirty="0" smtClean="0"/>
              <a:t>Amazon S3 Computing </a:t>
            </a:r>
            <a:r>
              <a:rPr lang="en-US" dirty="0" smtClean="0"/>
              <a:t>$0.073/hour</a:t>
            </a:r>
          </a:p>
          <a:p>
            <a:r>
              <a:rPr lang="en-US" dirty="0" smtClean="0"/>
              <a:t>$1.025M Comput</a:t>
            </a:r>
            <a:r>
              <a:rPr lang="en-US" dirty="0" smtClean="0"/>
              <a:t>e Only</a:t>
            </a:r>
          </a:p>
          <a:p>
            <a:r>
              <a:rPr lang="en-US" dirty="0" smtClean="0"/>
              <a:t>Data Transfer and Storage Not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  <p:pic>
        <p:nvPicPr>
          <p:cNvPr id="6" name="Picture 5" descr="Screen Shot 2014-08-21 at 5.5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57" y="1295812"/>
            <a:ext cx="5540407" cy="35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751" y="534715"/>
            <a:ext cx="7657613" cy="56034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Content Placeholder 5" descr="Screen Shot 2013-03-12 at 10.19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74" r="-25274"/>
          <a:stretch>
            <a:fillRect/>
          </a:stretch>
        </p:blipFill>
        <p:spPr>
          <a:xfrm>
            <a:off x="774700" y="1214438"/>
            <a:ext cx="7772400" cy="53692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 descr="Picture 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6553200"/>
            <a:ext cx="2184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5556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29783</TotalTime>
  <Words>652</Words>
  <Application>Microsoft Macintosh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Japanese Art</vt:lpstr>
      <vt:lpstr>Post ASP 2012: Protein Docking  at the IU School of Medicine</vt:lpstr>
      <vt:lpstr>Protein Docking with IU School of Medicine</vt:lpstr>
      <vt:lpstr>What does this look like? Executable Wrapper</vt:lpstr>
      <vt:lpstr>What does this look like? Condor Submit File</vt:lpstr>
      <vt:lpstr>www.biodrugscreen.org</vt:lpstr>
      <vt:lpstr>PowerPoint Presentation</vt:lpstr>
      <vt:lpstr>Where did these jobs run? First ~1M Jobs</vt:lpstr>
      <vt:lpstr>Some Numbers</vt:lpstr>
      <vt:lpstr>Questions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Rob Quick</cp:lastModifiedBy>
  <cp:revision>891</cp:revision>
  <cp:lastPrinted>2010-08-17T19:25:00Z</cp:lastPrinted>
  <dcterms:created xsi:type="dcterms:W3CDTF">2010-12-10T10:41:38Z</dcterms:created>
  <dcterms:modified xsi:type="dcterms:W3CDTF">2014-08-21T11:04:00Z</dcterms:modified>
</cp:coreProperties>
</file>