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1" r:id="rId1"/>
  </p:sldMasterIdLst>
  <p:notesMasterIdLst>
    <p:notesMasterId r:id="rId25"/>
  </p:notesMasterIdLst>
  <p:sldIdLst>
    <p:sldId id="256" r:id="rId2"/>
    <p:sldId id="355" r:id="rId3"/>
    <p:sldId id="357" r:id="rId4"/>
    <p:sldId id="361" r:id="rId5"/>
    <p:sldId id="366" r:id="rId6"/>
    <p:sldId id="365" r:id="rId7"/>
    <p:sldId id="368" r:id="rId8"/>
    <p:sldId id="338" r:id="rId9"/>
    <p:sldId id="369" r:id="rId10"/>
    <p:sldId id="367" r:id="rId11"/>
    <p:sldId id="371" r:id="rId12"/>
    <p:sldId id="370" r:id="rId13"/>
    <p:sldId id="372" r:id="rId14"/>
    <p:sldId id="375" r:id="rId15"/>
    <p:sldId id="376" r:id="rId16"/>
    <p:sldId id="377" r:id="rId17"/>
    <p:sldId id="378" r:id="rId18"/>
    <p:sldId id="379" r:id="rId19"/>
    <p:sldId id="380" r:id="rId20"/>
    <p:sldId id="373" r:id="rId21"/>
    <p:sldId id="374" r:id="rId22"/>
    <p:sldId id="309" r:id="rId23"/>
    <p:sldId id="35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1" autoAdjust="0"/>
    <p:restoredTop sz="94660"/>
  </p:normalViewPr>
  <p:slideViewPr>
    <p:cSldViewPr>
      <p:cViewPr varScale="1">
        <p:scale>
          <a:sx n="67" d="100"/>
          <a:sy n="67" d="100"/>
        </p:scale>
        <p:origin x="-8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ED68DE-8694-43D8-9B88-B4CB080F3A80}" type="datetimeFigureOut">
              <a:rPr lang="en-US"/>
              <a:pPr>
                <a:defRPr/>
              </a:pPr>
              <a:t>6/4/2013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36B487-3F69-4763-AAFD-7778E13E9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sp3d extrusionH="74600" prstMaterial="legacyMatte">
            <a:bevelT w="13500" h="13500" prst="angle"/>
            <a:bevelB w="13500" h="13500" prst="angle"/>
            <a:extrusionClr>
              <a:srgbClr val="F6E4D2"/>
            </a:extrusionClr>
          </a:sp3d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lnSpc>
                <a:spcPct val="140000"/>
              </a:lnSpc>
              <a:buFont typeface="Monotype Sorts" pitchFamily="1" charset="2"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46246-054D-48F7-8858-D98BB5916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753C2-A76F-41F4-BB13-C23EC3FEA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2291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2291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4BAC9-0521-4E21-87DF-DF5EE3B5B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1524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42291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42291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810000"/>
            <a:ext cx="42291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3810000"/>
            <a:ext cx="42291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EA6AC-BA73-44B5-9424-4408B1D44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787FE-4119-4211-AE05-64DE0D007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6F868-DE0B-4F8C-BCC9-445B9B7E5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DEB13-F005-4C13-9AE6-A7B20E996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20D6C-92B5-4D59-86CB-DBD903D7E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5995E-F63D-4E05-90DE-7109B71C5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9F0C4-1AAC-4218-808B-07477C5B0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78C34-CE64-4776-AC33-0D4081F3B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2FCC3-65BB-4DCB-B08B-DB3ACE3F7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507340" cy="838200"/>
          </a:xfrm>
          <a:prstGeom prst="rect">
            <a:avLst/>
          </a:prstGeom>
          <a:gradFill rotWithShape="0">
            <a:gsLst>
              <a:gs pos="0">
                <a:srgbClr val="D3C4B4"/>
              </a:gs>
              <a:gs pos="100000">
                <a:srgbClr val="F6E4D2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Lef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CF5EE"/>
            </a:extrusion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flatTx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38513" y="6477000"/>
            <a:ext cx="49672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defRPr sz="1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77000"/>
            <a:ext cx="3019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defRPr sz="1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defRPr sz="1200">
                <a:solidFill>
                  <a:srgbClr val="FFCC00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C240F606-AE00-4664-BAE4-BD8BFB3F1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2153" name="Line 9"/>
          <p:cNvSpPr>
            <a:spLocks noChangeShapeType="1"/>
          </p:cNvSpPr>
          <p:nvPr/>
        </p:nvSpPr>
        <p:spPr bwMode="auto">
          <a:xfrm>
            <a:off x="304800" y="6477000"/>
            <a:ext cx="8610600" cy="0"/>
          </a:xfrm>
          <a:prstGeom prst="line">
            <a:avLst/>
          </a:prstGeom>
          <a:noFill/>
          <a:ln w="12700">
            <a:solidFill>
              <a:srgbClr val="6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40" y="76200"/>
            <a:ext cx="1408060" cy="932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5pPr>
      <a:lvl6pPr marL="4572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6pPr>
      <a:lvl7pPr marL="9144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7pPr>
      <a:lvl8pPr marL="13716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8pPr>
      <a:lvl9pPr marL="18288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Font typeface="Monotype Sorts" pitchFamily="2" charset="2"/>
        <a:buChar char="T"/>
        <a:defRPr sz="240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Monotype Sorts" pitchFamily="2" charset="2"/>
        <a:buChar char="q"/>
        <a:defRPr sz="20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Monotype Sorts" pitchFamily="2" charset="2"/>
        <a:buChar char="z"/>
        <a:defRPr>
          <a:solidFill>
            <a:srgbClr val="9933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600000"/>
        </a:buClr>
        <a:buSzPct val="60000"/>
        <a:buFont typeface="Monotype Sorts" pitchFamily="2" charset="2"/>
        <a:buChar char="s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600000"/>
        </a:buClr>
        <a:buChar char="–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600000"/>
        </a:buClr>
        <a:buChar char="–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600000"/>
        </a:buClr>
        <a:buChar char="–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600000"/>
        </a:buClr>
        <a:buChar char="–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600000"/>
        </a:buClr>
        <a:buChar char="–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ciencegrid.org/twiki/pub/Documentation/NetworkingTroubleShooting/20130204-OSG-Debug-SPM.docx" TargetMode="External"/><Relationship Id="rId2" Type="http://schemas.openxmlformats.org/officeDocument/2006/relationships/hyperlink" Target="https://www.opensciencegrid.org/bin/view/Documentation/NetworkingInO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sciencegrid.org/bin/view/Documentation/RegisterPSinOIM" TargetMode="External"/><Relationship Id="rId5" Type="http://schemas.openxmlformats.org/officeDocument/2006/relationships/hyperlink" Target="https://www.opensciencegrid.org/bin/view/Documentation/PerfSONARToolKit" TargetMode="External"/><Relationship Id="rId4" Type="http://schemas.openxmlformats.org/officeDocument/2006/relationships/hyperlink" Target="https://www.opensciencegrid.org/bin/view/Documentation/Release3/NetworkPerformanceToolk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nc2013.terena.org/core/presentation/4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ki.cern.ch/twiki/bin/view/LHCONE/SiteList" TargetMode="External"/><Relationship Id="rId3" Type="http://schemas.openxmlformats.org/officeDocument/2006/relationships/hyperlink" Target="http://psps.perfsonar.net/" TargetMode="External"/><Relationship Id="rId7" Type="http://schemas.openxmlformats.org/officeDocument/2006/relationships/hyperlink" Target="http://www.usatlas.bnl.gov/twiki/bin/view/Projects/LHCperfSONAR" TargetMode="External"/><Relationship Id="rId2" Type="http://schemas.openxmlformats.org/officeDocument/2006/relationships/hyperlink" Target="https://www.opensciencegrid.org/bin/view/Documentation/NetworkingInO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rfsonar.racf.bnl.gov:8080/exda/" TargetMode="External"/><Relationship Id="rId5" Type="http://schemas.openxmlformats.org/officeDocument/2006/relationships/hyperlink" Target="http://code.google.com/p/perfsonar-ps/wiki/pSPerformanceToolkit33" TargetMode="External"/><Relationship Id="rId4" Type="http://schemas.openxmlformats.org/officeDocument/2006/relationships/hyperlink" Target="https://www.opensciencegrid.org/bin/view/Documentation/PerfSONARToolKit" TargetMode="External"/><Relationship Id="rId9" Type="http://schemas.openxmlformats.org/officeDocument/2006/relationships/hyperlink" Target="https://twiki.cern.ch/twiki/bin/view/LHCOPN/PerfsonarP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yosg.grid.iu.edu/misccount/index?count_sg_1003=on&amp;count_active=on&amp;count_enabled=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bpzbjrw" TargetMode="External"/><Relationship Id="rId2" Type="http://schemas.openxmlformats.org/officeDocument/2006/relationships/hyperlink" Target="https://github.com/PerfModDa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adbhv6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sp3d extrusionH="74600" prstMaterial="legacyMatte">
            <a:bevelT w="13500" h="13500" prst="angle"/>
            <a:bevelB w="13500" h="13500" prst="angle"/>
            <a:extrusionClr>
              <a:srgbClr val="FCF5EE"/>
            </a:extrusionClr>
          </a:sp3d>
        </p:spPr>
        <p:txBody>
          <a:bodyPr/>
          <a:lstStyle/>
          <a:p>
            <a:pPr eaLnBrk="1" hangingPunct="1"/>
            <a:r>
              <a:rPr lang="en-US" dirty="0" smtClean="0"/>
              <a:t>Network Area for OSG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Shawn McKee/University of Michigan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2060"/>
                </a:solidFill>
              </a:rPr>
              <a:t>OSG Staff Planning Retreat</a:t>
            </a:r>
            <a:endParaRPr lang="en-US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June 4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40" y="5925389"/>
            <a:ext cx="1408060" cy="932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Network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Understanding, finding and fixing network problems or optimizing network usage can be complex.  Documentation is </a:t>
            </a:r>
            <a:r>
              <a:rPr lang="en-US" b="1" dirty="0" smtClean="0"/>
              <a:t>critical</a:t>
            </a:r>
            <a:r>
              <a:rPr lang="en-US" dirty="0" smtClean="0"/>
              <a:t> to supporting OSG users and administrators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Set of OSG network pages in place at </a:t>
            </a:r>
            <a:r>
              <a:rPr lang="en-US" sz="1800" dirty="0" smtClean="0">
                <a:hlinkClick r:id="rId2"/>
              </a:rPr>
              <a:t>https://www.opensciencegrid.org/bin/view/Documentation/NetworkingInOSG</a:t>
            </a: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Draft network “triage</a:t>
            </a:r>
            <a:r>
              <a:rPr lang="en-US" dirty="0"/>
              <a:t>” document </a:t>
            </a:r>
            <a:r>
              <a:rPr lang="en-US" dirty="0" smtClean="0"/>
              <a:t>for OSG </a:t>
            </a:r>
            <a:r>
              <a:rPr lang="en-US" dirty="0"/>
              <a:t>users at: </a:t>
            </a:r>
            <a:r>
              <a:rPr lang="en-US" sz="2000" dirty="0">
                <a:hlinkClick r:id="rId3"/>
              </a:rPr>
              <a:t>https://www.opensciencegrid.org/twiki/pub/Documentation/NetworkingTroubleShooting/20130204-OSG-Debug-SPM.docx</a:t>
            </a:r>
            <a:r>
              <a:rPr lang="en-US" sz="2000" dirty="0"/>
              <a:t> 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Looking for feedback. A “living” document, evolving as tools update.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OSG network client tools updated / tested for client  RPMs: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www.opensciencegrid.org/bin/view/Documentation/Release3/NetworkPerformanceToolkit</a:t>
            </a:r>
            <a:r>
              <a:rPr lang="en-US" sz="1400" dirty="0" smtClean="0"/>
              <a:t> 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dirty="0"/>
              <a:t>Installation guide for </a:t>
            </a:r>
            <a:r>
              <a:rPr lang="en-US" dirty="0" err="1"/>
              <a:t>perfSONAR</a:t>
            </a:r>
            <a:r>
              <a:rPr lang="en-US" dirty="0"/>
              <a:t>-PS Toolkit in </a:t>
            </a:r>
            <a:r>
              <a:rPr lang="en-US" dirty="0" smtClean="0"/>
              <a:t>place at 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www.opensciencegrid.org/bin/view/Documentation/PerfSONARToolKit</a:t>
            </a:r>
            <a:r>
              <a:rPr lang="en-US" sz="1800" dirty="0"/>
              <a:t> and </a:t>
            </a:r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www.opensciencegrid.org/bin/view/Documentation/RegisterPSinOIM</a:t>
            </a:r>
            <a:r>
              <a:rPr lang="en-US" sz="18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Will need tuning and updating after v3.3 is finally released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0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 Summary Year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Significant improvements in </a:t>
            </a:r>
            <a:r>
              <a:rPr lang="en-US" dirty="0" err="1" smtClean="0"/>
              <a:t>perfSONAR</a:t>
            </a:r>
            <a:r>
              <a:rPr lang="en-US" dirty="0" smtClean="0"/>
              <a:t>-PS Toolkit: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Much more robust and resilient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Default configuration well tuned to our deployment environment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feature: mesh-configuration allows centralized and federated management of tests and meshes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feature: include capabilities to minimize typos/errors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OSG Network Service deployed in </a:t>
            </a:r>
            <a:r>
              <a:rPr lang="en-US" dirty="0" err="1" smtClean="0"/>
              <a:t>MyOSG</a:t>
            </a:r>
            <a:r>
              <a:rPr lang="en-US" dirty="0" smtClean="0"/>
              <a:t>/OIM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OIM registration schema setup for </a:t>
            </a:r>
            <a:r>
              <a:rPr lang="en-US" dirty="0" err="1" smtClean="0"/>
              <a:t>perfSONAR</a:t>
            </a:r>
            <a:r>
              <a:rPr lang="en-US" dirty="0" smtClean="0"/>
              <a:t>-PS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Modular Dashboard project created and beta release out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License issues cleared (BSD) and source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Much of the original functionality recreated in a scalable modular way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New documentation for users and admins in place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Guidance for debugging network issues, using OSG network tools and deploying OSG network infrastructure (toolkit)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4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6388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dirty="0" smtClean="0"/>
              <a:t>Network issues can be “hard” to find/understand/fix, but most OSG users don’t care about networking until/unless they hit “network” problems or limitations. </a:t>
            </a:r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accent2"/>
                </a:solidFill>
              </a:rPr>
              <a:t>Relying upon “outside” effort (and timelines) can be ‘expensive’ for our scheduling and planning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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B050"/>
                </a:solidFill>
              </a:rPr>
              <a:t>Users drive improvements in community projects.  We benefited from significant improvements in </a:t>
            </a:r>
            <a:r>
              <a:rPr lang="en-US" dirty="0" err="1" smtClean="0">
                <a:solidFill>
                  <a:srgbClr val="00B050"/>
                </a:solidFill>
              </a:rPr>
              <a:t>perfSONAR</a:t>
            </a:r>
            <a:r>
              <a:rPr lang="en-US" dirty="0" smtClean="0">
                <a:solidFill>
                  <a:srgbClr val="00B050"/>
                </a:solidFill>
              </a:rPr>
              <a:t>-PS from broad-scale testing and use.  </a:t>
            </a:r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Users don’t always contribute to community projects.  Need to find ways to engage more interest/effort in </a:t>
            </a:r>
            <a:r>
              <a:rPr lang="en-US" dirty="0" err="1" smtClean="0">
                <a:solidFill>
                  <a:srgbClr val="FF0000"/>
                </a:solidFill>
              </a:rPr>
              <a:t>PerfModDash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7030A0"/>
                </a:solidFill>
              </a:rPr>
              <a:t>Hardening/improving broadly deployed software is time-consuming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5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2 OSG Networking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Two primary components: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Finishing Year 1 items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efforts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Finishing Year 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Complete deployment of </a:t>
            </a:r>
            <a:r>
              <a:rPr lang="en-US" dirty="0" err="1" smtClean="0"/>
              <a:t>perfSONAR</a:t>
            </a:r>
            <a:r>
              <a:rPr lang="en-US" dirty="0" smtClean="0"/>
              <a:t>-PS once v3.3 is out</a:t>
            </a:r>
          </a:p>
          <a:p>
            <a:pPr lvl="2"/>
            <a:r>
              <a:rPr lang="en-US" dirty="0" smtClean="0"/>
              <a:t>Have 18 sites…need to extend to ~100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Improving the modular dashboard </a:t>
            </a:r>
          </a:p>
          <a:p>
            <a:pPr lvl="2"/>
            <a:r>
              <a:rPr lang="en-US" dirty="0" smtClean="0"/>
              <a:t>Complete replication of ALL original features</a:t>
            </a:r>
          </a:p>
          <a:p>
            <a:pPr lvl="2"/>
            <a:r>
              <a:rPr lang="en-US" dirty="0" smtClean="0"/>
              <a:t>Optimize resource use</a:t>
            </a:r>
          </a:p>
          <a:p>
            <a:pPr lvl="2"/>
            <a:r>
              <a:rPr lang="en-US" dirty="0" smtClean="0"/>
              <a:t>Extend “client” API to best support evolving use-cases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Other areas for year 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Optimize network metrics and collection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 alarming and problem analysis based upon network metrics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 tools and  documentation from user perspective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6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2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Year 1 was about enabling network monitoring within OSG while Year 2 will need to focus on</a:t>
            </a:r>
            <a:r>
              <a:rPr lang="en-US" b="1" dirty="0" smtClean="0">
                <a:solidFill>
                  <a:srgbClr val="7030A0"/>
                </a:solidFill>
              </a:rPr>
              <a:t> improving and utilizing that monitoring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better understand the relative value of the various metrics that we collect, optimize how and what we gather, and test and document their use </a:t>
            </a:r>
            <a:r>
              <a:rPr lang="en-US" dirty="0" smtClean="0"/>
              <a:t>in: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</a:t>
            </a:r>
            <a:r>
              <a:rPr lang="en-US" dirty="0" smtClean="0"/>
              <a:t>ocalizing </a:t>
            </a:r>
            <a:r>
              <a:rPr lang="en-US" dirty="0"/>
              <a:t>and diagnosing network </a:t>
            </a:r>
            <a:r>
              <a:rPr lang="en-US" dirty="0" smtClean="0"/>
              <a:t>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structural </a:t>
            </a:r>
            <a:r>
              <a:rPr lang="en-US" dirty="0" smtClean="0"/>
              <a:t>bottlenecks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nabling </a:t>
            </a:r>
            <a:r>
              <a:rPr lang="en-US" dirty="0"/>
              <a:t>higher level services to improve how our applications use the network.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/>
              <a:t>important task for year two is enabling effective alerting of network problems based upon the metrics gathered by the OSG network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9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perfSONAR</a:t>
            </a:r>
            <a:r>
              <a:rPr lang="en-US" dirty="0" smtClean="0"/>
              <a:t>-PS Toolkit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perfSONAR</a:t>
            </a:r>
            <a:r>
              <a:rPr lang="en-US" dirty="0" smtClean="0"/>
              <a:t>-PS Toolkit installations provide a means of obtaining “site” views of the network with standardized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much testing is useful?  We will need to carefully tune the tests to balance between our needs for the metrics and “overuse” of  active test data on the network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“mesh </a:t>
            </a:r>
            <a:r>
              <a:rPr lang="en-US" dirty="0" err="1" smtClean="0"/>
              <a:t>config</a:t>
            </a:r>
            <a:r>
              <a:rPr lang="en-US" dirty="0" smtClean="0"/>
              <a:t>” option developed in year 1 allows us to tune and tweak configurations quickly (~1 hour) across a the set of sites in each mesh.  This will be leveraged to optimize the OSG mesh and test configurations.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new “include” functionality will allow us to maintain the set of sites, tests and hosts with minimal redundancy.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Needs exploration to optimize how best to use this feature.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 “clients” for the data come online we will likely need to respond to their needs in terms of data tweaking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97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Alerting/Alarming for Network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What most sites want is a tool that lets them know if there is a network problem (and ideally WHERE it is)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year 2 we want to develop this capability for OSG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Primitive OSG </a:t>
            </a:r>
            <a:r>
              <a:rPr lang="en-US" dirty="0" err="1" smtClean="0"/>
              <a:t>perfSONAR</a:t>
            </a:r>
            <a:r>
              <a:rPr lang="en-US" dirty="0" smtClean="0"/>
              <a:t>-PS service monitoring is easy and we have </a:t>
            </a:r>
            <a:r>
              <a:rPr lang="en-US" dirty="0" err="1" smtClean="0"/>
              <a:t>Nagios</a:t>
            </a:r>
            <a:r>
              <a:rPr lang="en-US" dirty="0" smtClean="0"/>
              <a:t>-type plugins that check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Much harder is deciding when network metrics gathered by </a:t>
            </a:r>
            <a:r>
              <a:rPr lang="en-US" dirty="0" err="1" smtClean="0"/>
              <a:t>perfSONAR</a:t>
            </a:r>
            <a:r>
              <a:rPr lang="en-US" dirty="0" smtClean="0"/>
              <a:t>-PS require an alert or alarm:</a:t>
            </a:r>
          </a:p>
          <a:p>
            <a:pPr lvl="2"/>
            <a:r>
              <a:rPr lang="en-US" dirty="0" smtClean="0"/>
              <a:t>Is the change in metrics due to “normal” (heavy) network use or is  there a new problem?</a:t>
            </a:r>
          </a:p>
          <a:p>
            <a:pPr lvl="2"/>
            <a:r>
              <a:rPr lang="en-US" dirty="0" smtClean="0"/>
              <a:t>If there is a real problem, where is it located?  This is critical because we should only alert someone if  the problem is something they can fix or are responsible for…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Interesting project at Georgia Tech called </a:t>
            </a:r>
            <a:r>
              <a:rPr lang="en-US" dirty="0" err="1" smtClean="0"/>
              <a:t>Pythia</a:t>
            </a:r>
            <a:r>
              <a:rPr lang="en-US" dirty="0" smtClean="0"/>
              <a:t> (</a:t>
            </a:r>
            <a:r>
              <a:rPr lang="en-US" sz="2000" dirty="0" smtClean="0"/>
              <a:t>see </a:t>
            </a:r>
            <a:r>
              <a:rPr lang="en-US" sz="2000" dirty="0" err="1" smtClean="0"/>
              <a:t>Terena</a:t>
            </a:r>
            <a:r>
              <a:rPr lang="en-US" sz="2000" dirty="0" smtClean="0"/>
              <a:t> presentation </a:t>
            </a:r>
            <a:r>
              <a:rPr lang="en-US" sz="2000" dirty="0">
                <a:effectLst/>
              </a:rPr>
              <a:t> </a:t>
            </a:r>
            <a:r>
              <a:rPr lang="en-US" sz="2000" dirty="0">
                <a:effectLst/>
                <a:hlinkClick r:id="rId2"/>
              </a:rPr>
              <a:t>https://</a:t>
            </a:r>
            <a:r>
              <a:rPr lang="en-US" sz="2000" dirty="0" smtClean="0">
                <a:effectLst/>
                <a:hlinkClick r:id="rId2"/>
              </a:rPr>
              <a:t>tnc2013.terena.org/core/presentation/40</a:t>
            </a:r>
            <a:r>
              <a:rPr lang="en-US" sz="2000" dirty="0" smtClean="0">
                <a:effectLst/>
              </a:rPr>
              <a:t> )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I talked with Warren and Constantine…they are interested in collaborating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Effort here needs to come from collaborators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7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Network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 year 2 we need to continue implementing and improving the OSG  network service with our goal of OSG  becoming the “source” of network information for OSG sites in mind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OSG service should provide an integrated GUI component that quickly visualizes test metrics (matrices by metric type)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datastore</a:t>
            </a:r>
            <a:r>
              <a:rPr lang="en-US" dirty="0" smtClean="0"/>
              <a:t> should have a client API that meets the needs of OSG VO users AND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need to ensure the service maintains scalability for OSG use-cases (See discussion about WLCG at end of talk)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 we gain experience with the  service, and how users want to use the service, we should plan to incorporate what we learn into the service/software/API.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Operations team has been/will be critical in this effort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5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Info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257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 we make progress in improving </a:t>
            </a:r>
            <a:r>
              <a:rPr lang="en-US" dirty="0" err="1" smtClean="0"/>
              <a:t>perfSONAR</a:t>
            </a:r>
            <a:r>
              <a:rPr lang="en-US" dirty="0" smtClean="0"/>
              <a:t>-PS, the dashboard and OSG network services we need to maintain and expand our documentation.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year 2 </a:t>
            </a:r>
            <a:r>
              <a:rPr lang="en-US" dirty="0"/>
              <a:t>we </a:t>
            </a:r>
            <a:r>
              <a:rPr lang="en-US" dirty="0" smtClean="0"/>
              <a:t>additionally have Mike Blodgett/</a:t>
            </a:r>
            <a:r>
              <a:rPr lang="en-US" dirty="0" err="1" smtClean="0"/>
              <a:t>UWisc</a:t>
            </a:r>
            <a:r>
              <a:rPr lang="en-US" dirty="0" smtClean="0"/>
              <a:t> working on “Network </a:t>
            </a:r>
            <a:r>
              <a:rPr lang="en-US" dirty="0"/>
              <a:t>Monitoring Capabilities </a:t>
            </a:r>
            <a:r>
              <a:rPr lang="en-US" dirty="0" smtClean="0"/>
              <a:t>Design”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and evaluate the network monitoring capabilities OSG provides, especially from the perspective of users and network technical support perspectives. 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Provide feedback </a:t>
            </a:r>
            <a:r>
              <a:rPr lang="en-US" dirty="0"/>
              <a:t>for the developers of the </a:t>
            </a:r>
            <a:r>
              <a:rPr lang="en-US" dirty="0" err="1"/>
              <a:t>perfSONAR</a:t>
            </a:r>
            <a:r>
              <a:rPr lang="en-US" dirty="0"/>
              <a:t>-PS toolkit, the </a:t>
            </a:r>
            <a:r>
              <a:rPr lang="en-US" dirty="0" err="1"/>
              <a:t>PerfModDash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project and the OSG network </a:t>
            </a:r>
            <a:r>
              <a:rPr lang="en-US" dirty="0" smtClean="0"/>
              <a:t>services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</a:t>
            </a:r>
            <a:r>
              <a:rPr lang="en-US" dirty="0" smtClean="0"/>
              <a:t>uggest </a:t>
            </a:r>
            <a:r>
              <a:rPr lang="en-US" dirty="0"/>
              <a:t>new features </a:t>
            </a:r>
            <a:r>
              <a:rPr lang="en-US" dirty="0" smtClean="0"/>
              <a:t>as appropriate to </a:t>
            </a:r>
            <a:r>
              <a:rPr lang="en-US" dirty="0"/>
              <a:t>better serve users and technical network support personnel.  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Add/update </a:t>
            </a:r>
            <a:r>
              <a:rPr lang="en-US" dirty="0"/>
              <a:t>documentation, targeted at users and technical network support personnel, on </a:t>
            </a:r>
            <a:r>
              <a:rPr lang="en-US" dirty="0" smtClean="0"/>
              <a:t>utilizing </a:t>
            </a:r>
            <a:r>
              <a:rPr lang="en-US" dirty="0"/>
              <a:t>the OSG network monitoring </a:t>
            </a:r>
            <a:r>
              <a:rPr lang="en-US" dirty="0" smtClean="0"/>
              <a:t>to </a:t>
            </a:r>
            <a:r>
              <a:rPr lang="en-US" dirty="0"/>
              <a:t>identify, localize and expedite the repair of network problems</a:t>
            </a:r>
            <a:r>
              <a:rPr lang="en-US" dirty="0" smtClean="0"/>
              <a:t>.“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Document examples of successful use of OSG network 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2 Planning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Finish providing broad-scale, standardized, reliable network metric gathering OSG-wide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Enable more effective network service in OSG (alarm/alert)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Continue to maintain and update network documentation and how-</a:t>
            </a:r>
            <a:r>
              <a:rPr lang="en-US" dirty="0" err="1" smtClean="0"/>
              <a:t>to’s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Incorporate networking advances (100G, SDN, various network projects) into OSG repertoire (tools, info,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Document success/failure examples of  troubleshooting OSG network issues – Need to learn from these.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53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OSG Network Monitoring</a:t>
            </a:r>
          </a:p>
          <a:p>
            <a:pPr lvl="1"/>
            <a:r>
              <a:rPr lang="en-US" dirty="0" smtClean="0"/>
              <a:t>Year 1 Goals and Key Accomplishments</a:t>
            </a:r>
          </a:p>
          <a:p>
            <a:pPr lvl="1"/>
            <a:r>
              <a:rPr lang="en-US" dirty="0" smtClean="0"/>
              <a:t>Lessons Learned</a:t>
            </a:r>
          </a:p>
          <a:p>
            <a:r>
              <a:rPr lang="en-US" dirty="0" smtClean="0"/>
              <a:t>Year 2 Plans</a:t>
            </a:r>
          </a:p>
          <a:p>
            <a:pPr lvl="1"/>
            <a:r>
              <a:rPr lang="en-US" dirty="0" smtClean="0"/>
              <a:t>Completing and extending year 1</a:t>
            </a:r>
          </a:p>
          <a:p>
            <a:pPr lvl="1"/>
            <a:r>
              <a:rPr lang="en-US" dirty="0" smtClean="0"/>
              <a:t>New focus areas</a:t>
            </a:r>
          </a:p>
          <a:p>
            <a:r>
              <a:rPr lang="en-US" dirty="0" smtClean="0"/>
              <a:t>Discussion about WLCG Request</a:t>
            </a:r>
          </a:p>
          <a:p>
            <a:pPr lvl="1"/>
            <a:r>
              <a:rPr lang="en-US" dirty="0" smtClean="0"/>
              <a:t>WLCG asks if OSG would provide </a:t>
            </a:r>
            <a:r>
              <a:rPr lang="en-US" dirty="0" err="1" smtClean="0"/>
              <a:t>perfSONAR</a:t>
            </a:r>
            <a:r>
              <a:rPr lang="en-US" dirty="0" smtClean="0"/>
              <a:t>-PS “dashboard” for WLCG use.  Includes data collecting and storage</a:t>
            </a:r>
          </a:p>
          <a:p>
            <a:r>
              <a:rPr lang="en-US" dirty="0" smtClean="0"/>
              <a:t>Summary, Questions, Discussion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9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WLCG Request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WLCG is planning to deploy </a:t>
            </a:r>
            <a:r>
              <a:rPr lang="en-US" dirty="0" err="1" smtClean="0"/>
              <a:t>perfSONAR</a:t>
            </a:r>
            <a:r>
              <a:rPr lang="en-US" dirty="0" smtClean="0"/>
              <a:t>-PS Toolkits at ALL WLCG Tier-1/Tier-2 sites worldwide once  v3.3 is out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also require a centralized service to collect, organize and make available </a:t>
            </a:r>
            <a:r>
              <a:rPr lang="en-US" dirty="0" err="1" smtClean="0"/>
              <a:t>perfSONAR</a:t>
            </a:r>
            <a:r>
              <a:rPr lang="en-US" dirty="0" smtClean="0"/>
              <a:t>-PS network metrics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Currently they have been using the </a:t>
            </a:r>
            <a:r>
              <a:rPr lang="en-US" b="1" dirty="0" smtClean="0">
                <a:solidFill>
                  <a:srgbClr val="00B050"/>
                </a:solidFill>
              </a:rPr>
              <a:t>original BNL dashboard </a:t>
            </a:r>
            <a:r>
              <a:rPr lang="en-US" dirty="0" smtClean="0"/>
              <a:t>(LHCOPN, LHCONE, various Tier-1 clouds (CA,IT,UK, FR)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BNL dashboard </a:t>
            </a:r>
            <a:r>
              <a:rPr lang="en-US" dirty="0" smtClean="0"/>
              <a:t>is supposed to move to OSG once we complete replicating the capabilities in the modular dashboard and integrate within </a:t>
            </a:r>
            <a:r>
              <a:rPr lang="en-US" dirty="0" err="1" smtClean="0"/>
              <a:t>MyOSG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WLCG requests that OSG (as a WLCG member) provide the </a:t>
            </a:r>
            <a:r>
              <a:rPr lang="en-US" b="1" dirty="0" err="1" smtClean="0">
                <a:solidFill>
                  <a:srgbClr val="FF0000"/>
                </a:solidFill>
              </a:rPr>
              <a:t>perfSONAR</a:t>
            </a:r>
            <a:r>
              <a:rPr lang="en-US" b="1" dirty="0" smtClean="0">
                <a:solidFill>
                  <a:srgbClr val="FF0000"/>
                </a:solidFill>
              </a:rPr>
              <a:t>-PS dashboard for WLCG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need to respond to the request and should discuss the  benefits and costs here…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4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WLCG </a:t>
            </a:r>
            <a:r>
              <a:rPr lang="en-US" dirty="0" err="1" smtClean="0"/>
              <a:t>perfSONAR</a:t>
            </a:r>
            <a:r>
              <a:rPr lang="en-US" dirty="0" smtClean="0"/>
              <a:t> Dashboard / Network Service in OSG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Advantages:  As </a:t>
            </a:r>
            <a:r>
              <a:rPr lang="en-US" dirty="0" err="1" smtClean="0"/>
              <a:t>Chander</a:t>
            </a:r>
            <a:r>
              <a:rPr lang="en-US" dirty="0" smtClean="0"/>
              <a:t> noted it would be great to have </a:t>
            </a:r>
            <a:r>
              <a:rPr lang="en-US" dirty="0" smtClean="0">
                <a:solidFill>
                  <a:srgbClr val="FF0000"/>
                </a:solidFill>
              </a:rPr>
              <a:t>OSG be the host of a very important WLCG service and dataset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Disadvantages:  </a:t>
            </a:r>
            <a:r>
              <a:rPr lang="en-US" dirty="0" smtClean="0">
                <a:solidFill>
                  <a:srgbClr val="FF0000"/>
                </a:solidFill>
              </a:rPr>
              <a:t>OSG would be the host of a very important WLCG service and dataset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70C0"/>
                </a:solidFill>
              </a:rPr>
              <a:t>Scale is that WLCG will deploy at ~150 sites with some overlap (~20) with OSG sites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0070C0"/>
                </a:solidFill>
              </a:rPr>
              <a:t>Modular dashboard was designed to scale by “going wide”  Add more collectors or </a:t>
            </a:r>
            <a:r>
              <a:rPr lang="en-US" dirty="0" err="1" smtClean="0">
                <a:solidFill>
                  <a:srgbClr val="0070C0"/>
                </a:solidFill>
              </a:rPr>
              <a:t>datastores</a:t>
            </a:r>
            <a:r>
              <a:rPr lang="en-US" dirty="0" smtClean="0">
                <a:solidFill>
                  <a:srgbClr val="0070C0"/>
                </a:solidFill>
              </a:rPr>
              <a:t> to handle increasing loads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need to determine the costs and requirements involved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Good suggestion from Brian: don’t commit to anything yet, but actually try to run the service to gain sufficient experience to fully understand what is involved.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Let WLCG know we will test and provide an answer in ~3 months?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3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Discussion/Questions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Questions or Discussion?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OSG Networking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www.opensciencegrid.org/bin/view/Documentation/NetworkingInOSG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 smtClean="0"/>
              <a:t>perfSONAR</a:t>
            </a:r>
            <a:r>
              <a:rPr lang="en-US" dirty="0" smtClean="0"/>
              <a:t>-PS site </a:t>
            </a:r>
            <a:r>
              <a:rPr lang="en-US" dirty="0" smtClean="0">
                <a:hlinkClick r:id="rId3"/>
              </a:rPr>
              <a:t>http://psps.perfsonar.net/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OSG </a:t>
            </a:r>
            <a:r>
              <a:rPr lang="en-US" dirty="0" err="1" smtClean="0"/>
              <a:t>perfSONAR</a:t>
            </a:r>
            <a:r>
              <a:rPr lang="en-US" dirty="0" smtClean="0"/>
              <a:t>-PS Toolkit install guide </a:t>
            </a:r>
            <a:r>
              <a:rPr lang="en-US" sz="1800" dirty="0">
                <a:hlinkClick r:id="rId4"/>
              </a:rPr>
              <a:t>https://www.opensciencegrid.org/bin/view/Documentation/PerfSONARToolKit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I2 Install/configuration guide: </a:t>
            </a:r>
            <a:r>
              <a:rPr lang="en-US" sz="2000" dirty="0" smtClean="0">
                <a:hlinkClick r:id="rId5"/>
              </a:rPr>
              <a:t>http://code.google.com/p/perfsonar-ps/wiki/pSPerformanceToolkit33</a:t>
            </a:r>
            <a:r>
              <a:rPr lang="en-US" sz="2000" dirty="0" smtClean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Modular Dashboard: </a:t>
            </a:r>
            <a:r>
              <a:rPr lang="en-US" sz="2000" dirty="0" smtClean="0">
                <a:hlinkClick r:id="rId6"/>
              </a:rPr>
              <a:t>http://perfsonar.racf.bnl.gov:8080/exda/</a:t>
            </a:r>
            <a:r>
              <a:rPr lang="en-US" sz="2000" dirty="0" smtClean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Tools, tips  </a:t>
            </a:r>
            <a:r>
              <a:rPr lang="en-US" sz="2000" dirty="0"/>
              <a:t>and maintenance: </a:t>
            </a:r>
            <a:r>
              <a:rPr lang="en-US" sz="2000" dirty="0">
                <a:hlinkClick r:id="rId7"/>
              </a:rPr>
              <a:t>http://</a:t>
            </a:r>
            <a:r>
              <a:rPr lang="en-US" sz="2000" dirty="0" smtClean="0">
                <a:hlinkClick r:id="rId7"/>
              </a:rPr>
              <a:t>www.usatlas.bnl.gov/twiki/bin/view/Projects/LHCperfSONAR</a:t>
            </a:r>
            <a:r>
              <a:rPr lang="en-US" sz="2000" dirty="0" smtClean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LHCONE perfSONAR</a:t>
            </a:r>
            <a:r>
              <a:rPr lang="en-US" sz="2000" dirty="0"/>
              <a:t>: </a:t>
            </a:r>
            <a:r>
              <a:rPr lang="en-US" sz="2000" dirty="0">
                <a:hlinkClick r:id="rId8"/>
              </a:rPr>
              <a:t>https://</a:t>
            </a:r>
            <a:r>
              <a:rPr lang="en-US" sz="2000" dirty="0" smtClean="0">
                <a:hlinkClick r:id="rId8"/>
              </a:rPr>
              <a:t>twiki.cern.ch/twiki/bin/view/LHCONE/SiteList</a:t>
            </a:r>
            <a:r>
              <a:rPr lang="en-US" sz="2000" dirty="0" smtClean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LHCOPN perfSONAR</a:t>
            </a:r>
            <a:r>
              <a:rPr lang="en-US" sz="2000" dirty="0"/>
              <a:t>: </a:t>
            </a:r>
            <a:r>
              <a:rPr lang="en-US" sz="2000" dirty="0">
                <a:hlinkClick r:id="rId9"/>
              </a:rPr>
              <a:t>https://</a:t>
            </a:r>
            <a:r>
              <a:rPr lang="en-US" sz="2000" dirty="0" smtClean="0">
                <a:hlinkClick r:id="rId9"/>
              </a:rPr>
              <a:t>twiki.cern.ch/twiki/bin/view/LHCOPN/PerfsonarPS</a:t>
            </a:r>
            <a:r>
              <a:rPr lang="en-US" sz="20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5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Network  Monitoring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OSG </a:t>
            </a:r>
            <a:r>
              <a:rPr lang="en-US" b="1" dirty="0" smtClean="0">
                <a:solidFill>
                  <a:srgbClr val="FF0000"/>
                </a:solidFill>
              </a:rPr>
              <a:t>sites</a:t>
            </a:r>
            <a:r>
              <a:rPr lang="en-US" dirty="0" smtClean="0"/>
              <a:t> to have the ability to easily monitor their network status</a:t>
            </a:r>
          </a:p>
          <a:p>
            <a:pPr lvl="1"/>
            <a:r>
              <a:rPr lang="en-US" dirty="0" smtClean="0"/>
              <a:t>Sites should be able to determine if network problems are occurring</a:t>
            </a:r>
          </a:p>
          <a:p>
            <a:pPr lvl="1"/>
            <a:r>
              <a:rPr lang="en-US" dirty="0" smtClean="0"/>
              <a:t>Sites should have a reasonable “baseline” measurement of usable bandwidth between themselves and selected peers</a:t>
            </a:r>
          </a:p>
          <a:p>
            <a:pPr lvl="1"/>
            <a:r>
              <a:rPr lang="en-US" dirty="0" smtClean="0"/>
              <a:t>Sites should have standardized diagnostic tools available to identify, isolate and aid in the repair of network-related issues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OSG </a:t>
            </a:r>
            <a:r>
              <a:rPr lang="en-US" b="1" dirty="0" smtClean="0">
                <a:solidFill>
                  <a:srgbClr val="FF0000"/>
                </a:solidFill>
              </a:rPr>
              <a:t>VOs </a:t>
            </a:r>
            <a:r>
              <a:rPr lang="en-US" dirty="0" smtClean="0"/>
              <a:t>to have the ability to easily monitor the set of network paths used by their sites</a:t>
            </a:r>
          </a:p>
          <a:p>
            <a:pPr lvl="1"/>
            <a:r>
              <a:rPr lang="en-US" dirty="0" smtClean="0"/>
              <a:t>VOs should be able to identify problematic sites regarding their network</a:t>
            </a:r>
          </a:p>
          <a:p>
            <a:pPr lvl="1"/>
            <a:r>
              <a:rPr lang="en-US" dirty="0" smtClean="0"/>
              <a:t>VOs should be able to track network performance and alert-on network problems between VO sites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1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498080" cy="914400"/>
          </a:xfrm>
        </p:spPr>
        <p:txBody>
          <a:bodyPr/>
          <a:lstStyle/>
          <a:p>
            <a:r>
              <a:rPr lang="en-US" dirty="0" smtClean="0"/>
              <a:t>Year 1 Goals and 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Year 1 of OSG Networking was primarily focused on getting network monitoring in place	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Deploying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perfSONAR</a:t>
            </a:r>
            <a:r>
              <a:rPr lang="en-US" b="1" dirty="0" smtClean="0">
                <a:solidFill>
                  <a:srgbClr val="FF0000"/>
                </a:solidFill>
              </a:rPr>
              <a:t>-PS:  </a:t>
            </a:r>
            <a:r>
              <a:rPr lang="en-US" dirty="0" smtClean="0"/>
              <a:t>Instrumenting OSG sites with standardized tools to gather network metrics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OSG Network Service:  </a:t>
            </a:r>
            <a:r>
              <a:rPr lang="en-US" dirty="0" smtClean="0"/>
              <a:t>Gathering OSG network metrics centrally and making them available for users and applications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Network Documentation:</a:t>
            </a:r>
            <a:r>
              <a:rPr lang="en-US" dirty="0" smtClean="0"/>
              <a:t> Creating documentation for OSG user and VO managers to guide them in understanding and diagnosing network issues</a:t>
            </a:r>
          </a:p>
          <a:p>
            <a:r>
              <a:rPr lang="en-US" b="1" dirty="0" smtClean="0"/>
              <a:t>GOAL: </a:t>
            </a:r>
            <a:r>
              <a:rPr lang="en-US" dirty="0" smtClean="0"/>
              <a:t>OSG becomes the “source” for networking information for its constituents, aiding in finding/fixing problems and enabling applications and users to better take advantage of their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DCCA-07B3-46FA-9D0D-8758C5943327}" type="datetime1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767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</a:t>
            </a:r>
            <a:r>
              <a:rPr lang="en-US" dirty="0" err="1" smtClean="0"/>
              <a:t>perfSONAR</a:t>
            </a:r>
            <a:r>
              <a:rPr lang="en-US" dirty="0" smtClean="0"/>
              <a:t>-PS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First step for OSG networking is to get </a:t>
            </a:r>
            <a:r>
              <a:rPr lang="en-US" dirty="0" err="1" smtClean="0"/>
              <a:t>perfSONAR</a:t>
            </a:r>
            <a:r>
              <a:rPr lang="en-US" dirty="0" smtClean="0"/>
              <a:t>-PS deployed as broadly as possible and registered in OIM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 of August 2012 </a:t>
            </a:r>
            <a:r>
              <a:rPr lang="en-US" dirty="0" err="1" smtClean="0"/>
              <a:t>perfSONAR</a:t>
            </a:r>
            <a:r>
              <a:rPr lang="en-US" dirty="0" smtClean="0"/>
              <a:t>-PS v3.2 was not nearly as reliable or robust as needed to “push” sites to deploy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Target was a significantly improved version by early 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Release date for v3.3 finally set to March 1, 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fixes/improvements </a:t>
            </a:r>
            <a:r>
              <a:rPr lang="en-US" b="1" dirty="0" smtClean="0"/>
              <a:t>significantly</a:t>
            </a:r>
            <a:r>
              <a:rPr lang="en-US" dirty="0" smtClean="0"/>
              <a:t> delayed release (June 2013)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Currently we have 36 instances registered and deployed at 18 “sites”.  (See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myosg.grid.iu.edu/misccount/index?count_sg_1003=on&amp;count_active=on&amp;count_enabled=on</a:t>
            </a:r>
            <a:r>
              <a:rPr lang="en-US" sz="1400" dirty="0" smtClean="0"/>
              <a:t> 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instances in place but not registered yet in OIM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obviously short of where we want to be.  </a:t>
            </a:r>
            <a:r>
              <a:rPr lang="en-US" b="1" dirty="0" smtClean="0"/>
              <a:t>Expectation is that once 3.3 is out we can ‘push’ sites to deploy or upgrade quickly. 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6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Networking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OSG is building a centralized service for gathering, viewing and providing network information to users and applications.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Basis of this service is the follow-on to the original BNL dashboard project: </a:t>
            </a:r>
            <a:r>
              <a:rPr lang="en-US" sz="2000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en-US" sz="2000" dirty="0">
                <a:solidFill>
                  <a:srgbClr val="C00000"/>
                </a:solidFill>
                <a:hlinkClick r:id="rId2"/>
              </a:rPr>
              <a:t>://github.com/PerfModDash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</a:rPr>
              <a:t>Recoding to create a modularized, scalable system which maintains </a:t>
            </a:r>
            <a:r>
              <a:rPr lang="en-US" u="sng" dirty="0" smtClean="0">
                <a:solidFill>
                  <a:srgbClr val="C00000"/>
                </a:solidFill>
              </a:rPr>
              <a:t>all functionality</a:t>
            </a:r>
            <a:r>
              <a:rPr lang="en-US" dirty="0" smtClean="0">
                <a:solidFill>
                  <a:srgbClr val="C00000"/>
                </a:solidFill>
              </a:rPr>
              <a:t> from the original service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</a:rPr>
              <a:t>Progress has also been slower than expected (~0.5 developer)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</a:rPr>
              <a:t>Current version is “beta” level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Thanks to Soichi/Rob/Operations, OSG </a:t>
            </a:r>
            <a:r>
              <a:rPr lang="en-US" b="1" dirty="0">
                <a:solidFill>
                  <a:srgbClr val="C00000"/>
                </a:solidFill>
              </a:rPr>
              <a:t>has </a:t>
            </a:r>
            <a:r>
              <a:rPr lang="en-US" b="1" dirty="0" smtClean="0">
                <a:solidFill>
                  <a:srgbClr val="C00000"/>
                </a:solidFill>
              </a:rPr>
              <a:t>this </a:t>
            </a:r>
            <a:r>
              <a:rPr lang="en-US" b="1" dirty="0">
                <a:solidFill>
                  <a:srgbClr val="C00000"/>
                </a:solidFill>
              </a:rPr>
              <a:t>service up: target </a:t>
            </a:r>
            <a:r>
              <a:rPr lang="en-US" b="1" dirty="0" smtClean="0">
                <a:solidFill>
                  <a:srgbClr val="C00000"/>
                </a:solidFill>
              </a:rPr>
              <a:t>announcement </a:t>
            </a:r>
            <a:r>
              <a:rPr lang="en-US" b="1" dirty="0">
                <a:solidFill>
                  <a:srgbClr val="C00000"/>
                </a:solidFill>
              </a:rPr>
              <a:t>date </a:t>
            </a:r>
            <a:r>
              <a:rPr lang="en-US" b="1" dirty="0" smtClean="0">
                <a:solidFill>
                  <a:srgbClr val="C00000"/>
                </a:solidFill>
              </a:rPr>
              <a:t>is June </a:t>
            </a:r>
            <a:r>
              <a:rPr lang="en-US" b="1" dirty="0">
                <a:solidFill>
                  <a:srgbClr val="C00000"/>
                </a:solidFill>
              </a:rPr>
              <a:t>11, 2013</a:t>
            </a:r>
            <a:endParaRPr lang="en-US" b="1" baseline="30000" dirty="0">
              <a:solidFill>
                <a:srgbClr val="C00000"/>
              </a:solidFill>
            </a:endParaRPr>
          </a:p>
          <a:p>
            <a:pPr lvl="2"/>
            <a:r>
              <a:rPr lang="fr-FR" dirty="0">
                <a:solidFill>
                  <a:srgbClr val="C00000"/>
                </a:solidFill>
              </a:rPr>
              <a:t>Matrix </a:t>
            </a:r>
            <a:r>
              <a:rPr lang="fr-FR" dirty="0" err="1">
                <a:solidFill>
                  <a:srgbClr val="C00000"/>
                </a:solidFill>
              </a:rPr>
              <a:t>View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  <a:hlinkClick r:id="rId3"/>
              </a:rPr>
              <a:t>http://tinyurl.com/bpzbjrw</a:t>
            </a:r>
            <a:r>
              <a:rPr lang="fr-FR" dirty="0">
                <a:solidFill>
                  <a:srgbClr val="C00000"/>
                </a:solidFill>
              </a:rPr>
              <a:t> </a:t>
            </a:r>
          </a:p>
          <a:p>
            <a:pPr lvl="2"/>
            <a:r>
              <a:rPr lang="fr-FR" dirty="0">
                <a:solidFill>
                  <a:srgbClr val="C00000"/>
                </a:solidFill>
              </a:rPr>
              <a:t>Host </a:t>
            </a:r>
            <a:r>
              <a:rPr lang="fr-FR" dirty="0" err="1">
                <a:solidFill>
                  <a:srgbClr val="C00000"/>
                </a:solidFill>
              </a:rPr>
              <a:t>Status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  <a:hlinkClick r:id="rId4"/>
              </a:rPr>
              <a:t>http://tinyurl.com/adbhv6n</a:t>
            </a:r>
            <a:r>
              <a:rPr lang="fr-FR" dirty="0">
                <a:solidFill>
                  <a:srgbClr val="C00000"/>
                </a:solidFill>
              </a:rPr>
              <a:t> </a:t>
            </a:r>
            <a:endParaRPr lang="fr-FR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Service will track instances registered in OIM and gather, store and eventually alert on network metrics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8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“Beta” Service in OSG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037924" cy="3581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0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6929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Original Dashboard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6031468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http://perfsonar.racf.bnl.gov:8080/exda/?page=25&amp;cloudName=USCMS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3124200" y="2514600"/>
            <a:ext cx="4419600" cy="13716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00000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2133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“Primitive” service status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752600" y="4114800"/>
            <a:ext cx="2209800" cy="4572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00000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562600" y="3886200"/>
            <a:ext cx="2209800" cy="4572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00000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4587"/>
            <a:ext cx="1066800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29072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Other  Clouds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83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“New” Dashboard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610600" cy="44880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58674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http://perfsonar.racf.bnl.gov:8080/PsDisplay-1.0-SNAPSHOT/matrices.jsp?id=8</a:t>
            </a:r>
          </a:p>
        </p:txBody>
      </p:sp>
    </p:spTree>
    <p:extLst>
      <p:ext uri="{BB962C8B-B14F-4D97-AF65-F5344CB8AC3E}">
        <p14:creationId xmlns:p14="http://schemas.microsoft.com/office/powerpoint/2010/main" val="2922188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-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8000"/>
      </a:hlink>
      <a:folHlink>
        <a:srgbClr val="B2B2B2"/>
      </a:folHlink>
    </a:clrScheme>
    <a:fontScheme name="atlas-template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600000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600000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atlas-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las-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las-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las-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las-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las-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las-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ATLAS_Computing_Tier2_3_JointTechs_Jul16</Template>
  <TotalTime>0</TotalTime>
  <Words>2101</Words>
  <Application>Microsoft Office PowerPoint</Application>
  <PresentationFormat>On-screen Show (4:3)</PresentationFormat>
  <Paragraphs>236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atlas-template2</vt:lpstr>
      <vt:lpstr>Network Area for OSG</vt:lpstr>
      <vt:lpstr>Outline</vt:lpstr>
      <vt:lpstr>OSG Network  Monitoring Goals</vt:lpstr>
      <vt:lpstr>Year 1 Goals and Key Initiatives in Network Area</vt:lpstr>
      <vt:lpstr>Deploying perfSONAR-PS </vt:lpstr>
      <vt:lpstr>OSG Networking Service</vt:lpstr>
      <vt:lpstr>Example of “Beta” Service in OSG</vt:lpstr>
      <vt:lpstr>Example of Original Dashboard</vt:lpstr>
      <vt:lpstr>Example of “New” Dashboard</vt:lpstr>
      <vt:lpstr>OSG Network Documentation</vt:lpstr>
      <vt:lpstr>Achievement Summary Year 1</vt:lpstr>
      <vt:lpstr>Lessons Learned</vt:lpstr>
      <vt:lpstr>Year 2 OSG Networking Plans</vt:lpstr>
      <vt:lpstr>Year 2 Overview</vt:lpstr>
      <vt:lpstr>perfSONAR-PS Toolkit Tuning</vt:lpstr>
      <vt:lpstr>Alerting/Alarming for Network Issues</vt:lpstr>
      <vt:lpstr>OSG Network Service</vt:lpstr>
      <vt:lpstr>Network Info and Documentation</vt:lpstr>
      <vt:lpstr>Year 2 Planning Summary</vt:lpstr>
      <vt:lpstr>WLCG Request Discussion</vt:lpstr>
      <vt:lpstr>Providing WLCG perfSONAR Dashboard / Network Service in OSG</vt:lpstr>
      <vt:lpstr>Discussion/Questions</vt:lpstr>
      <vt:lpstr>Some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2012-04-18T07:52:33Z</dcterms:created>
  <dcterms:modified xsi:type="dcterms:W3CDTF">2013-06-04T15:33:35Z</dcterms:modified>
</cp:coreProperties>
</file>