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0" r:id="rId3"/>
    <p:sldMasterId id="2147483672" r:id="rId4"/>
    <p:sldMasterId id="2147483684" r:id="rId5"/>
  </p:sldMasterIdLst>
  <p:notesMasterIdLst>
    <p:notesMasterId r:id="rId21"/>
  </p:notesMasterIdLst>
  <p:handoutMasterIdLst>
    <p:handoutMasterId r:id="rId22"/>
  </p:handoutMasterIdLst>
  <p:sldIdLst>
    <p:sldId id="256" r:id="rId6"/>
    <p:sldId id="264" r:id="rId7"/>
    <p:sldId id="257" r:id="rId8"/>
    <p:sldId id="258" r:id="rId9"/>
    <p:sldId id="265" r:id="rId10"/>
    <p:sldId id="259" r:id="rId11"/>
    <p:sldId id="261" r:id="rId12"/>
    <p:sldId id="260" r:id="rId13"/>
    <p:sldId id="270" r:id="rId14"/>
    <p:sldId id="268" r:id="rId15"/>
    <p:sldId id="266" r:id="rId16"/>
    <p:sldId id="267" r:id="rId17"/>
    <p:sldId id="269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351E-39D2-408B-953C-061215381C0E}" type="datetimeFigureOut">
              <a:rPr lang="en-US" smtClean="0"/>
              <a:pPr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2062-94D4-423A-911C-20CD0D8A5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59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BE9-C9C6-46DE-8D54-D13C80DFF90B}" type="datetimeFigureOut">
              <a:rPr lang="en-US" smtClean="0"/>
              <a:pPr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585D-D26D-4D23-B364-856B365E2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71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ASP2014 </a:t>
            </a:r>
            <a:r>
              <a:rPr lang="en-US" dirty="0" smtClean="0"/>
              <a:t>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762000" cy="2209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smtClean="0"/>
              <a:t>O</a:t>
            </a:r>
          </a:p>
          <a:p>
            <a:pPr lvl="0"/>
            <a:r>
              <a:rPr lang="en-US" dirty="0" smtClean="0"/>
              <a:t>S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R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ASP2014 </a:t>
            </a:r>
            <a:r>
              <a:rPr lang="en-US" dirty="0" smtClean="0"/>
              <a:t>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utorials/" TargetMode="External"/><Relationship Id="rId3" Type="http://schemas.openxmlformats.org/officeDocument/2006/relationships/hyperlink" Target="http://arxiv.org/pdf/1010.2130v1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osa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Analysis Example tutorial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Greenwood</a:t>
            </a:r>
          </a:p>
          <a:p>
            <a:r>
              <a:rPr lang="en-US" dirty="0" smtClean="0"/>
              <a:t>For P. </a:t>
            </a:r>
            <a:r>
              <a:rPr lang="en-US" dirty="0" err="1" smtClean="0"/>
              <a:t>Skubic</a:t>
            </a:r>
            <a:endParaRPr lang="en-US" dirty="0" smtClean="0"/>
          </a:p>
          <a:p>
            <a:r>
              <a:rPr lang="en-US" dirty="0" smtClean="0"/>
              <a:t>Email: pskubic@ou.edu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readEvents.C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 from Heather </a:t>
            </a:r>
            <a:r>
              <a:rPr lang="en-US" dirty="0"/>
              <a:t>to calculate the invariant mass of the first </a:t>
            </a:r>
            <a:r>
              <a:rPr lang="en-US" dirty="0" err="1"/>
              <a:t>muon</a:t>
            </a:r>
            <a:r>
              <a:rPr lang="en-US" dirty="0"/>
              <a:t> pair in each event and </a:t>
            </a:r>
            <a:r>
              <a:rPr lang="en-US" dirty="0" smtClean="0"/>
              <a:t>then plot </a:t>
            </a:r>
            <a:r>
              <a:rPr lang="en-US" dirty="0"/>
              <a:t>the invariant mass in a histogram. </a:t>
            </a:r>
            <a:endParaRPr lang="en-US" dirty="0" smtClean="0"/>
          </a:p>
          <a:p>
            <a:r>
              <a:rPr lang="en-US" dirty="0" smtClean="0"/>
              <a:t>Only looks </a:t>
            </a:r>
            <a:r>
              <a:rPr lang="en-US" dirty="0"/>
              <a:t>at events which contain at least two </a:t>
            </a:r>
            <a:r>
              <a:rPr lang="en-US" dirty="0" err="1" smtClean="0"/>
              <a:t>muons</a:t>
            </a:r>
            <a:r>
              <a:rPr lang="en-US" dirty="0" smtClean="0"/>
              <a:t> where both </a:t>
            </a:r>
            <a:r>
              <a:rPr lang="en-US" dirty="0" err="1"/>
              <a:t>muons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transverse momentum, </a:t>
            </a:r>
            <a:r>
              <a:rPr lang="en-US" dirty="0" err="1"/>
              <a:t>pt</a:t>
            </a:r>
            <a:r>
              <a:rPr lang="en-US" dirty="0"/>
              <a:t> &gt;</a:t>
            </a:r>
            <a:r>
              <a:rPr lang="en-US" dirty="0" smtClean="0"/>
              <a:t>20 </a:t>
            </a:r>
            <a:r>
              <a:rPr lang="en-US" dirty="0" err="1"/>
              <a:t>GeV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two </a:t>
            </a:r>
            <a:r>
              <a:rPr lang="en-US" dirty="0"/>
              <a:t>selected </a:t>
            </a:r>
            <a:r>
              <a:rPr lang="en-US" dirty="0" err="1"/>
              <a:t>muons</a:t>
            </a:r>
            <a:r>
              <a:rPr lang="en-US" dirty="0"/>
              <a:t> have opposite charge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Z-boson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Z-boson is particle that only lives for a very short time before decaying. We can observe </a:t>
            </a:r>
            <a:r>
              <a:rPr lang="en-US" dirty="0" smtClean="0"/>
              <a:t>a Z</a:t>
            </a:r>
            <a:r>
              <a:rPr lang="en-US" dirty="0"/>
              <a:t>-boson by looking at its decay products. The decay modes of the Z are 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pdg.lbl.gov</a:t>
            </a:r>
            <a:r>
              <a:rPr lang="en-US" dirty="0"/>
              <a:t>/2012/tables/rpp2012-sum-gauge-higgs-bosons.pdf</a:t>
            </a:r>
          </a:p>
          <a:p>
            <a:r>
              <a:rPr lang="en-US" dirty="0"/>
              <a:t>It decays to two </a:t>
            </a:r>
            <a:r>
              <a:rPr lang="en-US" dirty="0" err="1"/>
              <a:t>muons</a:t>
            </a:r>
            <a:r>
              <a:rPr lang="en-US" dirty="0"/>
              <a:t> and two electrons 3.4% of the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Determination of </a:t>
            </a:r>
            <a:r>
              <a:rPr lang="en-US" dirty="0"/>
              <a:t>the Z boson </a:t>
            </a:r>
            <a:r>
              <a:rPr lang="en-US" dirty="0" smtClean="0"/>
              <a:t>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readEvents.C</a:t>
            </a:r>
            <a:r>
              <a:rPr lang="en-US" dirty="0" smtClean="0"/>
              <a:t> uses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TLorentzVector</a:t>
            </a:r>
            <a:r>
              <a:rPr lang="en-US" dirty="0"/>
              <a:t> class (http://</a:t>
            </a:r>
            <a:r>
              <a:rPr lang="en-US" dirty="0" err="1"/>
              <a:t>root.cern.ch</a:t>
            </a:r>
            <a:r>
              <a:rPr lang="en-US" dirty="0"/>
              <a:t>/root/html/</a:t>
            </a:r>
            <a:r>
              <a:rPr lang="en-US" dirty="0" err="1"/>
              <a:t>TLorentzVector.html</a:t>
            </a:r>
            <a:r>
              <a:rPr lang="en-US" dirty="0"/>
              <a:t>) is very </a:t>
            </a:r>
            <a:r>
              <a:rPr lang="en-US" dirty="0" smtClean="0"/>
              <a:t>powerful.</a:t>
            </a:r>
            <a:endParaRPr lang="en-US" dirty="0"/>
          </a:p>
          <a:p>
            <a:pPr lvl="1"/>
            <a:r>
              <a:rPr lang="en-US" dirty="0"/>
              <a:t>If you have two particles and want to know the properties of the particle which produced them</a:t>
            </a:r>
            <a:r>
              <a:rPr lang="en-US" dirty="0" smtClean="0"/>
              <a:t>, you </a:t>
            </a:r>
            <a:r>
              <a:rPr lang="en-US" dirty="0"/>
              <a:t>can simply add them together: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Particle1;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 2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/ set up the properties of particle 1 and particle 2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</a:t>
            </a:r>
            <a:r>
              <a:rPr lang="en-US" dirty="0" err="1"/>
              <a:t>MotherParticle</a:t>
            </a:r>
            <a:r>
              <a:rPr lang="en-US" dirty="0"/>
              <a:t> = Particle1 + Particle2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ROOT website: http://</a:t>
            </a:r>
            <a:r>
              <a:rPr lang="en-US" dirty="0" err="1"/>
              <a:t>root.cern.ch</a:t>
            </a:r>
            <a:r>
              <a:rPr lang="en-US" dirty="0"/>
              <a:t>/</a:t>
            </a:r>
            <a:r>
              <a:rPr lang="en-US" dirty="0" err="1"/>
              <a:t>drupal</a:t>
            </a:r>
            <a:r>
              <a:rPr lang="en-US" dirty="0"/>
              <a:t>/</a:t>
            </a:r>
          </a:p>
          <a:p>
            <a:r>
              <a:rPr lang="en-US" dirty="0"/>
              <a:t> Intro to ROOT: http://</a:t>
            </a:r>
            <a:r>
              <a:rPr lang="en-US" dirty="0" err="1"/>
              <a:t>root.cern.ch</a:t>
            </a:r>
            <a:r>
              <a:rPr lang="en-US" dirty="0"/>
              <a:t>/</a:t>
            </a:r>
            <a:r>
              <a:rPr lang="en-US" dirty="0" err="1"/>
              <a:t>drupal</a:t>
            </a:r>
            <a:r>
              <a:rPr lang="en-US" dirty="0"/>
              <a:t>/content/discovering-root</a:t>
            </a:r>
          </a:p>
          <a:p>
            <a:r>
              <a:rPr lang="en-US" dirty="0"/>
              <a:t> Tutorials: </a:t>
            </a:r>
            <a:r>
              <a:rPr lang="en-US" dirty="0">
                <a:hlinkClick r:id="rId2"/>
              </a:rPr>
              <a:t>http://root.cern.ch/root/html/tutorials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Invariant mass: </a:t>
            </a:r>
            <a:r>
              <a:rPr lang="en-US" dirty="0"/>
              <a:t>http://</a:t>
            </a:r>
            <a:r>
              <a:rPr lang="en-US" dirty="0" err="1"/>
              <a:t>www.itp.phys.ethz.ch</a:t>
            </a:r>
            <a:r>
              <a:rPr lang="en-US" dirty="0"/>
              <a:t>/education/hs10/ppp1/PPP1_4.pdf</a:t>
            </a:r>
            <a:endParaRPr lang="en-US" dirty="0"/>
          </a:p>
          <a:p>
            <a:r>
              <a:rPr lang="en-US" dirty="0"/>
              <a:t> Reference guide for all classes: http://</a:t>
            </a:r>
            <a:r>
              <a:rPr lang="en-US" dirty="0" err="1"/>
              <a:t>root.cern.ch</a:t>
            </a:r>
            <a:r>
              <a:rPr lang="en-US" dirty="0"/>
              <a:t>/root/html534/</a:t>
            </a:r>
            <a:r>
              <a:rPr lang="en-US" dirty="0" err="1"/>
              <a:t>ClassIndex.html</a:t>
            </a:r>
            <a:endParaRPr lang="en-US" dirty="0"/>
          </a:p>
          <a:p>
            <a:r>
              <a:rPr lang="en-US" dirty="0"/>
              <a:t> ATLAS Z cross-section: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arxiv.org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pdf</a:t>
            </a:r>
            <a:r>
              <a:rPr lang="en-US" dirty="0">
                <a:hlinkClick r:id="rId3"/>
              </a:rPr>
              <a:t>/1010.2130v1.pdf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</a:t>
            </a:r>
            <a:r>
              <a:rPr lang="en-US" dirty="0" smtClean="0">
                <a:solidFill>
                  <a:srgbClr val="002060"/>
                </a:solidFill>
              </a:rPr>
              <a:t>3: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TSelector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TFile</a:t>
            </a:r>
            <a:r>
              <a:rPr lang="en-US" dirty="0" smtClean="0">
                <a:solidFill>
                  <a:srgbClr val="C00000"/>
                </a:solidFill>
              </a:rPr>
              <a:t> f("t00.root");  //open file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t0.MakeSelector("s0");  //create </a:t>
            </a:r>
            <a:r>
              <a:rPr lang="en-US" dirty="0" err="1" smtClean="0">
                <a:solidFill>
                  <a:srgbClr val="C00000"/>
                </a:solidFill>
              </a:rPr>
              <a:t>TSelector</a:t>
            </a:r>
            <a:r>
              <a:rPr lang="en-US" dirty="0" smtClean="0">
                <a:solidFill>
                  <a:srgbClr val="C00000"/>
                </a:solidFill>
              </a:rPr>
              <a:t> “s0”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f.Close</a:t>
            </a:r>
            <a:r>
              <a:rPr lang="en-US" dirty="0" smtClean="0">
                <a:solidFill>
                  <a:srgbClr val="C00000"/>
                </a:solidFill>
              </a:rPr>
              <a:t>();  //close file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and have fun!!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we 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C00000"/>
                </a:solidFill>
              </a:rPr>
              <a:t>DOSAR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Distributed Organization for Scientific and Academic Research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http://www.dosar.org/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You are welcome to join our bi-weekly video (</a:t>
            </a:r>
            <a:r>
              <a:rPr lang="en-US" dirty="0" err="1" smtClean="0"/>
              <a:t>Vidyo</a:t>
            </a:r>
            <a:r>
              <a:rPr lang="en-US" dirty="0" smtClean="0"/>
              <a:t>) meetings. Send request to be added to DOSAR email list to Prof. Greenwood: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greenw@phys.latech.edu</a:t>
            </a:r>
            <a:endParaRPr lang="en-US" dirty="0" smtClean="0"/>
          </a:p>
          <a:p>
            <a:r>
              <a:rPr lang="en-US" dirty="0" smtClean="0"/>
              <a:t>If you want long-term grid access, you can request membership in the </a:t>
            </a:r>
            <a:r>
              <a:rPr lang="en-US" dirty="0" smtClean="0">
                <a:solidFill>
                  <a:srgbClr val="C00000"/>
                </a:solidFill>
              </a:rPr>
              <a:t>DOSAR VO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Typical data analysis steps in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particle physics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create files containing simulated data</a:t>
            </a:r>
          </a:p>
          <a:p>
            <a:r>
              <a:rPr lang="en-US" dirty="0" smtClean="0"/>
              <a:t>Step 2: analyze simulated data</a:t>
            </a:r>
          </a:p>
          <a:p>
            <a:r>
              <a:rPr lang="en-US" dirty="0" smtClean="0"/>
              <a:t>Step 3: collect real data from detector</a:t>
            </a:r>
          </a:p>
          <a:p>
            <a:r>
              <a:rPr lang="en-US" dirty="0" smtClean="0"/>
              <a:t>Step 4: analyze real data</a:t>
            </a:r>
          </a:p>
          <a:p>
            <a:r>
              <a:rPr lang="en-US" dirty="0" smtClean="0"/>
              <a:t>Step 5: compare simulation with real data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disagreement, further study is needed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mistake?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new discovery?</a:t>
            </a:r>
          </a:p>
          <a:p>
            <a:r>
              <a:rPr lang="en-US" dirty="0" smtClean="0"/>
              <a:t>We will illustrate steps </a:t>
            </a:r>
            <a:r>
              <a:rPr lang="en-US" dirty="0" smtClean="0"/>
              <a:t>1, 2 and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(to simulate our detector response) are used in Step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use a simple random generator of Gaussian distribution in Root</a:t>
            </a: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Root Documentation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page: 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root.cern.ch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is useful to click on:  </a:t>
            </a:r>
            <a:r>
              <a:rPr lang="en-US" dirty="0" smtClean="0">
                <a:solidFill>
                  <a:srgbClr val="002060"/>
                </a:solidFill>
              </a:rPr>
              <a:t>Documentation</a:t>
            </a:r>
            <a:r>
              <a:rPr lang="en-US" dirty="0" smtClean="0"/>
              <a:t> and then select: </a:t>
            </a:r>
            <a:r>
              <a:rPr lang="en-US" dirty="0" smtClean="0">
                <a:solidFill>
                  <a:srgbClr val="002060"/>
                </a:solidFill>
              </a:rPr>
              <a:t>Reference Guide</a:t>
            </a:r>
          </a:p>
          <a:p>
            <a:r>
              <a:rPr lang="en-US" dirty="0" smtClean="0"/>
              <a:t>From there you can look at the documentation and source code for all the Root classes in any version of Root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Condor submission script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universe=grid </a:t>
            </a:r>
          </a:p>
          <a:p>
            <a:pPr>
              <a:buNone/>
            </a:pPr>
            <a:r>
              <a:rPr lang="en-US" sz="2200" dirty="0" err="1" smtClean="0"/>
              <a:t>grid_resource</a:t>
            </a:r>
            <a:r>
              <a:rPr lang="en-US" sz="2200" dirty="0" smtClean="0"/>
              <a:t>=gt2 osgitb1.nhn.ou.edu/</a:t>
            </a:r>
            <a:r>
              <a:rPr lang="en-US" sz="2200" dirty="0" err="1" smtClean="0"/>
              <a:t>jobmanager</a:t>
            </a:r>
            <a:r>
              <a:rPr lang="en-US" sz="2200" dirty="0" smtClean="0"/>
              <a:t>-condor</a:t>
            </a:r>
          </a:p>
          <a:p>
            <a:pPr>
              <a:buNone/>
            </a:pPr>
            <a:r>
              <a:rPr lang="en-US" sz="2200" dirty="0" smtClean="0"/>
              <a:t>executable=run-root.sh </a:t>
            </a:r>
          </a:p>
          <a:p>
            <a:pPr>
              <a:buNone/>
            </a:pPr>
            <a:r>
              <a:rPr lang="en-US" sz="2200" dirty="0" err="1" smtClean="0"/>
              <a:t>transfer_input_files</a:t>
            </a:r>
            <a:r>
              <a:rPr lang="en-US" sz="2200" dirty="0" smtClean="0"/>
              <a:t> = run-</a:t>
            </a:r>
            <a:r>
              <a:rPr lang="en-US" sz="2200" dirty="0" err="1" smtClean="0"/>
              <a:t>root.C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err="1" smtClean="0"/>
              <a:t>transfer_executable</a:t>
            </a:r>
            <a:r>
              <a:rPr lang="en-US" sz="2200" dirty="0" smtClean="0"/>
              <a:t>=True </a:t>
            </a:r>
          </a:p>
          <a:p>
            <a:pPr>
              <a:buNone/>
            </a:pPr>
            <a:r>
              <a:rPr lang="en-US" sz="2200" dirty="0" err="1" smtClean="0"/>
              <a:t>when_to_transfer_output</a:t>
            </a:r>
            <a:r>
              <a:rPr lang="en-US" sz="2200" dirty="0" smtClean="0"/>
              <a:t> = ON_EXIT </a:t>
            </a:r>
          </a:p>
          <a:p>
            <a:pPr>
              <a:buNone/>
            </a:pPr>
            <a:r>
              <a:rPr lang="en-US" sz="2200" dirty="0" smtClean="0"/>
              <a:t>log=run-root.log </a:t>
            </a:r>
          </a:p>
          <a:p>
            <a:pPr>
              <a:buNone/>
            </a:pPr>
            <a:r>
              <a:rPr lang="en-US" sz="2200" dirty="0" err="1" smtClean="0"/>
              <a:t>transfer_output_files</a:t>
            </a:r>
            <a:r>
              <a:rPr lang="en-US" sz="2200" dirty="0" smtClean="0"/>
              <a:t> = root.out,t00.root,t01.root </a:t>
            </a:r>
          </a:p>
          <a:p>
            <a:pPr>
              <a:buNone/>
            </a:pPr>
            <a:r>
              <a:rPr lang="en-US" sz="2200" dirty="0" smtClean="0"/>
              <a:t>output=run-root.out.$(Cluster).$(Process) </a:t>
            </a:r>
          </a:p>
          <a:p>
            <a:pPr>
              <a:buNone/>
            </a:pPr>
            <a:r>
              <a:rPr lang="en-US" sz="2200" dirty="0" smtClean="0"/>
              <a:t>error=run-root.err.$(Cluster).$(Process) </a:t>
            </a:r>
          </a:p>
          <a:p>
            <a:pPr>
              <a:buNone/>
            </a:pPr>
            <a:r>
              <a:rPr lang="en-US" sz="2200" dirty="0" smtClean="0"/>
              <a:t>notification=Never </a:t>
            </a:r>
          </a:p>
          <a:p>
            <a:pPr>
              <a:buNone/>
            </a:pPr>
            <a:r>
              <a:rPr lang="en-US" sz="2200" dirty="0" smtClean="0"/>
              <a:t>queue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 by running Root on the Grid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#!/bin/bash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usr</a:t>
            </a:r>
            <a:r>
              <a:rPr lang="en-US" dirty="0" smtClean="0">
                <a:solidFill>
                  <a:srgbClr val="C00000"/>
                </a:solidFill>
              </a:rPr>
              <a:t>/local/bin/root -b &lt; run-</a:t>
            </a:r>
            <a:r>
              <a:rPr lang="en-US" dirty="0" err="1" smtClean="0">
                <a:solidFill>
                  <a:srgbClr val="C00000"/>
                </a:solidFill>
              </a:rPr>
              <a:t>root.C</a:t>
            </a:r>
            <a:r>
              <a:rPr lang="en-US" dirty="0" smtClean="0">
                <a:solidFill>
                  <a:srgbClr val="C00000"/>
                </a:solidFill>
              </a:rPr>
              <a:t> &gt; </a:t>
            </a:r>
            <a:r>
              <a:rPr lang="en-US" dirty="0" err="1" smtClean="0">
                <a:solidFill>
                  <a:srgbClr val="C00000"/>
                </a:solidFill>
              </a:rPr>
              <a:t>root.out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by running Root with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Analyze real data on the grid and with Root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we will run a Root macro to read di-</a:t>
            </a:r>
            <a:r>
              <a:rPr lang="en-US" dirty="0" err="1" smtClean="0"/>
              <a:t>muon</a:t>
            </a:r>
            <a:r>
              <a:rPr lang="en-US" dirty="0" smtClean="0"/>
              <a:t> events and fill a </a:t>
            </a:r>
            <a:r>
              <a:rPr lang="en-US" dirty="0" err="1" smtClean="0"/>
              <a:t>Ttree</a:t>
            </a:r>
            <a:r>
              <a:rPr lang="en-US" dirty="0" smtClean="0"/>
              <a:t> with associated variables such as energy and transverse momentum</a:t>
            </a:r>
          </a:p>
          <a:p>
            <a:r>
              <a:rPr lang="en-US" dirty="0" smtClean="0"/>
              <a:t>The macro also determines the invariant mass of the </a:t>
            </a:r>
            <a:r>
              <a:rPr lang="en-US" dirty="0" err="1" smtClean="0"/>
              <a:t>muon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Finally, we will examine the invariant mass with a Root </a:t>
            </a:r>
            <a:r>
              <a:rPr lang="en-US" dirty="0" err="1" smtClean="0"/>
              <a:t>TBrowser</a:t>
            </a:r>
            <a:r>
              <a:rPr lang="en-US" dirty="0" smtClean="0"/>
              <a:t> to determine the </a:t>
            </a:r>
            <a:r>
              <a:rPr lang="en-US" dirty="0" err="1" smtClean="0"/>
              <a:t>Zpeak</a:t>
            </a:r>
            <a:r>
              <a:rPr lang="en-US" dirty="0" smtClean="0"/>
              <a:t> </a:t>
            </a:r>
            <a:r>
              <a:rPr lang="en-US" dirty="0" err="1" smtClean="0"/>
              <a:t>masss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1194</Words>
  <Application>Microsoft Macintosh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Office Theme</vt:lpstr>
      <vt:lpstr>3_Custom Design</vt:lpstr>
      <vt:lpstr>Custom Design</vt:lpstr>
      <vt:lpstr>1_Custom Design</vt:lpstr>
      <vt:lpstr>2_Custom Design</vt:lpstr>
      <vt:lpstr>Introduction to Analysis Example tutorial</vt:lpstr>
      <vt:lpstr>Who we are</vt:lpstr>
      <vt:lpstr>Typical data analysis steps in  particle physics</vt:lpstr>
      <vt:lpstr>Notes</vt:lpstr>
      <vt:lpstr>Root Documentation</vt:lpstr>
      <vt:lpstr>Condor submission script</vt:lpstr>
      <vt:lpstr>Step 1: Create simulated data by running Root on the Grid</vt:lpstr>
      <vt:lpstr>Step 1: Create simulated data by running Root with macro run-root.C</vt:lpstr>
      <vt:lpstr>Step 2: Analyze real data on the grid and with Root </vt:lpstr>
      <vt:lpstr>readEvents.C</vt:lpstr>
      <vt:lpstr>Z-boson Plot</vt:lpstr>
      <vt:lpstr>Determination of the Z boson mass</vt:lpstr>
      <vt:lpstr>More Information </vt:lpstr>
      <vt:lpstr>Step 3: make TSelector</vt:lpstr>
      <vt:lpstr>Conclusion</vt:lpstr>
    </vt:vector>
  </TitlesOfParts>
  <Manager/>
  <Company>OU Department of Physics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subject/>
  <dc:creator>Patrick Skubic</dc:creator>
  <cp:keywords/>
  <dc:description/>
  <cp:lastModifiedBy>Zeno  Greenwood</cp:lastModifiedBy>
  <cp:revision>19</cp:revision>
  <dcterms:created xsi:type="dcterms:W3CDTF">2012-08-06T16:01:30Z</dcterms:created>
  <dcterms:modified xsi:type="dcterms:W3CDTF">2014-08-26T21:33:42Z</dcterms:modified>
  <cp:category/>
</cp:coreProperties>
</file>