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70" r:id="rId4"/>
    <p:sldId id="257" r:id="rId5"/>
    <p:sldId id="278" r:id="rId6"/>
    <p:sldId id="259" r:id="rId7"/>
    <p:sldId id="274" r:id="rId8"/>
    <p:sldId id="273" r:id="rId9"/>
    <p:sldId id="275" r:id="rId10"/>
    <p:sldId id="276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50" d="100"/>
          <a:sy n="50" d="100"/>
        </p:scale>
        <p:origin x="-1411" y="-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4BB2C-0C71-4EDA-9B45-3F1F96034E8A}" type="datetime1">
              <a:rPr lang="en-US" smtClean="0"/>
              <a:t>3/30/2016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06644-9C41-464C-81D3-B45C9F6DC71B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95378-C775-41F3-8D73-D42653EDA022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A6B82-F697-433B-84B8-2818E9017B5F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D5AF7D-536F-4A6B-8D4D-977D43C741F4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403CB-0C35-4BC7-96F5-96382357B850}" type="datetime1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5D7ECC-08ED-4E2F-B5A1-F6B600EF0296}" type="datetime1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2BEB7A-98EB-4913-8FD0-3EA9006CCEDE}" type="datetime1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098D39-FDF7-486D-B6B7-67CDCE006246}" type="datetime1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3007F-E9B3-47DC-9960-500C17459175}" type="datetime1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CBFDD-ECDC-47DC-894F-676522FC3D73}" type="datetime1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C17BBE8A-9E58-43FC-8DCE-ADBEBBD38DC5}" type="datetime1">
              <a:rPr lang="en-US" smtClean="0"/>
              <a:t>3/30/2016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im-itb.grid.iu.edu/oim/meshconfig" TargetMode="External"/><Relationship Id="rId3" Type="http://schemas.openxmlformats.org/officeDocument/2006/relationships/hyperlink" Target="https://twiki.grid.iu.edu/bin/view/Operations/PSServiceLevelAgreement" TargetMode="External"/><Relationship Id="rId7" Type="http://schemas.openxmlformats.org/officeDocument/2006/relationships/hyperlink" Target="http://cl-analytics.mwt2.org:5601/" TargetMode="External"/><Relationship Id="rId2" Type="http://schemas.openxmlformats.org/officeDocument/2006/relationships/hyperlink" Target="https://docs.google.com/document/d/1l144BSo-88M0cLMMjKcKMIE-Q5s21X-w3lYl-0Pn_08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ki.opensciencegrid.org/bin/view/Documentation/DeployperfSONAR" TargetMode="External"/><Relationship Id="rId11" Type="http://schemas.openxmlformats.org/officeDocument/2006/relationships/hyperlink" Target="http://www.perfsonar.net/" TargetMode="External"/><Relationship Id="rId5" Type="http://schemas.openxmlformats.org/officeDocument/2006/relationships/hyperlink" Target="http://grid-monitoring.cern.ch/perfsonar_coverage.txt" TargetMode="External"/><Relationship Id="rId10" Type="http://schemas.openxmlformats.org/officeDocument/2006/relationships/hyperlink" Target="http://madalert.aglt2.org/madalert/diff.html" TargetMode="External"/><Relationship Id="rId4" Type="http://schemas.openxmlformats.org/officeDocument/2006/relationships/hyperlink" Target="https://www.opensciencegrid.org/bin/view/Documentation/NetworkingInOSG" TargetMode="External"/><Relationship Id="rId9" Type="http://schemas.openxmlformats.org/officeDocument/2006/relationships/hyperlink" Target="https://ps-test.sca.iu.edu/meshconfi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id-monitoring.cern.ch/perfsonar_coverage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smad.grid.iu.edu/maddash-webui/index.cgi?dashboard=USATLAS%20Mesh%20Con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psmad.grid.iu.edu/maddash-webui/index.cgi?dashboard=USCMS%20Mesh%20Confi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l-analytics.mwt2.org:560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wlcg-net-pla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s-test.sca.iu.edu/meshconfi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/>
              <a:t> </a:t>
            </a:r>
            <a:r>
              <a:rPr lang="en-US" b="1" dirty="0" smtClean="0"/>
              <a:t>March 30 </a:t>
            </a:r>
            <a:r>
              <a:rPr lang="en-US" b="1" dirty="0" smtClean="0"/>
              <a:t>2016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BC97-6752-4FFA-B22B-0DE0B958B22E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8077200" cy="5638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Using our data effectively.  Now that we have a rich dataset we need to get problems found and fixed.  </a:t>
            </a:r>
          </a:p>
          <a:p>
            <a:pPr>
              <a:spcBef>
                <a:spcPts val="0"/>
              </a:spcBef>
            </a:pPr>
            <a:r>
              <a:rPr lang="en-US" sz="2800" dirty="0" err="1" smtClean="0">
                <a:solidFill>
                  <a:srgbClr val="7030A0"/>
                </a:solidFill>
              </a:rPr>
              <a:t>Datastore</a:t>
            </a:r>
            <a:r>
              <a:rPr lang="en-US" sz="2800" dirty="0" smtClean="0">
                <a:solidFill>
                  <a:srgbClr val="7030A0"/>
                </a:solidFill>
              </a:rPr>
              <a:t> infrastructure still not as reliable and responsive as we want it to be.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Monitoring needs tuning to better identify problems that impact the performance of the system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Reconfiguration to use SSDs still needs exploring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B0F0"/>
                </a:solidFill>
              </a:rPr>
              <a:t>Getting  better engagement from US LHC sites.   Need to work on likely network issues.  </a:t>
            </a:r>
            <a:r>
              <a:rPr lang="en-US" sz="2400" b="1" dirty="0" smtClean="0">
                <a:solidFill>
                  <a:srgbClr val="00B0F0"/>
                </a:solidFill>
              </a:rPr>
              <a:t>Goal is to use new alerting to help engage and motivate sites and users.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ddress </a:t>
            </a:r>
            <a:r>
              <a:rPr lang="en-US" sz="2800" dirty="0" smtClean="0">
                <a:solidFill>
                  <a:srgbClr val="00B050"/>
                </a:solidFill>
              </a:rPr>
              <a:t>the data migration process.  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How do we move “older” data off the primary system and onto a new location while retaining some means of access?  </a:t>
            </a:r>
            <a:r>
              <a:rPr lang="en-US" sz="2400" dirty="0" smtClean="0">
                <a:solidFill>
                  <a:srgbClr val="C00000"/>
                </a:solidFill>
              </a:rPr>
              <a:t>Still w</a:t>
            </a:r>
            <a:r>
              <a:rPr lang="en-US" sz="2400" dirty="0" smtClean="0">
                <a:solidFill>
                  <a:srgbClr val="C00000"/>
                </a:solidFill>
              </a:rPr>
              <a:t>aiting </a:t>
            </a:r>
            <a:r>
              <a:rPr lang="en-US" sz="2400" dirty="0" smtClean="0">
                <a:solidFill>
                  <a:srgbClr val="C00000"/>
                </a:solidFill>
              </a:rPr>
              <a:t>for process from </a:t>
            </a:r>
            <a:r>
              <a:rPr lang="en-US" sz="2400" dirty="0" err="1" smtClean="0">
                <a:solidFill>
                  <a:srgbClr val="C00000"/>
                </a:solidFill>
              </a:rPr>
              <a:t>ESnet</a:t>
            </a:r>
            <a:r>
              <a:rPr lang="en-US" sz="2400" dirty="0" smtClean="0">
                <a:solidFill>
                  <a:srgbClr val="C00000"/>
                </a:solidFill>
              </a:rPr>
              <a:t>…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88E9-861F-4AEC-BAAB-95931DA2A3DE}" type="datetime1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48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87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 or Comments?</a:t>
            </a: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667000"/>
            <a:ext cx="7498080" cy="3352800"/>
          </a:xfrm>
        </p:spPr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D4E-58BD-4F8F-A228-90FD29A3FD7D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OSG Network </a:t>
            </a:r>
            <a:r>
              <a:rPr lang="en-US" dirty="0" err="1" smtClean="0"/>
              <a:t>Datastore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>
                <a:hlinkClick r:id="rId2"/>
              </a:rPr>
              <a:t>https://docs.google.com/document/d/1l144BSo-88M0cLMMjKcKMIE-Q5s21X-w3lYl-0Pn_08/edit</a:t>
            </a:r>
            <a:r>
              <a:rPr lang="en-US" dirty="0" smtClean="0">
                <a:hlinkClick r:id="rId2"/>
              </a:rPr>
              <a:t>#</a:t>
            </a:r>
            <a:endParaRPr lang="en-US" dirty="0" smtClean="0"/>
          </a:p>
          <a:p>
            <a:pPr lvl="1"/>
            <a:r>
              <a:rPr lang="en-US" dirty="0" smtClean="0"/>
              <a:t>SLA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twiki.grid.iu.edu/bin/view/Operations/PSServiceLevelAgreement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Network Documentation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www.opensciencegrid.org/bin/view/Documentation/NetworkingInOSG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/>
              <a:t> </a:t>
            </a:r>
            <a:r>
              <a:rPr lang="en-US" dirty="0" smtClean="0"/>
              <a:t>adoption tracking: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grid-monitoring.cern.ch/perfsonar_coverage.txt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Deployment 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ATLAS Analytics:  </a:t>
            </a:r>
            <a:r>
              <a:rPr lang="en-US" dirty="0">
                <a:hlinkClick r:id="rId7"/>
              </a:rPr>
              <a:t>http://cl-analytics.mwt2.org:5601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 smtClean="0"/>
              <a:t> in OSG </a:t>
            </a:r>
            <a:r>
              <a:rPr lang="en-US" dirty="0" smtClean="0">
                <a:hlinkClick r:id="rId8"/>
              </a:rPr>
              <a:t>https://oim.grid.iu.edu/oim/meshconfig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Beta Mesh-</a:t>
            </a:r>
            <a:r>
              <a:rPr lang="en-US" dirty="0" err="1" smtClean="0"/>
              <a:t>config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https://ps-test.sca.iu.edu/meshconfig</a:t>
            </a:r>
            <a:r>
              <a:rPr lang="en-US" dirty="0" smtClean="0">
                <a:hlinkClick r:id="rId9"/>
              </a:rPr>
              <a:t>/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err="1" smtClean="0"/>
              <a:t>MadAlert</a:t>
            </a:r>
            <a:r>
              <a:rPr lang="en-US" dirty="0"/>
              <a:t>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madalert.aglt2.org/madalert/diff.html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 smtClean="0"/>
              <a:t> </a:t>
            </a:r>
            <a:r>
              <a:rPr lang="en-US" dirty="0"/>
              <a:t>homepage:  </a:t>
            </a:r>
            <a:r>
              <a:rPr lang="en-US" dirty="0">
                <a:hlinkClick r:id="rId11"/>
              </a:rPr>
              <a:t>http://www.perfsonar.net</a:t>
            </a:r>
            <a:r>
              <a:rPr lang="en-US" dirty="0" smtClean="0">
                <a:hlinkClick r:id="rId11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052-33DD-4055-8949-22E1B939515C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r>
              <a:rPr lang="en-US" dirty="0" smtClean="0"/>
              <a:t>Networking Area Goals Year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866888" cy="5334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We will put the OSG network </a:t>
            </a:r>
            <a:r>
              <a:rPr lang="en-US" dirty="0" err="1"/>
              <a:t>datastore</a:t>
            </a:r>
            <a:r>
              <a:rPr lang="en-US" dirty="0"/>
              <a:t> into production.   Data from all registered </a:t>
            </a:r>
            <a:r>
              <a:rPr lang="en-US" dirty="0" err="1"/>
              <a:t>perfSONAR</a:t>
            </a:r>
            <a:r>
              <a:rPr lang="en-US" dirty="0"/>
              <a:t> instances in OSG and WLCG will be continuously gathered and reliably stored</a:t>
            </a:r>
            <a:r>
              <a:rPr lang="en-US" dirty="0" smtClean="0"/>
              <a:t>. 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Done as of September 14,  2015 and announced. </a:t>
            </a:r>
            <a:endParaRPr lang="en-US" b="1" dirty="0" smtClean="0">
              <a:solidFill>
                <a:srgbClr val="00B050"/>
              </a:solidFill>
            </a:endParaRPr>
          </a:p>
          <a:p>
            <a:pPr lvl="0"/>
            <a:r>
              <a:rPr lang="en-US" dirty="0" smtClean="0"/>
              <a:t>The USATLAS and USCMS sites will be used to demonstrate a robust network monitoring infrastructure from OSG.  We will use the data collected to identify networking issues between USATLAS and/or USCMS sites and document how we resolve those issues.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In </a:t>
            </a:r>
            <a:r>
              <a:rPr lang="en-US" b="1" dirty="0" smtClean="0">
                <a:solidFill>
                  <a:srgbClr val="0070C0"/>
                </a:solidFill>
              </a:rPr>
              <a:t>progress </a:t>
            </a:r>
            <a:r>
              <a:rPr lang="en-US" b="1" dirty="0" smtClean="0">
                <a:solidFill>
                  <a:srgbClr val="0070C0"/>
                </a:solidFill>
              </a:rPr>
              <a:t>(80%),  more later on alerting and engaging</a:t>
            </a:r>
          </a:p>
          <a:p>
            <a:r>
              <a:rPr lang="en-US" dirty="0" smtClean="0"/>
              <a:t>We </a:t>
            </a:r>
            <a:r>
              <a:rPr lang="en-US" dirty="0"/>
              <a:t>will produce Release 1.0 of the </a:t>
            </a:r>
            <a:r>
              <a:rPr lang="en-US" dirty="0" err="1"/>
              <a:t>datastore</a:t>
            </a:r>
            <a:r>
              <a:rPr lang="en-US" dirty="0"/>
              <a:t> API providing access to all the </a:t>
            </a:r>
            <a:r>
              <a:rPr lang="en-US" dirty="0" err="1"/>
              <a:t>perfSONAR</a:t>
            </a:r>
            <a:r>
              <a:rPr lang="en-US" dirty="0"/>
              <a:t> metrics we gather: traceroute, bandwidth, latency and packet-loss.  In addition this API may contain additional derived and transformed data as requested by our client users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In progress </a:t>
            </a:r>
            <a:r>
              <a:rPr lang="en-US" b="1" dirty="0" smtClean="0">
                <a:solidFill>
                  <a:srgbClr val="00B0F0"/>
                </a:solidFill>
              </a:rPr>
              <a:t>(75</a:t>
            </a:r>
            <a:r>
              <a:rPr lang="en-US" b="1" dirty="0" smtClean="0">
                <a:solidFill>
                  <a:srgbClr val="00B0F0"/>
                </a:solidFill>
              </a:rPr>
              <a:t>%).  </a:t>
            </a:r>
            <a:r>
              <a:rPr lang="en-US" dirty="0" smtClean="0">
                <a:solidFill>
                  <a:srgbClr val="00B0F0"/>
                </a:solidFill>
              </a:rPr>
              <a:t>Starting  from Esmond.  Publishing to </a:t>
            </a:r>
            <a:r>
              <a:rPr lang="en-US" b="1" dirty="0" smtClean="0">
                <a:solidFill>
                  <a:srgbClr val="00B0F0"/>
                </a:solidFill>
              </a:rPr>
              <a:t>AMQ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What use-cases are not (yet) well served by current API?</a:t>
            </a:r>
            <a:endParaRPr lang="en-US" b="1" dirty="0">
              <a:solidFill>
                <a:srgbClr val="00B0F0"/>
              </a:solidFill>
            </a:endParaRP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5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Networking Stretch Goals Year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7772400" cy="4953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We will create a network cost-matrix (rows: sources, columns: destinations) containing estimated bandwidth values between our USATLAS and USCMS sites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In progress </a:t>
            </a:r>
            <a:r>
              <a:rPr lang="en-US" b="1" dirty="0" smtClean="0">
                <a:solidFill>
                  <a:srgbClr val="0070C0"/>
                </a:solidFill>
              </a:rPr>
              <a:t>(70</a:t>
            </a:r>
            <a:r>
              <a:rPr lang="en-US" b="1" dirty="0" smtClean="0">
                <a:solidFill>
                  <a:srgbClr val="0070C0"/>
                </a:solidFill>
              </a:rPr>
              <a:t>%):  </a:t>
            </a:r>
            <a:r>
              <a:rPr lang="en-US" dirty="0" smtClean="0">
                <a:solidFill>
                  <a:srgbClr val="0070C0"/>
                </a:solidFill>
              </a:rPr>
              <a:t>Jorge Batista and </a:t>
            </a:r>
            <a:r>
              <a:rPr lang="en-US" dirty="0" err="1" smtClean="0">
                <a:solidFill>
                  <a:srgbClr val="0070C0"/>
                </a:solidFill>
              </a:rPr>
              <a:t>Ilija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Vukotic</a:t>
            </a:r>
            <a:r>
              <a:rPr lang="en-US" dirty="0" smtClean="0">
                <a:solidFill>
                  <a:srgbClr val="0070C0"/>
                </a:solidFill>
              </a:rPr>
              <a:t> are working with me on producing a bandwidth estimate using Mathis’s Formula (which relates packet-loss and round-trip-time to </a:t>
            </a:r>
            <a:r>
              <a:rPr lang="en-US" dirty="0" smtClean="0">
                <a:solidFill>
                  <a:srgbClr val="0070C0"/>
                </a:solidFill>
              </a:rPr>
              <a:t>bandwidth</a:t>
            </a:r>
            <a:r>
              <a:rPr lang="en-US" dirty="0" smtClean="0">
                <a:solidFill>
                  <a:srgbClr val="0070C0"/>
                </a:solidFill>
              </a:rPr>
              <a:t>).</a:t>
            </a:r>
            <a:endParaRPr lang="en-US" dirty="0" smtClean="0">
              <a:solidFill>
                <a:srgbClr val="0070C0"/>
              </a:solidFill>
            </a:endParaRPr>
          </a:p>
          <a:p>
            <a:pPr lvl="0"/>
            <a:r>
              <a:rPr lang="en-US" dirty="0" smtClean="0"/>
              <a:t>We </a:t>
            </a:r>
            <a:r>
              <a:rPr lang="en-US" dirty="0"/>
              <a:t>will  prototype various alarming and alerting components for use in </a:t>
            </a:r>
            <a:r>
              <a:rPr lang="en-US" dirty="0" smtClean="0"/>
              <a:t>OSG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b="1" dirty="0" smtClean="0">
                <a:solidFill>
                  <a:srgbClr val="FFC000"/>
                </a:solidFill>
              </a:rPr>
              <a:t>5</a:t>
            </a:r>
            <a:r>
              <a:rPr lang="en-US" b="1" dirty="0" smtClean="0">
                <a:solidFill>
                  <a:srgbClr val="FFC000"/>
                </a:solidFill>
              </a:rPr>
              <a:t>% Options being thought </a:t>
            </a:r>
            <a:r>
              <a:rPr lang="en-US" b="1" dirty="0" smtClean="0">
                <a:solidFill>
                  <a:srgbClr val="FFC000"/>
                </a:solidFill>
              </a:rPr>
              <a:t>out in </a:t>
            </a:r>
            <a:r>
              <a:rPr lang="en-US" b="1" dirty="0" smtClean="0">
                <a:solidFill>
                  <a:srgbClr val="FFC000"/>
                </a:solidFill>
              </a:rPr>
              <a:t>the </a:t>
            </a:r>
            <a:r>
              <a:rPr lang="en-US" b="1" dirty="0" err="1" smtClean="0">
                <a:solidFill>
                  <a:srgbClr val="FFC000"/>
                </a:solidFill>
              </a:rPr>
              <a:t>PuNDIT</a:t>
            </a:r>
            <a:r>
              <a:rPr lang="en-US" b="1" dirty="0" smtClean="0">
                <a:solidFill>
                  <a:srgbClr val="FFC000"/>
                </a:solidFill>
              </a:rPr>
              <a:t> satellite project and </a:t>
            </a:r>
            <a:r>
              <a:rPr lang="en-US" b="1" dirty="0" err="1" smtClean="0">
                <a:solidFill>
                  <a:srgbClr val="FFC000"/>
                </a:solidFill>
              </a:rPr>
              <a:t>MadAlert</a:t>
            </a:r>
            <a:r>
              <a:rPr lang="en-US" b="1" dirty="0" smtClean="0">
                <a:solidFill>
                  <a:srgbClr val="FFC000"/>
                </a:solidFill>
              </a:rPr>
              <a:t>.   </a:t>
            </a:r>
            <a:endParaRPr lang="en-US" b="1" dirty="0" smtClean="0">
              <a:solidFill>
                <a:srgbClr val="FFC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NEW: </a:t>
            </a:r>
            <a:r>
              <a:rPr lang="en-US" b="1" dirty="0" smtClean="0">
                <a:solidFill>
                  <a:srgbClr val="FFC000"/>
                </a:solidFill>
              </a:rPr>
              <a:t>Implement</a:t>
            </a:r>
            <a:r>
              <a:rPr lang="en-US" b="1" dirty="0" smtClean="0">
                <a:solidFill>
                  <a:srgbClr val="FFC000"/>
                </a:solidFill>
              </a:rPr>
              <a:t>ing </a:t>
            </a:r>
            <a:r>
              <a:rPr lang="en-US" b="1" dirty="0" err="1" smtClean="0">
                <a:solidFill>
                  <a:srgbClr val="FFC000"/>
                </a:solidFill>
              </a:rPr>
              <a:t>Check_MK</a:t>
            </a:r>
            <a:r>
              <a:rPr lang="en-US" b="1" dirty="0" smtClean="0">
                <a:solidFill>
                  <a:srgbClr val="FFC000"/>
                </a:solidFill>
              </a:rPr>
              <a:t>/OMD rule-based </a:t>
            </a:r>
            <a:r>
              <a:rPr lang="en-US" b="1" dirty="0" smtClean="0">
                <a:solidFill>
                  <a:srgbClr val="FFC000"/>
                </a:solidFill>
              </a:rPr>
              <a:t>notifications in progress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79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305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Improving perfSONAR-PS toolkit for OSG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Track adoption </a:t>
            </a:r>
            <a:r>
              <a:rPr lang="en-US" dirty="0">
                <a:solidFill>
                  <a:srgbClr val="0070C0"/>
                </a:solidFill>
              </a:rPr>
              <a:t>at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grid-monitoring.cern.ch/perfsonar_coverage.txt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Mesh-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standalone from </a:t>
            </a:r>
            <a:r>
              <a:rPr lang="en-US" dirty="0" err="1" smtClean="0">
                <a:solidFill>
                  <a:srgbClr val="0070C0"/>
                </a:solidFill>
              </a:rPr>
              <a:t>Soichi</a:t>
            </a:r>
            <a:r>
              <a:rPr lang="en-US" dirty="0" smtClean="0">
                <a:solidFill>
                  <a:srgbClr val="0070C0"/>
                </a:solidFill>
              </a:rPr>
              <a:t> in final testing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OSG </a:t>
            </a:r>
            <a:r>
              <a:rPr lang="en-US" dirty="0" smtClean="0">
                <a:solidFill>
                  <a:srgbClr val="00B050"/>
                </a:solidFill>
              </a:rPr>
              <a:t>dashboard </a:t>
            </a:r>
            <a:r>
              <a:rPr lang="en-US" dirty="0" smtClean="0">
                <a:solidFill>
                  <a:srgbClr val="00B050"/>
                </a:solidFill>
              </a:rPr>
              <a:t>service / OSG network service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Has been operating OK in the last few weeks. 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Latency of results is a concern (time to show up in mesh) but depends upon use-cases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Outreach and community interaction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Working with WLCG on new networking initiatives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CHEP abstract submitted, </a:t>
            </a:r>
            <a:r>
              <a:rPr lang="en-US" dirty="0" err="1" smtClean="0">
                <a:solidFill>
                  <a:srgbClr val="C00000"/>
                </a:solidFill>
              </a:rPr>
              <a:t>HEPiX</a:t>
            </a:r>
            <a:r>
              <a:rPr lang="en-US" dirty="0" smtClean="0">
                <a:solidFill>
                  <a:srgbClr val="C00000"/>
                </a:solidFill>
              </a:rPr>
              <a:t> presentation in April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Presentation at the All-hands meeting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Ongoing </a:t>
            </a:r>
            <a:r>
              <a:rPr lang="en-US" dirty="0" smtClean="0">
                <a:solidFill>
                  <a:srgbClr val="C00000"/>
                </a:solidFill>
              </a:rPr>
              <a:t>meetings/interactions with </a:t>
            </a:r>
            <a:r>
              <a:rPr lang="en-US" dirty="0" err="1" smtClean="0">
                <a:solidFill>
                  <a:srgbClr val="C00000"/>
                </a:solidFill>
              </a:rPr>
              <a:t>perfSONAR</a:t>
            </a:r>
            <a:r>
              <a:rPr lang="en-US" dirty="0" smtClean="0">
                <a:solidFill>
                  <a:srgbClr val="C00000"/>
                </a:solidFill>
              </a:rPr>
              <a:t> developers (Shawn attends weekly meetings)</a:t>
            </a: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58C5-9533-4BBC-8772-F411ECA512F7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152400"/>
            <a:ext cx="749808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Mesh Status:  USATLAS &amp; USCMS </a:t>
            </a:r>
            <a:endParaRPr lang="en-US" dirty="0"/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85" y="533400"/>
            <a:ext cx="3177815" cy="29872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36" y="533400"/>
            <a:ext cx="3048264" cy="3078747"/>
          </a:xfrm>
          <a:prstGeom prst="rect">
            <a:avLst/>
          </a:prstGeom>
        </p:spPr>
      </p:pic>
      <p:pic>
        <p:nvPicPr>
          <p:cNvPr id="9" name="Picture 8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58287"/>
            <a:ext cx="2926334" cy="2918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35418"/>
            <a:ext cx="3033023" cy="30177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120" y="1095494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~noon today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Latency meshes are hyperlinked to GUI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8077200" cy="5943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B050"/>
                </a:solidFill>
              </a:rPr>
              <a:t>Analytics platform with </a:t>
            </a:r>
            <a:r>
              <a:rPr lang="en-US" sz="2800" dirty="0" err="1" smtClean="0">
                <a:solidFill>
                  <a:srgbClr val="00B050"/>
                </a:solidFill>
              </a:rPr>
              <a:t>perfSONAR</a:t>
            </a:r>
            <a:r>
              <a:rPr lang="en-US" sz="2800" dirty="0" smtClean="0">
                <a:solidFill>
                  <a:srgbClr val="00B050"/>
                </a:solidFill>
              </a:rPr>
              <a:t> data deployed and operating.  Used by ATLAS and </a:t>
            </a:r>
            <a:r>
              <a:rPr lang="en-US" sz="2800" dirty="0" err="1" smtClean="0">
                <a:solidFill>
                  <a:srgbClr val="00B050"/>
                </a:solidFill>
              </a:rPr>
              <a:t>LHCb</a:t>
            </a:r>
            <a:r>
              <a:rPr lang="en-US" sz="2800" dirty="0" smtClean="0">
                <a:solidFill>
                  <a:srgbClr val="00B050"/>
                </a:solidFill>
              </a:rPr>
              <a:t> so far</a:t>
            </a:r>
            <a:endParaRPr lang="en-US" sz="2800" dirty="0" smtClean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://cl-analytics.mwt2.org:5601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800" dirty="0" err="1" smtClean="0"/>
              <a:t>Soichi</a:t>
            </a:r>
            <a:r>
              <a:rPr lang="en-US" sz="2800" dirty="0" smtClean="0"/>
              <a:t> has finalized beta version of new mesh-</a:t>
            </a:r>
            <a:r>
              <a:rPr lang="en-US" sz="2800" dirty="0" err="1" smtClean="0"/>
              <a:t>config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70C0"/>
                </a:solidFill>
              </a:rPr>
              <a:t>D</a:t>
            </a:r>
            <a:r>
              <a:rPr lang="en-US" sz="2800" dirty="0" smtClean="0">
                <a:solidFill>
                  <a:srgbClr val="0070C0"/>
                </a:solidFill>
              </a:rPr>
              <a:t>ocumentation </a:t>
            </a:r>
            <a:r>
              <a:rPr lang="en-US" sz="2800" dirty="0" smtClean="0">
                <a:solidFill>
                  <a:srgbClr val="0070C0"/>
                </a:solidFill>
              </a:rPr>
              <a:t>updates </a:t>
            </a:r>
            <a:r>
              <a:rPr lang="en-US" sz="2800" dirty="0" smtClean="0">
                <a:solidFill>
                  <a:srgbClr val="0070C0"/>
                </a:solidFill>
              </a:rPr>
              <a:t>for v3.5.1 released March 3, clarifications </a:t>
            </a:r>
            <a:r>
              <a:rPr lang="en-US" sz="2800" dirty="0" smtClean="0">
                <a:solidFill>
                  <a:srgbClr val="0070C0"/>
                </a:solidFill>
              </a:rPr>
              <a:t>and </a:t>
            </a:r>
            <a:r>
              <a:rPr lang="en-US" sz="2800" dirty="0" smtClean="0">
                <a:solidFill>
                  <a:srgbClr val="0070C0"/>
                </a:solidFill>
              </a:rPr>
              <a:t>updates to the OSG </a:t>
            </a:r>
            <a:r>
              <a:rPr lang="en-US" sz="2800" dirty="0" err="1" smtClean="0">
                <a:solidFill>
                  <a:srgbClr val="0070C0"/>
                </a:solidFill>
              </a:rPr>
              <a:t>datastore</a:t>
            </a:r>
            <a:r>
              <a:rPr lang="en-US" sz="2800" dirty="0" smtClean="0">
                <a:solidFill>
                  <a:srgbClr val="0070C0"/>
                </a:solidFill>
              </a:rPr>
              <a:t> operations guide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Debugging various networking issues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Problems between CERN and Portugal Tier-1 used </a:t>
            </a:r>
            <a:r>
              <a:rPr lang="en-US" sz="2400" dirty="0" err="1" smtClean="0">
                <a:solidFill>
                  <a:srgbClr val="C00000"/>
                </a:solidFill>
              </a:rPr>
              <a:t>perfSONAR</a:t>
            </a:r>
            <a:r>
              <a:rPr lang="en-US" sz="2400" dirty="0" smtClean="0">
                <a:solidFill>
                  <a:srgbClr val="C00000"/>
                </a:solidFill>
              </a:rPr>
              <a:t> to identify overloaded link.  Fixed: adding 10G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Problems getting data to (US)CMS site in Brazil.   Bad </a:t>
            </a:r>
            <a:r>
              <a:rPr lang="en-US" sz="2400" dirty="0" err="1" smtClean="0">
                <a:solidFill>
                  <a:srgbClr val="C00000"/>
                </a:solidFill>
              </a:rPr>
              <a:t>ESnet</a:t>
            </a:r>
            <a:r>
              <a:rPr lang="en-US" sz="2400" dirty="0" smtClean="0">
                <a:solidFill>
                  <a:srgbClr val="C00000"/>
                </a:solidFill>
              </a:rPr>
              <a:t> connection/route found and fixed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Problems from Caltech to FNAL under investigation (ticket included me yesterday).   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D67B-AC8B-495F-886D-33E632F3629C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838200"/>
          </a:xfrm>
        </p:spPr>
        <p:txBody>
          <a:bodyPr/>
          <a:lstStyle/>
          <a:p>
            <a:r>
              <a:rPr lang="en-US" dirty="0" smtClean="0"/>
              <a:t>Items Underway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8001000" cy="5715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CHEP abstract submitted  that will include OSG networking</a:t>
            </a:r>
          </a:p>
          <a:p>
            <a:pPr>
              <a:spcBef>
                <a:spcPts val="0"/>
              </a:spcBef>
            </a:pPr>
            <a:r>
              <a:rPr lang="en-US" sz="1800" dirty="0" err="1" smtClean="0">
                <a:solidFill>
                  <a:srgbClr val="FF0000"/>
                </a:solidFill>
              </a:rPr>
              <a:t>HEPiX</a:t>
            </a:r>
            <a:r>
              <a:rPr lang="en-US" sz="1800" dirty="0" smtClean="0">
                <a:solidFill>
                  <a:srgbClr val="FF0000"/>
                </a:solidFill>
              </a:rPr>
              <a:t> presentation proposed for April meeting</a:t>
            </a:r>
          </a:p>
          <a:p>
            <a:pPr>
              <a:spcBef>
                <a:spcPts val="0"/>
              </a:spcBef>
            </a:pPr>
            <a:r>
              <a:rPr lang="en-US" sz="1800" b="1" dirty="0" smtClean="0"/>
              <a:t>Reorganization of WLCG related efforts at CERN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New document proposing network related efforts being drafted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tinyurl.com/wlcg-net-plans</a:t>
            </a:r>
            <a:r>
              <a:rPr lang="en-US" sz="16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</a:rPr>
              <a:t>Upcoming </a:t>
            </a:r>
            <a:r>
              <a:rPr lang="en-US" sz="1800" dirty="0" err="1" smtClean="0">
                <a:solidFill>
                  <a:srgbClr val="002060"/>
                </a:solidFill>
              </a:rPr>
              <a:t>perfSONAR</a:t>
            </a:r>
            <a:r>
              <a:rPr lang="en-US" sz="1800" dirty="0" smtClean="0">
                <a:solidFill>
                  <a:srgbClr val="002060"/>
                </a:solidFill>
              </a:rPr>
              <a:t> annual developers face-to-face meeting May 10-11</a:t>
            </a:r>
          </a:p>
          <a:p>
            <a:pPr lvl="1">
              <a:spcBef>
                <a:spcPts val="0"/>
              </a:spcBef>
            </a:pPr>
            <a:r>
              <a:rPr lang="en-US" sz="1600" dirty="0" err="1" smtClean="0"/>
              <a:t>PuNDIT</a:t>
            </a:r>
            <a:r>
              <a:rPr lang="en-US" sz="1600" dirty="0" smtClean="0"/>
              <a:t> targeting initial version/demo then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Revising the OSG/WLCG bandwidth testing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One big mesh with 28 day cadence will be redone to 2 (or more) meshes with 20 hour cadence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Need more timely bandwidth results.   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Node services currently reset nightly which interferes with scheduling beyond &gt;24 hours</a:t>
            </a:r>
          </a:p>
          <a:p>
            <a:pPr>
              <a:spcBef>
                <a:spcPts val="0"/>
              </a:spcBef>
            </a:pPr>
            <a:r>
              <a:rPr lang="en-US" sz="1800" dirty="0" err="1" smtClean="0">
                <a:solidFill>
                  <a:srgbClr val="C00000"/>
                </a:solidFill>
              </a:rPr>
              <a:t>Soichi</a:t>
            </a:r>
            <a:r>
              <a:rPr lang="en-US" sz="1800" dirty="0" smtClean="0">
                <a:solidFill>
                  <a:srgbClr val="C00000"/>
                </a:solidFill>
              </a:rPr>
              <a:t> has a well developed standalone mesh-</a:t>
            </a:r>
            <a:r>
              <a:rPr lang="en-US" sz="1800" dirty="0" err="1" smtClean="0">
                <a:solidFill>
                  <a:srgbClr val="C00000"/>
                </a:solidFill>
              </a:rPr>
              <a:t>config</a:t>
            </a:r>
            <a:r>
              <a:rPr lang="en-US" sz="1800" dirty="0" smtClean="0">
                <a:solidFill>
                  <a:srgbClr val="C00000"/>
                </a:solidFill>
              </a:rPr>
              <a:t> being tested.  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Will require a “private” lookup service for OSG and WCLG to allow controlled access to </a:t>
            </a:r>
            <a:r>
              <a:rPr lang="en-US" sz="1600" dirty="0" err="1" smtClean="0"/>
              <a:t>perfSONAR</a:t>
            </a:r>
            <a:r>
              <a:rPr lang="en-US" sz="1600" dirty="0" smtClean="0"/>
              <a:t> registration information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Planning a new CLI tool to help debugging and diagnosis of network problems.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Will directly query </a:t>
            </a:r>
            <a:r>
              <a:rPr lang="en-US" sz="1600" dirty="0" err="1" smtClean="0"/>
              <a:t>perfSONAR</a:t>
            </a:r>
            <a:r>
              <a:rPr lang="en-US" sz="1600" dirty="0" smtClean="0"/>
              <a:t> toolkit MAs to extract additional details not currently stored in the central MA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Will automate “standard” data gathering that </a:t>
            </a:r>
            <a:r>
              <a:rPr lang="en-US" sz="1600" dirty="0"/>
              <a:t> </a:t>
            </a:r>
            <a:r>
              <a:rPr lang="en-US" sz="1600" dirty="0" smtClean="0"/>
              <a:t>is currently tedious and  error prone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Will also exercise our current API to the </a:t>
            </a:r>
            <a:r>
              <a:rPr lang="en-US" sz="1600" dirty="0" err="1" smtClean="0"/>
              <a:t>datastore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7030A0"/>
                </a:solidFill>
              </a:rPr>
              <a:t>Alerting is the next big target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39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Standalone </a:t>
            </a:r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Soichi</a:t>
            </a:r>
            <a:r>
              <a:rPr lang="en-US" dirty="0" smtClean="0"/>
              <a:t> has an almost fina</a:t>
            </a:r>
            <a:r>
              <a:rPr lang="en-US" dirty="0" smtClean="0"/>
              <a:t>l </a:t>
            </a:r>
            <a:r>
              <a:rPr lang="en-US" dirty="0" smtClean="0"/>
              <a:t>version for testing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ps-test.sca.iu.edu/meshconfig/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Can be installed outside OIM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Target is Universities or VOs who want to create and manage their own meshes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OSG Goal is to replace the mesh-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currently in OIM.  </a:t>
            </a:r>
            <a:r>
              <a:rPr lang="en-US" dirty="0" err="1" smtClean="0">
                <a:solidFill>
                  <a:srgbClr val="0070C0"/>
                </a:solidFill>
              </a:rPr>
              <a:t>Soichi</a:t>
            </a:r>
            <a:r>
              <a:rPr lang="en-US" dirty="0" smtClean="0">
                <a:solidFill>
                  <a:srgbClr val="0070C0"/>
                </a:solidFill>
              </a:rPr>
              <a:t> has provided a roadmap to </a:t>
            </a:r>
            <a:r>
              <a:rPr lang="en-US" dirty="0" smtClean="0">
                <a:solidFill>
                  <a:srgbClr val="0070C0"/>
                </a:solidFill>
              </a:rPr>
              <a:t>operations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Uses information the toolkit publishes to the global </a:t>
            </a:r>
            <a:r>
              <a:rPr lang="en-US" dirty="0" err="1" smtClean="0">
                <a:solidFill>
                  <a:srgbClr val="0070C0"/>
                </a:solidFill>
              </a:rPr>
              <a:t>perfSONAR</a:t>
            </a:r>
            <a:r>
              <a:rPr lang="en-US" dirty="0" smtClean="0">
                <a:solidFill>
                  <a:srgbClr val="0070C0"/>
                </a:solidFill>
              </a:rPr>
              <a:t> lookup service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Complication</a:t>
            </a:r>
            <a:r>
              <a:rPr lang="en-US" dirty="0" smtClean="0">
                <a:solidFill>
                  <a:srgbClr val="002060"/>
                </a:solidFill>
              </a:rPr>
              <a:t> is that we need to make available “private” registration information in a </a:t>
            </a:r>
            <a:r>
              <a:rPr lang="en-US" dirty="0" err="1" smtClean="0">
                <a:solidFill>
                  <a:srgbClr val="002060"/>
                </a:solidFill>
              </a:rPr>
              <a:t>perfSONAR</a:t>
            </a:r>
            <a:r>
              <a:rPr lang="en-US" dirty="0" smtClean="0">
                <a:solidFill>
                  <a:srgbClr val="002060"/>
                </a:solidFill>
              </a:rPr>
              <a:t> lookup service…can’t be “public”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Solution?: create a private version of th</a:t>
            </a:r>
            <a:r>
              <a:rPr lang="en-US" dirty="0" smtClean="0">
                <a:solidFill>
                  <a:srgbClr val="002060"/>
                </a:solidFill>
              </a:rPr>
              <a:t>e lookup service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Woul</a:t>
            </a:r>
            <a:r>
              <a:rPr lang="en-US" dirty="0" smtClean="0">
                <a:solidFill>
                  <a:srgbClr val="FF0000"/>
                </a:solidFill>
              </a:rPr>
              <a:t>d need to be hosted somewhere; OSG?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74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"/>
            <a:ext cx="7498080" cy="975360"/>
          </a:xfrm>
        </p:spPr>
        <p:txBody>
          <a:bodyPr/>
          <a:lstStyle/>
          <a:p>
            <a:r>
              <a:rPr lang="en-US" dirty="0" smtClean="0"/>
              <a:t>Alerting on Obvious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90688" cy="53340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As I have noted many times, alerting on potential network issues is fraught with many problems about </a:t>
            </a:r>
            <a:r>
              <a:rPr lang="en-US" b="1" dirty="0" smtClean="0">
                <a:solidFill>
                  <a:srgbClr val="C00000"/>
                </a:solidFill>
              </a:rPr>
              <a:t>who to notify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when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B050"/>
                </a:solidFill>
              </a:rPr>
              <a:t>The central OSG </a:t>
            </a:r>
            <a:r>
              <a:rPr lang="en-US" dirty="0" err="1" smtClean="0">
                <a:solidFill>
                  <a:srgbClr val="00B050"/>
                </a:solidFill>
              </a:rPr>
              <a:t>datastore</a:t>
            </a:r>
            <a:r>
              <a:rPr lang="en-US" dirty="0" smtClean="0">
                <a:solidFill>
                  <a:srgbClr val="00B050"/>
                </a:solidFill>
              </a:rPr>
              <a:t> is giving us measurements for all sites and paths,  </a:t>
            </a:r>
            <a:r>
              <a:rPr lang="en-US" u="sng" dirty="0" smtClean="0">
                <a:solidFill>
                  <a:srgbClr val="00B050"/>
                </a:solidFill>
              </a:rPr>
              <a:t>some</a:t>
            </a:r>
            <a:r>
              <a:rPr lang="en-US" dirty="0" smtClean="0">
                <a:solidFill>
                  <a:srgbClr val="00B050"/>
                </a:solidFill>
              </a:rPr>
              <a:t> of which have fairly clear indications of problems that are associated with specific sites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Sites having large packet loss to or from many other sites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Site experience low bandwidth to or from many other sites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In these cases we would like to notify the specific “site” about the problem including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Information about the problem (why it is “bad”)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Common causes of the problem (what to check)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Where to go for follow-on help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We are working on augmenting our </a:t>
            </a:r>
            <a:r>
              <a:rPr lang="en-US" dirty="0" err="1" smtClean="0">
                <a:solidFill>
                  <a:srgbClr val="C00000"/>
                </a:solidFill>
              </a:rPr>
              <a:t>check_mk</a:t>
            </a:r>
            <a:r>
              <a:rPr lang="en-US" dirty="0" smtClean="0">
                <a:solidFill>
                  <a:srgbClr val="C00000"/>
                </a:solidFill>
              </a:rPr>
              <a:t> monitoring infrastructure to create contacts from </a:t>
            </a:r>
            <a:r>
              <a:rPr lang="en-US" dirty="0" err="1" smtClean="0">
                <a:solidFill>
                  <a:srgbClr val="C00000"/>
                </a:solidFill>
              </a:rPr>
              <a:t>perfSONAR</a:t>
            </a:r>
            <a:r>
              <a:rPr lang="en-US" dirty="0" smtClean="0">
                <a:solidFill>
                  <a:srgbClr val="C00000"/>
                </a:solidFill>
              </a:rPr>
              <a:t> emails and OIM and GOCDB emails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Once suitable contacts are configured (and automatically updated when the sources change) we intend to enable “alert” emails for “obvious” problems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May take some tuning for when to send email and how often.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077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1204</Words>
  <Application>Microsoft Office PowerPoint</Application>
  <PresentationFormat>On-screen Show (4:3)</PresentationFormat>
  <Paragraphs>143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OSG</vt:lpstr>
      <vt:lpstr>OSG Area Coordinators</vt:lpstr>
      <vt:lpstr>Networking Area Goals Year 4</vt:lpstr>
      <vt:lpstr>Networking Stretch Goals Year 4</vt:lpstr>
      <vt:lpstr>Key Initiatives in Network Area</vt:lpstr>
      <vt:lpstr>Mesh Status:  USATLAS &amp; USCMS </vt:lpstr>
      <vt:lpstr>Recent Accomplishments</vt:lpstr>
      <vt:lpstr>Items Underway </vt:lpstr>
      <vt:lpstr>Standalone Mesh-Config</vt:lpstr>
      <vt:lpstr>Alerting on Obvious Problems</vt:lpstr>
      <vt:lpstr>Top Concerns</vt:lpstr>
      <vt:lpstr>Questions or Comments?  </vt:lpstr>
      <vt:lpstr>URLs of Relevance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2016-03-30T18:20:11Z</dcterms:modified>
</cp:coreProperties>
</file>