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7" r:id="rId4"/>
    <p:sldId id="262" r:id="rId5"/>
    <p:sldId id="257" r:id="rId6"/>
    <p:sldId id="258" r:id="rId7"/>
    <p:sldId id="259" r:id="rId8"/>
    <p:sldId id="266" r:id="rId9"/>
    <p:sldId id="260" r:id="rId10"/>
    <p:sldId id="261" r:id="rId11"/>
    <p:sldId id="26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FACE2-7E8E-504B-BFC4-9D7ED1698A88}" type="datetimeFigureOut">
              <a:rPr lang="en-US" smtClean="0"/>
              <a:pPr/>
              <a:t>10/1/12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20AF1-CD92-CC47-829D-90CD3BC0C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F5037-ABD6-6F4B-8FDD-5611B203A0FC}" type="datetimeFigureOut">
              <a:rPr lang="en-US" smtClean="0"/>
              <a:pPr/>
              <a:t>10/1/12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1CCE8-68FF-0645-B93D-E57A6EC4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A1D1-750C-9E47-AB47-DD98B9AEC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Security/NewOSGPKI" TargetMode="External"/><Relationship Id="rId3" Type="http://schemas.openxmlformats.org/officeDocument/2006/relationships/hyperlink" Target="https://oim-itb.grid.iu.edu/oim/certificatesearchuse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.grid.iu.edu/oim/certificaterequestuser" TargetMode="External"/><Relationship Id="rId3" Type="http://schemas.openxmlformats.org/officeDocument/2006/relationships/hyperlink" Target="https://oim.grid.iu.edu/oim/v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Security/DOEGrids2DigiCertDNTransi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Security/OSGPKITraining" TargetMode="External"/><Relationship Id="rId3" Type="http://schemas.openxmlformats.org/officeDocument/2006/relationships/hyperlink" Target="https://twiki.grid.iu.edu/bin/view/Operations/OSGPKITrustedAg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-itb.grid.iu.edu/oim/home" TargetMode="External"/><Relationship Id="rId3" Type="http://schemas.openxmlformats.org/officeDocument/2006/relationships/hyperlink" Target="https://oim-itb.grid.iu.edu/oim/v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-itb.grid.iu.edu/oim/certificaterequestuse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-itb.grid.iu.edu/oim/v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im-itb.grid.iu.edu/oim/certificateus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OSG PKI RA Training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Altunay, Jim </a:t>
            </a:r>
            <a:r>
              <a:rPr lang="en-US" dirty="0" err="1" smtClean="0"/>
              <a:t>Basney</a:t>
            </a:r>
            <a:endParaRPr lang="en-US" dirty="0" smtClean="0"/>
          </a:p>
          <a:p>
            <a:r>
              <a:rPr lang="en-US" dirty="0" smtClean="0"/>
              <a:t>OSG PKI Team</a:t>
            </a:r>
          </a:p>
          <a:p>
            <a:r>
              <a:rPr lang="en-US" dirty="0" smtClean="0"/>
              <a:t>October 1, 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Revoke the Test Cert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5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Revoke the cert with your RA Agent privileges.</a:t>
            </a:r>
          </a:p>
          <a:p>
            <a:r>
              <a:rPr lang="en-US" dirty="0" smtClean="0"/>
              <a:t>Review circumstances under which RA Agents should revoke certificates. </a:t>
            </a:r>
            <a:r>
              <a:rPr lang="en-US" dirty="0" smtClean="0">
                <a:hlinkClick r:id="rId2"/>
              </a:rPr>
              <a:t>https://twiki.grid.iu.edu/bin/view/Security/NewOSGPKI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</a:t>
            </a:r>
            <a:r>
              <a:rPr lang="en-US" dirty="0" smtClean="0">
                <a:hlinkClick r:id="rId3"/>
              </a:rPr>
              <a:t>https://oim-itb.grid.iu.edu/oim/certificatesearchuser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Click the "Others" tab. </a:t>
            </a:r>
          </a:p>
          <a:p>
            <a:r>
              <a:rPr lang="en-US" dirty="0" smtClean="0"/>
              <a:t>Enter your name in "DN Contains" and click the "Search" button. </a:t>
            </a:r>
          </a:p>
          <a:p>
            <a:r>
              <a:rPr lang="en-US" dirty="0" smtClean="0"/>
              <a:t>Click on the line for your certificate. </a:t>
            </a:r>
          </a:p>
          <a:p>
            <a:r>
              <a:rPr lang="en-US" dirty="0" smtClean="0"/>
              <a:t>Enter an "Action Note" ("OSG RA Training") and click the "Revoke" button.</a:t>
            </a:r>
          </a:p>
          <a:p>
            <a:r>
              <a:rPr lang="en-US" dirty="0" smtClean="0"/>
              <a:t>Do not forget to remove the test certificate from your browser. It is only good for testing environment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After the training: Request a User cert in Production System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Obtain a real user certificate from </a:t>
            </a:r>
            <a:r>
              <a:rPr lang="en-US" dirty="0" smtClean="0">
                <a:hlinkClick r:id="rId2"/>
              </a:rPr>
              <a:t>https://oim.grid.iu.edu/oim/certificaterequestuser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Note the difference between </a:t>
            </a:r>
            <a:r>
              <a:rPr lang="en-US" b="1" dirty="0" smtClean="0"/>
              <a:t>OIM-ITB </a:t>
            </a:r>
            <a:r>
              <a:rPr lang="en-US" dirty="0" smtClean="0"/>
              <a:t>and </a:t>
            </a:r>
            <a:r>
              <a:rPr lang="en-US" b="1" dirty="0" smtClean="0"/>
              <a:t>OIM</a:t>
            </a:r>
          </a:p>
          <a:p>
            <a:r>
              <a:rPr lang="en-US" dirty="0" smtClean="0"/>
              <a:t>Apply to become an OSG RA Agent. Go to </a:t>
            </a:r>
            <a:r>
              <a:rPr lang="en-US" dirty="0" smtClean="0">
                <a:hlinkClick r:id="rId3"/>
              </a:rPr>
              <a:t>https://oim.grid.iu.edu/oim/vo</a:t>
            </a:r>
            <a:r>
              <a:rPr lang="en-US" dirty="0" smtClean="0"/>
              <a:t> Select your VO and then click “Request for RA Enrollment" button in the upper right hand corner, and complete the form.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Distinguished </a:t>
            </a:r>
            <a:r>
              <a:rPr lang="en-US" dirty="0" smtClean="0"/>
              <a:t>Names: Will NOT Affect </a:t>
            </a:r>
            <a:r>
              <a:rPr lang="en-US" dirty="0" smtClean="0"/>
              <a:t>the </a:t>
            </a:r>
            <a:r>
              <a:rPr lang="en-US" dirty="0" smtClean="0"/>
              <a:t>RAs, </a:t>
            </a:r>
            <a:r>
              <a:rPr lang="en-US" dirty="0" smtClean="0"/>
              <a:t>but affect your </a:t>
            </a:r>
            <a:r>
              <a:rPr lang="en-US" dirty="0" err="1" smtClean="0"/>
              <a:t>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Certificates from new OSG PKI will have new Distinguished Names</a:t>
            </a:r>
          </a:p>
          <a:p>
            <a:pPr lvl="1"/>
            <a:r>
              <a:rPr lang="en-US" dirty="0" smtClean="0"/>
              <a:t>Users will need to register new certificate DNs in VOMS</a:t>
            </a:r>
          </a:p>
          <a:p>
            <a:r>
              <a:rPr lang="en-US" dirty="0" smtClean="0"/>
              <a:t>Current </a:t>
            </a:r>
            <a:r>
              <a:rPr lang="en-US" dirty="0" err="1" smtClean="0"/>
              <a:t>DOEGrids</a:t>
            </a:r>
            <a:r>
              <a:rPr lang="en-US" dirty="0" smtClean="0"/>
              <a:t> DNs:</a:t>
            </a:r>
          </a:p>
          <a:p>
            <a:pPr lvl="1"/>
            <a:r>
              <a:rPr lang="en-US" dirty="0" smtClean="0"/>
              <a:t>Issuer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DC=org/DC=</a:t>
            </a:r>
            <a:r>
              <a:rPr lang="en-US" dirty="0" err="1"/>
              <a:t>DOEGrids</a:t>
            </a:r>
            <a:r>
              <a:rPr lang="en-US" dirty="0"/>
              <a:t>/OU=Certificate Authorities/CN=</a:t>
            </a:r>
            <a:r>
              <a:rPr lang="en-US" dirty="0" err="1"/>
              <a:t>DOEGrids</a:t>
            </a:r>
            <a:r>
              <a:rPr lang="en-US" dirty="0"/>
              <a:t> CA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Subject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DC=org/DC=</a:t>
            </a:r>
            <a:r>
              <a:rPr lang="en-US" dirty="0" err="1"/>
              <a:t>doegrids</a:t>
            </a:r>
            <a:r>
              <a:rPr lang="en-US" dirty="0"/>
              <a:t>/OU=People/CN=</a:t>
            </a:r>
            <a:r>
              <a:rPr lang="en-US" i="1" dirty="0"/>
              <a:t>full name </a:t>
            </a:r>
            <a:r>
              <a:rPr lang="en-US" i="1" dirty="0" smtClean="0"/>
              <a:t>DOEGRIDS-ID#</a:t>
            </a:r>
            <a:endParaRPr lang="en-US" dirty="0"/>
          </a:p>
          <a:p>
            <a:r>
              <a:rPr lang="en-US" dirty="0" smtClean="0"/>
              <a:t>New OSG PKI DNs:</a:t>
            </a:r>
          </a:p>
          <a:p>
            <a:pPr lvl="1"/>
            <a:r>
              <a:rPr lang="en-US" dirty="0"/>
              <a:t>Issuer: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DC=com/DC=DigiCert-Grid/O=DigiCert Grid/CN=DigiCert Grid CA-1 </a:t>
            </a:r>
          </a:p>
          <a:p>
            <a:pPr lvl="1"/>
            <a:r>
              <a:rPr lang="en-US" dirty="0"/>
              <a:t>Subject: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DC=com/DC=DigiCert-Grid/O=Open Science Grid/OU=People/CN</a:t>
            </a:r>
            <a:r>
              <a:rPr lang="en-US" dirty="0" smtClean="0"/>
              <a:t>=</a:t>
            </a:r>
            <a:r>
              <a:rPr lang="en-US" i="1" dirty="0" smtClean="0"/>
              <a:t>full name OSG-OIM-ID#</a:t>
            </a:r>
            <a:endParaRPr lang="en-US" i="1" dirty="0"/>
          </a:p>
          <a:p>
            <a:r>
              <a:rPr lang="en-US" dirty="0" smtClean="0"/>
              <a:t>More </a:t>
            </a:r>
            <a:r>
              <a:rPr lang="en-US" dirty="0"/>
              <a:t>details </a:t>
            </a:r>
            <a:r>
              <a:rPr lang="en-US" dirty="0" smtClean="0"/>
              <a:t>at: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://twiki.grid.iu.edu/bin/view/Security/</a:t>
            </a:r>
            <a:r>
              <a:rPr lang="en-US" dirty="0" smtClean="0">
                <a:hlinkClick r:id="rId2"/>
              </a:rPr>
              <a:t>DOEGrids2DigiCertDNTransition</a:t>
            </a:r>
            <a:endParaRPr lang="en-US" dirty="0" smtClean="0"/>
          </a:p>
          <a:p>
            <a:r>
              <a:rPr lang="en-US" dirty="0" smtClean="0"/>
              <a:t>Testing so far has found no issues related to this DN change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899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End of the Training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are now Ready to handle production requests</a:t>
            </a:r>
          </a:p>
          <a:p>
            <a:r>
              <a:rPr lang="en-US" dirty="0" err="1" smtClean="0"/>
              <a:t>DOEGrids</a:t>
            </a:r>
            <a:r>
              <a:rPr lang="en-US" dirty="0" smtClean="0"/>
              <a:t> CA will shut down in mid-March and transition will start slowly after that</a:t>
            </a:r>
          </a:p>
          <a:p>
            <a:pPr lvl="1"/>
            <a:r>
              <a:rPr lang="en-US" dirty="0" smtClean="0"/>
              <a:t>As users </a:t>
            </a:r>
            <a:r>
              <a:rPr lang="en-US" dirty="0" err="1" smtClean="0"/>
              <a:t>certs</a:t>
            </a:r>
            <a:r>
              <a:rPr lang="en-US" dirty="0" smtClean="0"/>
              <a:t> expire, they will start using OSG PKI</a:t>
            </a:r>
          </a:p>
          <a:p>
            <a:r>
              <a:rPr lang="en-US" dirty="0" smtClean="0"/>
              <a:t>Useful URLs:</a:t>
            </a:r>
          </a:p>
          <a:p>
            <a:pPr lvl="1"/>
            <a:r>
              <a:rPr lang="en-US" sz="2378" dirty="0" smtClean="0">
                <a:hlinkClick r:id="rId2"/>
              </a:rPr>
              <a:t>https://twiki.grid.iu.edu/bin/view/Security/OSGPKITraining</a:t>
            </a:r>
            <a:endParaRPr lang="en-US" sz="2378" dirty="0" smtClean="0"/>
          </a:p>
          <a:p>
            <a:pPr lvl="1"/>
            <a:r>
              <a:rPr lang="en-US" sz="2378" dirty="0" smtClean="0"/>
              <a:t>https://</a:t>
            </a:r>
            <a:r>
              <a:rPr lang="en-US" sz="2378" dirty="0" err="1" smtClean="0"/>
              <a:t>twiki.grid.iu.edu/bin/view/Security/NewOSGPKI</a:t>
            </a:r>
            <a:endParaRPr lang="en-US" sz="2378" dirty="0" smtClean="0"/>
          </a:p>
          <a:p>
            <a:pPr lvl="1"/>
            <a:r>
              <a:rPr lang="en-US" sz="2378" dirty="0" smtClean="0">
                <a:hlinkClick r:id="rId3"/>
              </a:rPr>
              <a:t>https://twiki.grid.iu.edu/bin/view/Operations/OSGPKITrustedAgent</a:t>
            </a:r>
            <a:endParaRPr lang="en-US" sz="2378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OSG PKI RA Training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The OSG PKI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Transition from </a:t>
            </a:r>
            <a:r>
              <a:rPr lang="en-US" dirty="0" err="1" smtClean="0"/>
              <a:t>DOEGrids</a:t>
            </a:r>
            <a:r>
              <a:rPr lang="en-US" dirty="0" smtClean="0"/>
              <a:t> CA to OSG PKI. </a:t>
            </a:r>
          </a:p>
          <a:p>
            <a:pPr lvl="1"/>
            <a:r>
              <a:rPr lang="en-US" dirty="0" smtClean="0"/>
              <a:t>Registration Authority Agents (RA Agent)/Grid </a:t>
            </a:r>
            <a:r>
              <a:rPr lang="en-US" dirty="0" err="1" smtClean="0"/>
              <a:t>Admins</a:t>
            </a:r>
            <a:r>
              <a:rPr lang="en-US" dirty="0" smtClean="0"/>
              <a:t> (GA) will interface directly with OSG and OSG Information Management System (OIM). </a:t>
            </a:r>
          </a:p>
          <a:p>
            <a:pPr lvl="1"/>
            <a:r>
              <a:rPr lang="en-US" dirty="0" smtClean="0"/>
              <a:t>The back end CA, </a:t>
            </a:r>
            <a:r>
              <a:rPr lang="en-US" dirty="0" err="1" smtClean="0"/>
              <a:t>DigiCert</a:t>
            </a:r>
            <a:r>
              <a:rPr lang="en-US" dirty="0" smtClean="0"/>
              <a:t> CA, is invisible to RA Agents and </a:t>
            </a:r>
            <a:r>
              <a:rPr lang="en-US" dirty="0" err="1" smtClean="0"/>
              <a:t>GAs</a:t>
            </a:r>
            <a:r>
              <a:rPr lang="en-US" dirty="0" smtClean="0"/>
              <a:t> for their work. </a:t>
            </a:r>
          </a:p>
          <a:p>
            <a:pPr lvl="1"/>
            <a:r>
              <a:rPr lang="en-US" dirty="0" smtClean="0"/>
              <a:t>Most of the RA Agent/GA functions remain the same. New user interface at OSG OIM, but basic functionalities are the same</a:t>
            </a:r>
          </a:p>
          <a:p>
            <a:pPr lvl="2"/>
            <a:r>
              <a:rPr lang="en-US" dirty="0" smtClean="0"/>
              <a:t>Using</a:t>
            </a:r>
            <a:r>
              <a:rPr lang="en-US" dirty="0" smtClean="0"/>
              <a:t> </a:t>
            </a:r>
            <a:r>
              <a:rPr lang="en-US" dirty="0" smtClean="0"/>
              <a:t>GOC</a:t>
            </a:r>
            <a:r>
              <a:rPr lang="en-US" dirty="0" smtClean="0"/>
              <a:t> </a:t>
            </a:r>
            <a:r>
              <a:rPr lang="en-US" dirty="0" smtClean="0"/>
              <a:t>ticketing system instead of mailing lists</a:t>
            </a:r>
          </a:p>
          <a:p>
            <a:pPr lvl="1"/>
            <a:r>
              <a:rPr lang="en-US" dirty="0" smtClean="0"/>
              <a:t>Separation of RA Agent and GA duties: </a:t>
            </a:r>
          </a:p>
          <a:p>
            <a:pPr lvl="2"/>
            <a:r>
              <a:rPr lang="en-US" dirty="0" smtClean="0"/>
              <a:t>RA Agents only approve User </a:t>
            </a:r>
            <a:r>
              <a:rPr lang="en-US" dirty="0" err="1" smtClean="0"/>
              <a:t>certs</a:t>
            </a:r>
            <a:r>
              <a:rPr lang="en-US" dirty="0" smtClean="0"/>
              <a:t>, does not approve host </a:t>
            </a:r>
            <a:r>
              <a:rPr lang="en-US" dirty="0" err="1" smtClean="0"/>
              <a:t>certs</a:t>
            </a:r>
            <a:r>
              <a:rPr lang="en-US" dirty="0" smtClean="0"/>
              <a:t> anymore. </a:t>
            </a:r>
          </a:p>
          <a:p>
            <a:pPr lvl="2"/>
            <a:r>
              <a:rPr lang="en-US" dirty="0" err="1" smtClean="0"/>
              <a:t>GAs</a:t>
            </a:r>
            <a:r>
              <a:rPr lang="en-US" dirty="0" smtClean="0"/>
              <a:t> only approve host </a:t>
            </a:r>
            <a:r>
              <a:rPr lang="en-US" dirty="0" err="1" smtClean="0"/>
              <a:t>certs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An RA Agent can be assigned to one or more </a:t>
            </a:r>
            <a:r>
              <a:rPr lang="en-US" dirty="0" err="1" smtClean="0"/>
              <a:t>VOs</a:t>
            </a:r>
            <a:endParaRPr lang="en-US" dirty="0" smtClean="0"/>
          </a:p>
          <a:p>
            <a:r>
              <a:rPr lang="en-US" dirty="0" smtClean="0"/>
              <a:t>A GA can be assigned to one or more network domains (e.g. </a:t>
            </a:r>
            <a:r>
              <a:rPr lang="en-US" dirty="0" err="1" smtClean="0"/>
              <a:t>fnal.gov</a:t>
            </a:r>
            <a:r>
              <a:rPr lang="en-US" dirty="0" smtClean="0"/>
              <a:t>)</a:t>
            </a:r>
            <a:r>
              <a:rPr lang="en-US" dirty="0" smtClean="0"/>
              <a:t> and a domain can be approved by one or more </a:t>
            </a:r>
            <a:r>
              <a:rPr lang="en-US" dirty="0" err="1" smtClean="0"/>
              <a:t>GAs</a:t>
            </a:r>
            <a:endParaRPr lang="en-US" dirty="0" smtClean="0"/>
          </a:p>
          <a:p>
            <a:r>
              <a:rPr lang="en-US" dirty="0" smtClean="0"/>
              <a:t>A person can be an RA Agent and GA simultaneously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The OSG PKI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0836"/>
          </a:xfrm>
        </p:spPr>
        <p:txBody>
          <a:bodyPr>
            <a:normAutofit/>
          </a:bodyPr>
          <a:lstStyle/>
          <a:p>
            <a:r>
              <a:rPr lang="en-US" sz="2595" dirty="0" smtClean="0"/>
              <a:t>A GA can be assigned to one or more network domains (e.g. </a:t>
            </a:r>
            <a:r>
              <a:rPr lang="en-US" sz="2595" dirty="0" err="1" smtClean="0"/>
              <a:t>fnal.gov</a:t>
            </a:r>
            <a:r>
              <a:rPr lang="en-US" sz="2595" dirty="0" smtClean="0"/>
              <a:t>)</a:t>
            </a:r>
            <a:r>
              <a:rPr lang="en-US" sz="2595" dirty="0" smtClean="0"/>
              <a:t> and a domain can be approved by one or more </a:t>
            </a:r>
            <a:r>
              <a:rPr lang="en-US" sz="2595" dirty="0" err="1" smtClean="0"/>
              <a:t>GAs</a:t>
            </a:r>
            <a:endParaRPr lang="en-US" sz="2595" dirty="0" smtClean="0"/>
          </a:p>
          <a:p>
            <a:r>
              <a:rPr lang="en-US" sz="2595" dirty="0" smtClean="0"/>
              <a:t>A </a:t>
            </a:r>
            <a:r>
              <a:rPr lang="en-US" sz="2595" dirty="0" smtClean="0"/>
              <a:t>person can be an RA Agent and GA </a:t>
            </a:r>
            <a:r>
              <a:rPr lang="en-US" sz="2595" dirty="0" smtClean="0"/>
              <a:t>simultaneously</a:t>
            </a:r>
          </a:p>
          <a:p>
            <a:r>
              <a:rPr lang="en-US" sz="2595" dirty="0" smtClean="0"/>
              <a:t>Quotas for the number of certificates:</a:t>
            </a:r>
          </a:p>
          <a:p>
            <a:r>
              <a:rPr lang="en-US" sz="2595" dirty="0" smtClean="0"/>
              <a:t>There </a:t>
            </a:r>
            <a:r>
              <a:rPr lang="en-US" sz="2595" dirty="0" smtClean="0"/>
              <a:t>is no quota for RA </a:t>
            </a:r>
            <a:r>
              <a:rPr lang="en-US" sz="2595" dirty="0" smtClean="0"/>
              <a:t>agent</a:t>
            </a:r>
          </a:p>
          <a:p>
            <a:r>
              <a:rPr lang="en-US" sz="2595" dirty="0" smtClean="0"/>
              <a:t>E</a:t>
            </a:r>
            <a:r>
              <a:rPr lang="en-US" sz="2595" dirty="0" smtClean="0"/>
              <a:t>ach </a:t>
            </a:r>
            <a:r>
              <a:rPr lang="en-US" sz="2595" dirty="0" smtClean="0"/>
              <a:t>user can request up to 25 per </a:t>
            </a:r>
            <a:r>
              <a:rPr lang="en-US" sz="2595" dirty="0" smtClean="0"/>
              <a:t>year</a:t>
            </a:r>
          </a:p>
          <a:p>
            <a:r>
              <a:rPr lang="en-US" sz="2595" dirty="0" smtClean="0"/>
              <a:t>For </a:t>
            </a:r>
            <a:r>
              <a:rPr lang="en-US" sz="2595" dirty="0" err="1" smtClean="0"/>
              <a:t>GridAdmin</a:t>
            </a:r>
            <a:r>
              <a:rPr lang="en-US" sz="2595" dirty="0" smtClean="0"/>
              <a:t>, it's 50 per day, 1000 per </a:t>
            </a:r>
            <a:r>
              <a:rPr lang="en-US" sz="2595" dirty="0" smtClean="0"/>
              <a:t>year.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Training Goals and Outline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Perform the RA Agent duties in OSG PKI. You will also act as an non-privileged user </a:t>
            </a:r>
            <a:r>
              <a:rPr lang="en-US" dirty="0" smtClean="0"/>
              <a:t>briefly.</a:t>
            </a:r>
          </a:p>
          <a:p>
            <a:pPr lvl="1"/>
            <a:r>
              <a:rPr lang="en-US" sz="2811" dirty="0" smtClean="0"/>
              <a:t>Everything we perform in training is in </a:t>
            </a:r>
            <a:r>
              <a:rPr lang="en-US" sz="2811" b="1" dirty="0" smtClean="0"/>
              <a:t>ITB</a:t>
            </a:r>
            <a:r>
              <a:rPr lang="en-US" sz="2811" dirty="0" smtClean="0"/>
              <a:t> instance. No </a:t>
            </a:r>
            <a:r>
              <a:rPr lang="en-US" sz="2811" b="1" dirty="0" smtClean="0"/>
              <a:t>Production</a:t>
            </a:r>
            <a:r>
              <a:rPr lang="en-US" sz="2811" dirty="0" smtClean="0"/>
              <a:t> </a:t>
            </a:r>
            <a:r>
              <a:rPr lang="en-US" sz="2811" dirty="0" err="1" smtClean="0"/>
              <a:t>certs</a:t>
            </a:r>
            <a:r>
              <a:rPr lang="en-US" sz="2811" dirty="0" smtClean="0"/>
              <a:t> will be issued</a:t>
            </a:r>
            <a:r>
              <a:rPr lang="en-US" dirty="0" smtClean="0"/>
              <a:t>.  </a:t>
            </a:r>
            <a:endParaRPr lang="en-US" dirty="0" smtClean="0"/>
          </a:p>
          <a:p>
            <a:pPr lvl="1"/>
            <a:r>
              <a:rPr lang="en-US" dirty="0" smtClean="0"/>
              <a:t>Request to become</a:t>
            </a:r>
            <a:r>
              <a:rPr lang="en-US" dirty="0" smtClean="0"/>
              <a:t> </a:t>
            </a:r>
            <a:r>
              <a:rPr lang="en-US" dirty="0" smtClean="0"/>
              <a:t>an RA Agent</a:t>
            </a:r>
          </a:p>
          <a:p>
            <a:pPr lvl="1"/>
            <a:r>
              <a:rPr lang="en-US" dirty="0" smtClean="0"/>
              <a:t>Request a test cert for yourself, acting as a non-privileged user.</a:t>
            </a:r>
          </a:p>
          <a:p>
            <a:pPr lvl="1"/>
            <a:r>
              <a:rPr lang="en-US" dirty="0" smtClean="0"/>
              <a:t>Approve the cert as an RA Agent</a:t>
            </a:r>
          </a:p>
          <a:p>
            <a:pPr lvl="1"/>
            <a:r>
              <a:rPr lang="en-US" dirty="0" smtClean="0"/>
              <a:t>Revoke the cert as an RA Agent. </a:t>
            </a:r>
          </a:p>
          <a:p>
            <a:r>
              <a:rPr lang="en-US" dirty="0" smtClean="0"/>
              <a:t>Go over the policies and requirements of the new PKI</a:t>
            </a:r>
          </a:p>
          <a:p>
            <a:r>
              <a:rPr lang="en-US" dirty="0" smtClean="0"/>
              <a:t>After the training, request to become an RA Agent in the Production system.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Request to Become a RA Agent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Check if you already done this: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https://oim-itb.grid.iu.edu/oim/home</a:t>
            </a:r>
            <a:endParaRPr lang="en-US" dirty="0" smtClean="0"/>
          </a:p>
          <a:p>
            <a:pPr lvl="1"/>
            <a:r>
              <a:rPr lang="en-US" dirty="0" smtClean="0"/>
              <a:t>Under your </a:t>
            </a:r>
            <a:r>
              <a:rPr lang="en-US" dirty="0" err="1" smtClean="0"/>
              <a:t>VOs</a:t>
            </a:r>
            <a:r>
              <a:rPr lang="en-US" dirty="0" smtClean="0"/>
              <a:t>, you should be listed as an RA Agent</a:t>
            </a:r>
          </a:p>
          <a:p>
            <a:r>
              <a:rPr lang="en-US" dirty="0" smtClean="0"/>
              <a:t>If you are not an RA Agent yet, request it now</a:t>
            </a:r>
          </a:p>
          <a:p>
            <a:pPr lvl="1"/>
            <a:r>
              <a:rPr lang="en-US" dirty="0" smtClean="0"/>
              <a:t>Visit </a:t>
            </a:r>
            <a:r>
              <a:rPr lang="en-US" dirty="0" smtClean="0">
                <a:hlinkClick r:id="rId3"/>
              </a:rPr>
              <a:t>https://oim-itb.grid.iu.edu/oim/vo</a:t>
            </a:r>
            <a:r>
              <a:rPr lang="en-US" dirty="0" smtClean="0"/>
              <a:t>, select your VO, then click the "Request for RA Enrollment" button in the upper right hand corner, and complete the form. </a:t>
            </a:r>
          </a:p>
          <a:p>
            <a:r>
              <a:rPr lang="en-US" dirty="0" smtClean="0"/>
              <a:t>Read the Agreement before you click yes. Tell us what you think about it. Agreement can be found at </a:t>
            </a:r>
            <a:r>
              <a:rPr lang="en-US" sz="2595" dirty="0" smtClean="0"/>
              <a:t>https://</a:t>
            </a:r>
            <a:r>
              <a:rPr lang="en-US" sz="2595" dirty="0" err="1" smtClean="0"/>
              <a:t>twiki.grid.iu.edu/bin/view/Operations/OSGPKITrustedAgent</a:t>
            </a:r>
            <a:endParaRPr lang="en-US" sz="2595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Request a Test User Cert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Request a user certificate: Go to </a:t>
            </a:r>
            <a:r>
              <a:rPr lang="en-US" dirty="0" smtClean="0">
                <a:hlinkClick r:id="rId2"/>
              </a:rPr>
              <a:t>https://oim-itb.grid.iu.edu/oim/certificaterequestuser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will do this as a normal non-privileged user.</a:t>
            </a:r>
          </a:p>
          <a:p>
            <a:r>
              <a:rPr lang="en-US" dirty="0" smtClean="0"/>
              <a:t>In the CN field, add “RA Training” next to your name.</a:t>
            </a:r>
          </a:p>
          <a:p>
            <a:r>
              <a:rPr lang="en-US" dirty="0" smtClean="0"/>
              <a:t>Select your VO.</a:t>
            </a:r>
          </a:p>
          <a:p>
            <a:r>
              <a:rPr lang="en-US" dirty="0" smtClean="0"/>
              <a:t>Check the "I AGREE" box and click Submit.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Approve the Test User Cert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are acting as an RA Agent.</a:t>
            </a:r>
          </a:p>
          <a:p>
            <a:r>
              <a:rPr lang="en-US" dirty="0" smtClean="0"/>
              <a:t>Check your email for a message from OSG containing: "An OIM Authenticated user ... has requested a user certificate. Please determine this request's authenticity, and approve / disapprove at URL.” </a:t>
            </a:r>
            <a:r>
              <a:rPr lang="en-US" sz="2571" dirty="0" smtClean="0"/>
              <a:t>Look for a email from “</a:t>
            </a:r>
            <a:r>
              <a:rPr lang="en-US" sz="2571" dirty="0" err="1" smtClean="0"/>
              <a:t>FootPrints</a:t>
            </a:r>
            <a:r>
              <a:rPr lang="en-US" sz="2571" dirty="0" smtClean="0"/>
              <a:t>” </a:t>
            </a:r>
          </a:p>
          <a:p>
            <a:r>
              <a:rPr lang="en-US" dirty="0" smtClean="0"/>
              <a:t>Open the URL from the email message. (Your browser might already be on the right page.) </a:t>
            </a:r>
          </a:p>
          <a:p>
            <a:r>
              <a:rPr lang="en-US" dirty="0" smtClean="0"/>
              <a:t>For Training, we will NOT email sponsors, but normally, you will:</a:t>
            </a:r>
          </a:p>
          <a:p>
            <a:r>
              <a:rPr lang="en-US" dirty="0" smtClean="0"/>
              <a:t>Select a Sponsor who is best suited to perform the identity vetting. </a:t>
            </a:r>
          </a:p>
          <a:p>
            <a:r>
              <a:rPr lang="en-US" dirty="0" smtClean="0"/>
              <a:t>You can find sponsors at </a:t>
            </a:r>
            <a:r>
              <a:rPr lang="en-US" dirty="0" smtClean="0">
                <a:hlinkClick r:id="rId2"/>
              </a:rPr>
              <a:t>https://oim-itb.grid.iu.edu/oim/vo</a:t>
            </a:r>
            <a:r>
              <a:rPr lang="en-US" dirty="0" smtClean="0"/>
              <a:t>. Click on your VO and capture the list of Sponsors. All sponsors are </a:t>
            </a:r>
            <a:r>
              <a:rPr lang="en-US" dirty="0" err="1" smtClean="0"/>
              <a:t>cc’ed</a:t>
            </a:r>
            <a:r>
              <a:rPr lang="en-US" dirty="0" smtClean="0"/>
              <a:t> on the ticket, you should clarify which sponsor is responsible for vetting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Approve the Test User Cert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When sponsor responds with a signed email about their decision, go to </a:t>
            </a:r>
            <a:r>
              <a:rPr lang="en-US" dirty="0" smtClean="0">
                <a:hlinkClick r:id="rId2"/>
              </a:rPr>
              <a:t>https://oim-itb.grid.iu.edu/oim/certificateuser</a:t>
            </a:r>
            <a:endParaRPr lang="en-US" dirty="0" smtClean="0"/>
          </a:p>
          <a:p>
            <a:r>
              <a:rPr lang="en-US" dirty="0" smtClean="0"/>
              <a:t>Under “</a:t>
            </a:r>
            <a:r>
              <a:rPr lang="en-US" b="1" dirty="0" smtClean="0"/>
              <a:t>User Certificate Requests that I Approve”</a:t>
            </a:r>
            <a:r>
              <a:rPr lang="en-US" dirty="0" smtClean="0"/>
              <a:t>, click on the request. </a:t>
            </a:r>
          </a:p>
          <a:p>
            <a:r>
              <a:rPr lang="en-US" dirty="0" smtClean="0"/>
              <a:t>In the Action Note Field, write down the sponsors name and his/her response. </a:t>
            </a:r>
          </a:p>
          <a:p>
            <a:r>
              <a:rPr lang="en-US" dirty="0" smtClean="0"/>
              <a:t>For training, we do not use the sponsors. Just type "OSG RA Training</a:t>
            </a:r>
            <a:r>
              <a:rPr lang="en-US" dirty="0" smtClean="0"/>
              <a:t>” in the Action Note Field </a:t>
            </a:r>
            <a:r>
              <a:rPr lang="en-US" dirty="0" smtClean="0"/>
              <a:t>and click the Approve button.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need to send a separate email to GOC ticketing system (or update GOC ticket</a:t>
            </a:r>
            <a:r>
              <a:rPr lang="en-US" dirty="0" smtClean="0"/>
              <a:t>) or to </a:t>
            </a:r>
            <a:r>
              <a:rPr lang="en-US" dirty="0" err="1" smtClean="0"/>
              <a:t>osg-ra@opensciencegrid.org</a:t>
            </a:r>
            <a:r>
              <a:rPr lang="en-US" dirty="0" smtClean="0"/>
              <a:t>. </a:t>
            </a:r>
            <a:r>
              <a:rPr lang="en-US" dirty="0" smtClean="0"/>
              <a:t>Action note will be added to the corresponding GOC ticket automatically.</a:t>
            </a:r>
            <a:endParaRPr lang="en-US" dirty="0" smtClean="0"/>
          </a:p>
          <a:p>
            <a:r>
              <a:rPr lang="en-US" dirty="0" smtClean="0"/>
              <a:t>Email </a:t>
            </a:r>
            <a:r>
              <a:rPr lang="en-US" dirty="0" err="1" smtClean="0"/>
              <a:t>osg-ra</a:t>
            </a:r>
            <a:r>
              <a:rPr lang="en-US" dirty="0" smtClean="0"/>
              <a:t> email list if you have questions &amp; need help.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Retrieve the Test Cert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Back to being a regular non-privileged user.</a:t>
            </a:r>
          </a:p>
          <a:p>
            <a:r>
              <a:rPr lang="en-US" dirty="0" smtClean="0"/>
              <a:t>Check your email for a message from OSG containing: "To retrieve your certificate please visit  the URL” </a:t>
            </a:r>
          </a:p>
          <a:p>
            <a:r>
              <a:rPr lang="en-US" dirty="0" smtClean="0"/>
              <a:t>Open the URL from the email message. (Your browser might already be on the right page.) </a:t>
            </a:r>
          </a:p>
          <a:p>
            <a:r>
              <a:rPr lang="en-US" dirty="0" smtClean="0"/>
              <a:t>Enter a 12 character or longer password / pass phrase. </a:t>
            </a:r>
          </a:p>
          <a:p>
            <a:r>
              <a:rPr lang="en-US" dirty="0" smtClean="0"/>
              <a:t>Click the "Issue Certificate" button. </a:t>
            </a:r>
          </a:p>
          <a:p>
            <a:r>
              <a:rPr lang="en-US" dirty="0" smtClean="0"/>
              <a:t>Click the "Download Certificate &amp; Private Key" button.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D1-750C-9E47-AB47-DD98B9AECD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OSG PKI RA Training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1495</Words>
  <Application>Microsoft Macintosh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OSG PKI RA Training</vt:lpstr>
      <vt:lpstr>The OSG PKI</vt:lpstr>
      <vt:lpstr>The OSG PKI</vt:lpstr>
      <vt:lpstr>Training Goals and Outline</vt:lpstr>
      <vt:lpstr>Request to Become a RA Agent</vt:lpstr>
      <vt:lpstr>Request a Test User Cert</vt:lpstr>
      <vt:lpstr>Approve the Test User Cert</vt:lpstr>
      <vt:lpstr>Approve the Test User Cert</vt:lpstr>
      <vt:lpstr>Retrieve the Test Cert</vt:lpstr>
      <vt:lpstr>Revoke the Test Cert</vt:lpstr>
      <vt:lpstr>After the training: Request a User cert in Production System</vt:lpstr>
      <vt:lpstr>New Distinguished Names: Will NOT Affect the RAs, but affect your VOs</vt:lpstr>
      <vt:lpstr>End of the Training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PKI RA Training</dc:title>
  <dc:creator>Mine Altunay</dc:creator>
  <cp:lastModifiedBy>Mine Altunay</cp:lastModifiedBy>
  <cp:revision>32</cp:revision>
  <dcterms:created xsi:type="dcterms:W3CDTF">2012-10-01T14:28:42Z</dcterms:created>
  <dcterms:modified xsi:type="dcterms:W3CDTF">2012-10-01T15:00:12Z</dcterms:modified>
</cp:coreProperties>
</file>