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0" r:id="rId3"/>
    <p:sldId id="267" r:id="rId4"/>
    <p:sldId id="371" r:id="rId5"/>
    <p:sldId id="368" r:id="rId6"/>
    <p:sldId id="369" r:id="rId7"/>
    <p:sldId id="257" r:id="rId8"/>
    <p:sldId id="261" r:id="rId9"/>
    <p:sldId id="321" r:id="rId10"/>
    <p:sldId id="343" r:id="rId11"/>
    <p:sldId id="258" r:id="rId12"/>
    <p:sldId id="305" r:id="rId13"/>
    <p:sldId id="263" r:id="rId14"/>
    <p:sldId id="373" r:id="rId15"/>
    <p:sldId id="364" r:id="rId16"/>
    <p:sldId id="345" r:id="rId17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ts val="500"/>
      </a:spcBef>
      <a:spcAft>
        <a:spcPct val="0"/>
      </a:spcAft>
      <a:buClr>
        <a:srgbClr val="000000"/>
      </a:buClr>
      <a:buSzPct val="100000"/>
      <a:buFont typeface="Arial" charset="0"/>
      <a:buChar char="•"/>
      <a:defRPr sz="20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ts val="500"/>
      </a:spcBef>
      <a:spcAft>
        <a:spcPct val="0"/>
      </a:spcAft>
      <a:buClr>
        <a:srgbClr val="000000"/>
      </a:buClr>
      <a:buSzPct val="100000"/>
      <a:buFont typeface="Arial" charset="0"/>
      <a:buChar char="•"/>
      <a:defRPr sz="20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ts val="500"/>
      </a:spcBef>
      <a:spcAft>
        <a:spcPct val="0"/>
      </a:spcAft>
      <a:buClr>
        <a:srgbClr val="000000"/>
      </a:buClr>
      <a:buSzPct val="100000"/>
      <a:buFont typeface="Arial" charset="0"/>
      <a:buChar char="•"/>
      <a:defRPr sz="20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ts val="500"/>
      </a:spcBef>
      <a:spcAft>
        <a:spcPct val="0"/>
      </a:spcAft>
      <a:buClr>
        <a:srgbClr val="000000"/>
      </a:buClr>
      <a:buSzPct val="100000"/>
      <a:buFont typeface="Arial" charset="0"/>
      <a:buChar char="•"/>
      <a:defRPr sz="20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ts val="500"/>
      </a:spcBef>
      <a:spcAft>
        <a:spcPct val="0"/>
      </a:spcAft>
      <a:buClr>
        <a:srgbClr val="000000"/>
      </a:buClr>
      <a:buSzPct val="100000"/>
      <a:buFont typeface="Arial" charset="0"/>
      <a:buChar char="•"/>
      <a:defRPr sz="20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8E0000"/>
    <a:srgbClr val="FF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9352" autoAdjust="0"/>
    <p:restoredTop sz="94660"/>
  </p:normalViewPr>
  <p:slideViewPr>
    <p:cSldViewPr>
      <p:cViewPr>
        <p:scale>
          <a:sx n="110" d="100"/>
          <a:sy n="110" d="100"/>
        </p:scale>
        <p:origin x="-912" y="-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46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41BFF-DCB7-456A-B90D-2ED9741C7D1A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9614-275B-4FD9-8DD0-EC2AE704F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169920" cy="483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43587" y="0"/>
            <a:ext cx="3169920" cy="483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573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521" y="4560570"/>
            <a:ext cx="5850467" cy="43188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117807"/>
            <a:ext cx="3169920" cy="483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587" y="9119473"/>
            <a:ext cx="3168226" cy="4783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4000"/>
              </a:lnSpc>
              <a:spcBef>
                <a:spcPct val="0"/>
              </a:spcBef>
              <a:buFont typeface="Arial" charset="0"/>
              <a:buNone/>
              <a:tabLst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9508AFC-7AAA-4A68-8B5D-73CA6B5052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6" charset="0"/>
      <a:defRPr sz="1200" kern="1200">
        <a:solidFill>
          <a:srgbClr val="000000"/>
        </a:solidFill>
        <a:latin typeface="Times New Roman" pitchFamily="-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6" charset="0"/>
      <a:defRPr sz="1200" kern="1200">
        <a:solidFill>
          <a:srgbClr val="000000"/>
        </a:solidFill>
        <a:latin typeface="Times New Roman" pitchFamily="-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6" charset="0"/>
      <a:defRPr sz="1200" kern="1200">
        <a:solidFill>
          <a:srgbClr val="000000"/>
        </a:solidFill>
        <a:latin typeface="Times New Roman" pitchFamily="-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6" charset="0"/>
      <a:defRPr sz="1200" kern="1200">
        <a:solidFill>
          <a:srgbClr val="000000"/>
        </a:solidFill>
        <a:latin typeface="Times New Roman" pitchFamily="-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6" charset="0"/>
      <a:defRPr sz="1200" kern="1200">
        <a:solidFill>
          <a:srgbClr val="000000"/>
        </a:solidFill>
        <a:latin typeface="Times New Roman" pitchFamily="-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lnSpc>
                <a:spcPct val="104000"/>
              </a:lnSpc>
              <a:spcBef>
                <a:spcPct val="0"/>
              </a:spcBef>
              <a:buNone/>
              <a:tabLst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DC3B8C46-B93C-407A-A3EF-13C00A12FD41}" type="slidenum">
              <a:rPr lang="en-GB" sz="1300">
                <a:solidFill>
                  <a:srgbClr val="000000"/>
                </a:solidFill>
              </a:rPr>
              <a:pPr algn="r">
                <a:lnSpc>
                  <a:spcPct val="104000"/>
                </a:lnSpc>
                <a:spcBef>
                  <a:spcPct val="0"/>
                </a:spcBef>
                <a:buNone/>
                <a:tabLst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1</a:t>
            </a:fld>
            <a:endParaRPr lang="en-GB" sz="1300" dirty="0">
              <a:solidFill>
                <a:srgbClr val="000000"/>
              </a:solidFill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5837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1341120" y="756761"/>
            <a:ext cx="5120640" cy="37804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4419600" y="9576198"/>
            <a:ext cx="3381587" cy="503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2370" tIns="50995" rIns="102370" bIns="50995" anchor="b"/>
          <a:lstStyle/>
          <a:p>
            <a:pPr algn="r">
              <a:lnSpc>
                <a:spcPct val="104000"/>
              </a:lnSpc>
              <a:buNone/>
              <a:tabLst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ED979024-842D-4170-88AE-EA660ABD0B60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4000"/>
                </a:lnSpc>
                <a:buNone/>
                <a:tabLst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11</a:t>
            </a:fld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6758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62468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139" tIns="49472" rIns="95139" bIns="49472" anchor="b"/>
          <a:lstStyle/>
          <a:p>
            <a:pPr algn="r">
              <a:lnSpc>
                <a:spcPct val="104000"/>
              </a:lnSpc>
              <a:spcBef>
                <a:spcPct val="0"/>
              </a:spcBef>
              <a:buNone/>
              <a:tabLst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1BD49150-4447-4E72-B12B-60E54A95A81A}" type="slidenum">
              <a:rPr lang="en-GB" sz="1300">
                <a:solidFill>
                  <a:srgbClr val="000000"/>
                </a:solidFill>
              </a:rPr>
              <a:pPr algn="r">
                <a:lnSpc>
                  <a:spcPct val="104000"/>
                </a:lnSpc>
                <a:spcBef>
                  <a:spcPct val="0"/>
                </a:spcBef>
                <a:buNone/>
                <a:tabLst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15</a:t>
            </a:fld>
            <a:endParaRPr lang="en-GB" sz="1300" dirty="0">
              <a:solidFill>
                <a:srgbClr val="000000"/>
              </a:solidFill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8499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1520" y="4560570"/>
            <a:ext cx="5852160" cy="432054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667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7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01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8013" cy="495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8013" cy="482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0" y="0"/>
            <a:ext cx="8875713" cy="6589713"/>
            <a:chOff x="0" y="0"/>
            <a:chExt cx="5591" cy="4151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168" y="168"/>
              <a:ext cx="5424" cy="3984"/>
            </a:xfrm>
            <a:prstGeom prst="roundRect">
              <a:avLst>
                <a:gd name="adj" fmla="val 2060"/>
              </a:avLst>
            </a:prstGeom>
            <a:noFill/>
            <a:ln w="63360">
              <a:solidFill>
                <a:srgbClr val="FF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2" name="Picture 4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0"/>
              <a:ext cx="824" cy="4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29" name="Line 5"/>
            <p:cNvSpPr>
              <a:spLocks noChangeShapeType="1"/>
            </p:cNvSpPr>
            <p:nvPr/>
          </p:nvSpPr>
          <p:spPr bwMode="auto">
            <a:xfrm flipV="1">
              <a:off x="168" y="510"/>
              <a:ext cx="1" cy="264"/>
            </a:xfrm>
            <a:prstGeom prst="line">
              <a:avLst/>
            </a:prstGeom>
            <a:noFill/>
            <a:ln w="44280">
              <a:solidFill>
                <a:srgbClr val="FFCC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auto">
            <a:xfrm flipH="1" flipV="1">
              <a:off x="840" y="166"/>
              <a:ext cx="181" cy="7"/>
            </a:xfrm>
            <a:prstGeom prst="line">
              <a:avLst/>
            </a:prstGeom>
            <a:noFill/>
            <a:ln w="44280">
              <a:solidFill>
                <a:srgbClr val="FFCC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41288" y="6381750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lnSpc>
                <a:spcPct val="98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000" dirty="0" smtClean="0">
                <a:solidFill>
                  <a:srgbClr val="000000"/>
                </a:solidFill>
                <a:latin typeface="Bitstream Vera Sans" charset="0"/>
              </a:rPr>
              <a:t>April 2009</a:t>
            </a:r>
            <a:endParaRPr lang="en-GB" sz="1000" dirty="0">
              <a:solidFill>
                <a:srgbClr val="000000"/>
              </a:solidFill>
              <a:latin typeface="Bitstream Vera Sans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485900" y="6365875"/>
            <a:ext cx="61722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ctr">
              <a:lnSpc>
                <a:spcPct val="98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000" dirty="0">
                <a:solidFill>
                  <a:srgbClr val="000000"/>
                </a:solidFill>
                <a:latin typeface="Bitstream Vera Sans" charset="0"/>
              </a:rPr>
              <a:t>OSG </a:t>
            </a:r>
            <a:r>
              <a:rPr lang="en-GB" sz="1000" dirty="0" smtClean="0">
                <a:solidFill>
                  <a:srgbClr val="000000"/>
                </a:solidFill>
                <a:latin typeface="Bitstream Vera Sans" charset="0"/>
              </a:rPr>
              <a:t>Grid School - RDU</a:t>
            </a:r>
            <a:endParaRPr lang="en-GB" sz="1000" dirty="0">
              <a:solidFill>
                <a:srgbClr val="000000"/>
              </a:solidFill>
              <a:latin typeface="Bitstream Vera Sans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958013" y="6356350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98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C2DC1AF-157B-49EA-88D5-BAEA07B5AFBA}" type="slidenum">
              <a:rPr lang="en-GB" sz="1000">
                <a:solidFill>
                  <a:srgbClr val="000000"/>
                </a:solidFill>
                <a:latin typeface="Bitstream Vera Sans" charset="0"/>
              </a:rPr>
              <a:pPr algn="r">
                <a:lnSpc>
                  <a:spcPct val="98000"/>
                </a:lnSpc>
                <a:spcBef>
                  <a:spcPct val="0"/>
                </a:spcBef>
                <a:buFont typeface="Arial" charset="0"/>
                <a:buNone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r>
              <a:rPr lang="en-GB" sz="1000">
                <a:solidFill>
                  <a:srgbClr val="000000"/>
                </a:solidFill>
                <a:latin typeface="Bitstream Vera Sans" charset="0"/>
              </a:rPr>
              <a:t>  </a:t>
            </a:r>
          </a:p>
        </p:txBody>
      </p:sp>
      <p:sp>
        <p:nvSpPr>
          <p:cNvPr id="307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459038" y="38100"/>
            <a:ext cx="3255962" cy="4206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 b="1">
                <a:solidFill>
                  <a:srgbClr val="FFCC00"/>
                </a:solidFill>
                <a:latin typeface="Bitstream Vera Sans" charset="0"/>
              </a:rPr>
              <a:t>Open Science Grid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 b="1">
          <a:solidFill>
            <a:schemeClr val="accent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 b="1">
          <a:solidFill>
            <a:srgbClr val="FF6633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 b="1">
          <a:solidFill>
            <a:srgbClr val="FF6633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 b="1">
          <a:solidFill>
            <a:srgbClr val="FF6633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 b="1">
          <a:solidFill>
            <a:srgbClr val="FF6633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Arial" charset="0"/>
        </a:defRPr>
      </a:lvl5pPr>
      <a:lvl6pPr marL="1536700" indent="-215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6" charset="2"/>
        <a:defRPr sz="36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Arial" charset="0"/>
        </a:defRPr>
      </a:lvl6pPr>
      <a:lvl7pPr marL="1993900" indent="-215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6" charset="2"/>
        <a:defRPr sz="36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Arial" charset="0"/>
        </a:defRPr>
      </a:lvl7pPr>
      <a:lvl8pPr marL="2451100" indent="-215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6" charset="2"/>
        <a:defRPr sz="36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Arial" charset="0"/>
        </a:defRPr>
      </a:lvl8pPr>
      <a:lvl9pPr marL="2908300" indent="-215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6" charset="2"/>
        <a:defRPr sz="36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Arial" charset="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Calibri" pitchFamily="34" charset="0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Calibri" pitchFamily="34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Calibri" pitchFamily="34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Calibri" pitchFamily="34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Calibri" pitchFamily="34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grid.iu.edu/twiki/bin/view/Engagement/WebHo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85800" y="914400"/>
            <a:ext cx="7772400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04000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Open Science Grid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14400" y="3044825"/>
            <a:ext cx="7143750" cy="3160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Bef>
                <a:spcPts val="6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GB" sz="2800" b="1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GB" sz="2800" b="1" dirty="0" smtClean="0">
                <a:solidFill>
                  <a:srgbClr val="000000"/>
                </a:solidFill>
                <a:latin typeface="Calibri" pitchFamily="34" charset="0"/>
              </a:rPr>
              <a:t>John McGee – mcgee@renci.org</a:t>
            </a:r>
            <a:endParaRPr lang="en-GB" sz="24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lnSpc>
                <a:spcPct val="104000"/>
              </a:lnSpc>
              <a:spcBef>
                <a:spcPts val="6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lnSpc>
                <a:spcPct val="104000"/>
              </a:lnSpc>
              <a:spcBef>
                <a:spcPts val="6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Renaissance Computing Institute</a:t>
            </a:r>
          </a:p>
          <a:p>
            <a:pPr algn="ctr">
              <a:lnSpc>
                <a:spcPct val="104000"/>
              </a:lnSpc>
              <a:spcBef>
                <a:spcPts val="6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University of North Carolina, Chapel Hill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7713" y="5822950"/>
            <a:ext cx="16271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6" descr="DoE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905000"/>
            <a:ext cx="1273175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NSF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8271" y="1752600"/>
            <a:ext cx="1334729" cy="129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457200"/>
            <a:ext cx="6705600" cy="762000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OSG Today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990600"/>
            <a:ext cx="3733800" cy="5257800"/>
          </a:xfrm>
        </p:spPr>
        <p:txBody>
          <a:bodyPr/>
          <a:lstStyle/>
          <a:p>
            <a:r>
              <a:rPr lang="en-US" sz="2000" dirty="0" smtClean="0"/>
              <a:t>Astrophysics</a:t>
            </a:r>
            <a:endParaRPr lang="en-US" sz="2000" dirty="0"/>
          </a:p>
          <a:p>
            <a:r>
              <a:rPr lang="en-US" sz="2000" dirty="0" smtClean="0"/>
              <a:t>Biochemistry</a:t>
            </a:r>
          </a:p>
          <a:p>
            <a:r>
              <a:rPr lang="en-US" sz="2000" dirty="0" smtClean="0"/>
              <a:t>Bioinformatics </a:t>
            </a:r>
          </a:p>
          <a:p>
            <a:r>
              <a:rPr lang="en-US" sz="2000" dirty="0" smtClean="0"/>
              <a:t>Earthquake Engineering</a:t>
            </a:r>
          </a:p>
          <a:p>
            <a:r>
              <a:rPr lang="en-US" sz="2000" dirty="0" smtClean="0"/>
              <a:t>Genetics</a:t>
            </a:r>
            <a:endParaRPr lang="en-US" sz="2000" dirty="0"/>
          </a:p>
          <a:p>
            <a:r>
              <a:rPr lang="en-US" sz="2000" dirty="0"/>
              <a:t>Gravitational-wave physics </a:t>
            </a:r>
          </a:p>
          <a:p>
            <a:r>
              <a:rPr lang="en-US" sz="2000" dirty="0"/>
              <a:t>Mathematics</a:t>
            </a:r>
          </a:p>
          <a:p>
            <a:r>
              <a:rPr lang="en-US" sz="2000" dirty="0"/>
              <a:t>Nanotechnology</a:t>
            </a:r>
          </a:p>
          <a:p>
            <a:r>
              <a:rPr lang="en-US" sz="2000" dirty="0"/>
              <a:t>Nuclear and particle </a:t>
            </a:r>
            <a:r>
              <a:rPr lang="en-US" sz="2000" dirty="0" smtClean="0"/>
              <a:t>physics</a:t>
            </a:r>
          </a:p>
          <a:p>
            <a:r>
              <a:rPr lang="en-US" sz="2000" dirty="0" smtClean="0"/>
              <a:t>Text mining</a:t>
            </a:r>
            <a:endParaRPr lang="en-US" sz="2000" dirty="0"/>
          </a:p>
          <a:p>
            <a:r>
              <a:rPr lang="en-US" sz="2000" dirty="0"/>
              <a:t>And more…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327525" y="1179513"/>
            <a:ext cx="4206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0989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pic>
        <p:nvPicPr>
          <p:cNvPr id="4111" name="Picture 15" descr="applic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362075"/>
            <a:ext cx="4895850" cy="481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93713" y="758825"/>
            <a:ext cx="822960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8000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Why should my University facilitate</a:t>
            </a:r>
            <a:br>
              <a:rPr lang="en-GB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</a:b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(or drive) resource sharing?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33400" y="2057400"/>
            <a:ext cx="72390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84163" indent="-284163" eaLnBrk="0" hangingPunct="0">
              <a:lnSpc>
                <a:spcPct val="104000"/>
              </a:lnSpc>
              <a:buFont typeface="Calibri" pitchFamily="32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 smtClean="0">
              <a:solidFill>
                <a:srgbClr val="000000"/>
              </a:solidFill>
            </a:endParaRPr>
          </a:p>
          <a:p>
            <a:pPr marL="284163" indent="-284163" eaLnBrk="0" hangingPunct="0">
              <a:lnSpc>
                <a:spcPct val="104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00000"/>
                </a:solidFill>
              </a:rPr>
              <a:t>Enables new modalities of </a:t>
            </a:r>
            <a:r>
              <a:rPr lang="en-GB" dirty="0" smtClean="0">
                <a:solidFill>
                  <a:srgbClr val="000000"/>
                </a:solidFill>
              </a:rPr>
              <a:t>collaboration</a:t>
            </a:r>
          </a:p>
          <a:p>
            <a:pPr marL="284163" indent="-284163" eaLnBrk="0" hangingPunct="0">
              <a:lnSpc>
                <a:spcPct val="104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Enables </a:t>
            </a:r>
            <a:r>
              <a:rPr lang="en-GB" dirty="0">
                <a:solidFill>
                  <a:srgbClr val="000000"/>
                </a:solidFill>
              </a:rPr>
              <a:t>new levels of </a:t>
            </a:r>
            <a:r>
              <a:rPr lang="en-GB" dirty="0" smtClean="0">
                <a:solidFill>
                  <a:srgbClr val="000000"/>
                </a:solidFill>
              </a:rPr>
              <a:t>scale</a:t>
            </a:r>
          </a:p>
          <a:p>
            <a:pPr marL="284163" indent="-284163" eaLnBrk="0" hangingPunct="0">
              <a:lnSpc>
                <a:spcPct val="104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Democratizes </a:t>
            </a:r>
            <a:r>
              <a:rPr lang="en-GB" dirty="0">
                <a:solidFill>
                  <a:srgbClr val="000000"/>
                </a:solidFill>
              </a:rPr>
              <a:t>large </a:t>
            </a:r>
            <a:r>
              <a:rPr lang="en-GB" dirty="0" smtClean="0">
                <a:solidFill>
                  <a:srgbClr val="000000"/>
                </a:solidFill>
              </a:rPr>
              <a:t>scale computing</a:t>
            </a:r>
            <a:endParaRPr lang="en-GB" dirty="0">
              <a:solidFill>
                <a:srgbClr val="000000"/>
              </a:solidFill>
            </a:endParaRPr>
          </a:p>
          <a:p>
            <a:pPr marL="284163" indent="-284163" eaLnBrk="0" hangingPunct="0">
              <a:lnSpc>
                <a:spcPct val="104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Sharing </a:t>
            </a:r>
            <a:r>
              <a:rPr lang="en-GB" dirty="0">
                <a:solidFill>
                  <a:srgbClr val="000000"/>
                </a:solidFill>
              </a:rPr>
              <a:t>locally leads to </a:t>
            </a:r>
            <a:r>
              <a:rPr lang="en-GB" dirty="0" smtClean="0">
                <a:solidFill>
                  <a:srgbClr val="000000"/>
                </a:solidFill>
              </a:rPr>
              <a:t>sharing globally</a:t>
            </a:r>
            <a:endParaRPr lang="en-GB" dirty="0">
              <a:solidFill>
                <a:srgbClr val="000000"/>
              </a:solidFill>
            </a:endParaRPr>
          </a:p>
          <a:p>
            <a:pPr marL="284163" indent="-284163" eaLnBrk="0" hangingPunct="0">
              <a:lnSpc>
                <a:spcPct val="104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rgbClr val="000000"/>
              </a:solidFill>
            </a:endParaRPr>
          </a:p>
          <a:p>
            <a:pPr marL="284163" indent="-284163" eaLnBrk="0" hangingPunct="0">
              <a:lnSpc>
                <a:spcPct val="104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Better </a:t>
            </a:r>
            <a:r>
              <a:rPr lang="en-GB" dirty="0">
                <a:solidFill>
                  <a:srgbClr val="000000"/>
                </a:solidFill>
              </a:rPr>
              <a:t>overall resource </a:t>
            </a:r>
            <a:r>
              <a:rPr lang="en-GB" dirty="0" smtClean="0">
                <a:solidFill>
                  <a:srgbClr val="000000"/>
                </a:solidFill>
              </a:rPr>
              <a:t>utilization</a:t>
            </a:r>
          </a:p>
          <a:p>
            <a:pPr marL="284163" indent="-284163" eaLnBrk="0" hangingPunct="0">
              <a:lnSpc>
                <a:spcPct val="104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</a:rPr>
              <a:t>Funding agencies care about this</a:t>
            </a:r>
            <a:endParaRPr lang="en-GB" dirty="0">
              <a:solidFill>
                <a:srgbClr val="000000"/>
              </a:solidFill>
            </a:endParaRPr>
          </a:p>
          <a:p>
            <a:pPr marL="741363" lvl="1" indent="-284163" eaLnBrk="0" hangingPunct="0">
              <a:lnSpc>
                <a:spcPct val="104000"/>
              </a:lnSpc>
              <a:buFont typeface="Calibri" pitchFamily="32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>
              <a:solidFill>
                <a:srgbClr val="000000"/>
              </a:solidFill>
            </a:endParaRPr>
          </a:p>
          <a:p>
            <a:pPr marL="741363" lvl="1" indent="-284163" eaLnBrk="0" hangingPunct="0">
              <a:lnSpc>
                <a:spcPct val="104000"/>
              </a:lnSpc>
              <a:buFont typeface="Calibri" pitchFamily="32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>
              <a:solidFill>
                <a:srgbClr val="000000"/>
              </a:solidFill>
            </a:endParaRPr>
          </a:p>
          <a:p>
            <a:pPr marL="741363" lvl="1" indent="-284163" eaLnBrk="0" hangingPunct="0">
              <a:lnSpc>
                <a:spcPct val="104000"/>
              </a:lnSpc>
              <a:buFont typeface="Calibri" pitchFamily="32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943600" y="3236913"/>
            <a:ext cx="2779713" cy="32631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04000"/>
              </a:lnSpc>
              <a:buFont typeface="Arial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i="1" dirty="0">
                <a:solidFill>
                  <a:schemeClr val="tx1"/>
                </a:solidFill>
              </a:rPr>
              <a:t>At the heart of the cyberinfrastructure vision is the development of a cultural community that supports peer-to-peer collaboration and new modes of education based upon broad and open access to leadership computing; data and information resources; online instruments and observatories; and visualization and collaboration services.</a:t>
            </a:r>
          </a:p>
          <a:p>
            <a:pPr algn="r">
              <a:lnSpc>
                <a:spcPct val="104000"/>
              </a:lnSpc>
              <a:buFont typeface="Arial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tx1"/>
                </a:solidFill>
              </a:rPr>
              <a:t>Arden </a:t>
            </a:r>
            <a:r>
              <a:rPr lang="en-GB" sz="1400" dirty="0" err="1">
                <a:solidFill>
                  <a:schemeClr val="tx1"/>
                </a:solidFill>
              </a:rPr>
              <a:t>Bement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CI Vision for 21</a:t>
            </a:r>
            <a:r>
              <a:rPr lang="en-GB" sz="1200" baseline="30000" dirty="0">
                <a:solidFill>
                  <a:schemeClr val="tx1"/>
                </a:solidFill>
              </a:rPr>
              <a:t>st</a:t>
            </a:r>
            <a:r>
              <a:rPr lang="en-GB" sz="1200" dirty="0">
                <a:solidFill>
                  <a:schemeClr val="tx1"/>
                </a:solidFill>
              </a:rPr>
              <a:t> Century introduction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484188"/>
            <a:ext cx="8229600" cy="963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04000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OSG Engagement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77200" cy="3644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20700" indent="-520700" eaLnBrk="0" hangingPunct="0">
              <a:lnSpc>
                <a:spcPct val="104000"/>
              </a:lnSpc>
              <a:spcBef>
                <a:spcPts val="800"/>
              </a:spcBef>
              <a:buFont typeface="Arial" charset="0"/>
              <a:buAutoNum type="arabicPeriod"/>
              <a:tabLst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Help </a:t>
            </a:r>
            <a:r>
              <a:rPr lang="en-US" dirty="0">
                <a:solidFill>
                  <a:srgbClr val="000000"/>
                </a:solidFill>
              </a:rPr>
              <a:t>new user communities from diverse scientific domains adapt their computational systems to leverage </a:t>
            </a:r>
            <a:r>
              <a:rPr lang="en-US" dirty="0" smtClean="0">
                <a:solidFill>
                  <a:srgbClr val="000000"/>
                </a:solidFill>
              </a:rPr>
              <a:t>OSG</a:t>
            </a:r>
          </a:p>
          <a:p>
            <a:pPr marL="520700" indent="-520700" eaLnBrk="0" hangingPunct="0">
              <a:lnSpc>
                <a:spcPct val="104000"/>
              </a:lnSpc>
              <a:spcBef>
                <a:spcPts val="800"/>
              </a:spcBef>
              <a:buFont typeface="Arial" charset="0"/>
              <a:buAutoNum type="arabicPeriod"/>
              <a:tabLst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520700" indent="-520700" eaLnBrk="0" hangingPunct="0">
              <a:lnSpc>
                <a:spcPct val="104000"/>
              </a:lnSpc>
              <a:spcBef>
                <a:spcPts val="800"/>
              </a:spcBef>
              <a:buFont typeface="Arial" charset="0"/>
              <a:buAutoNum type="arabicPeriod"/>
              <a:tabLst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Facilitate University Campus CI deployment, and interconnect it with the national community</a:t>
            </a:r>
          </a:p>
          <a:p>
            <a:pPr marL="520700" indent="-520700" eaLnBrk="0" hangingPunct="0">
              <a:lnSpc>
                <a:spcPct val="104000"/>
              </a:lnSpc>
              <a:spcBef>
                <a:spcPts val="800"/>
              </a:spcBef>
              <a:buFont typeface="Arial" charset="0"/>
              <a:buAutoNum type="arabicPeriod"/>
              <a:tabLst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520700" indent="-520700" eaLnBrk="0" hangingPunct="0">
              <a:lnSpc>
                <a:spcPct val="104000"/>
              </a:lnSpc>
              <a:spcBef>
                <a:spcPts val="800"/>
              </a:spcBef>
              <a:buFont typeface="Arial" charset="0"/>
              <a:buAutoNum type="arabicPeriod"/>
              <a:tabLst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Provide feedback and new requirements to the infrastructure providers</a:t>
            </a:r>
          </a:p>
          <a:p>
            <a:pPr marL="520700" indent="-520700" eaLnBrk="0" hangingPunct="0">
              <a:lnSpc>
                <a:spcPct val="104000"/>
              </a:lnSpc>
              <a:spcBef>
                <a:spcPts val="800"/>
              </a:spcBef>
              <a:buNone/>
              <a:tabLst>
                <a:tab pos="1090613" algn="l"/>
                <a:tab pos="2005013" algn="l"/>
                <a:tab pos="2919413" algn="l"/>
                <a:tab pos="3833813" algn="l"/>
                <a:tab pos="4748213" algn="l"/>
                <a:tab pos="5662613" algn="l"/>
                <a:tab pos="6577013" algn="l"/>
                <a:tab pos="7491413" algn="l"/>
                <a:tab pos="8405813" algn="l"/>
                <a:tab pos="9320213" algn="l"/>
                <a:tab pos="1023461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82296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031875" y="5799138"/>
            <a:ext cx="7094538" cy="37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04000"/>
              </a:lnSpc>
              <a:buFont typeface="Arial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</a:rPr>
              <a:t>Date range: 2007-04-29 00:00:00 GMT - 2007-05-07 23:59:59 GMT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umulative_per_facility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16255" y="1150315"/>
            <a:ext cx="7620000" cy="5334000"/>
          </a:xfrm>
          <a:prstGeom prst="rect">
            <a:avLst/>
          </a:prstGeom>
          <a:effectLst/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229600" cy="735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04000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Engaged Users Activity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21920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04000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2819400"/>
            <a:ext cx="8229600" cy="1325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104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>
                <a:solidFill>
                  <a:srgbClr val="000000"/>
                </a:solidFill>
              </a:rPr>
              <a:t>OSG Engagement VO </a:t>
            </a:r>
            <a:br>
              <a:rPr lang="en-GB" sz="3200" dirty="0">
                <a:solidFill>
                  <a:srgbClr val="000000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https://</a:t>
            </a:r>
            <a:r>
              <a:rPr lang="en-GB" dirty="0" smtClean="0">
                <a:solidFill>
                  <a:schemeClr val="tx1"/>
                </a:solidFill>
              </a:rPr>
              <a:t>twiki.grid.iu.edu/twiki/bin/view/Engagement/WebHome</a:t>
            </a:r>
            <a:endParaRPr lang="en-GB" dirty="0">
              <a:solidFill>
                <a:schemeClr val="tx1"/>
              </a:solidFill>
              <a:hlinkClick r:id="rId3"/>
            </a:endParaRPr>
          </a:p>
          <a:p>
            <a:pPr marL="341313" indent="-341313">
              <a:lnSpc>
                <a:spcPct val="104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85800" y="5029200"/>
            <a:ext cx="7772400" cy="5720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4000"/>
              </a:lnSpc>
              <a:buFont typeface="Arial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 smtClean="0">
                <a:solidFill>
                  <a:srgbClr val="002060"/>
                </a:solidFill>
              </a:rPr>
              <a:t>engage-</a:t>
            </a:r>
            <a:r>
              <a:rPr lang="en-GB" sz="3200" b="1" dirty="0" err="1" smtClean="0">
                <a:solidFill>
                  <a:srgbClr val="002060"/>
                </a:solidFill>
              </a:rPr>
              <a:t>team@opensciencegrid.org</a:t>
            </a:r>
            <a:endParaRPr lang="en-GB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2705" y="2438400"/>
            <a:ext cx="2228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  N  D</a:t>
            </a:r>
            <a:endParaRPr lang="en-US" sz="60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9072" y="848564"/>
            <a:ext cx="3419128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166131" y="6254271"/>
            <a:ext cx="630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http://www.nitrd.gov/pitac/reports/20050609_computational/computational.pdf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828800"/>
            <a:ext cx="3581400" cy="2286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Computational Science is a critical component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discovery, and its importance is growing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lang="en-US" sz="2400" b="1" kern="0" dirty="0" smtClean="0">
              <a:solidFill>
                <a:schemeClr val="accent2">
                  <a:lumMod val="50000"/>
                </a:schemeClr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HTC vs. HPC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8013" cy="487680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i="1" dirty="0" smtClean="0"/>
              <a:t>High Throughput  Computing (HTC)</a:t>
            </a:r>
          </a:p>
          <a:p>
            <a:pPr lvl="1"/>
            <a:r>
              <a:rPr lang="en-US" sz="2000" dirty="0" smtClean="0"/>
              <a:t>simple serial jobs, mote </a:t>
            </a:r>
            <a:r>
              <a:rPr lang="en-US" sz="2000" dirty="0" err="1" smtClean="0"/>
              <a:t>carlo</a:t>
            </a:r>
            <a:r>
              <a:rPr lang="en-US" sz="2000" dirty="0" smtClean="0"/>
              <a:t>, parameter sweep</a:t>
            </a:r>
          </a:p>
          <a:p>
            <a:pPr lvl="1"/>
            <a:r>
              <a:rPr lang="en-US" sz="2000" dirty="0" smtClean="0"/>
              <a:t>complex workflows with data and/or job dependencies</a:t>
            </a:r>
          </a:p>
          <a:p>
            <a:pPr lvl="1"/>
            <a:r>
              <a:rPr lang="en-US" sz="2000" dirty="0" smtClean="0"/>
              <a:t>ensembles of small node count MPI jobs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must be able to express the work in a highly portable way</a:t>
            </a:r>
          </a:p>
          <a:p>
            <a:pPr lvl="1"/>
            <a:r>
              <a:rPr lang="en-US" sz="2000" dirty="0" smtClean="0"/>
              <a:t>cannot care about exactly where pieces are executed</a:t>
            </a:r>
          </a:p>
          <a:p>
            <a:pPr lvl="1"/>
            <a:r>
              <a:rPr lang="en-US" sz="2000" dirty="0" smtClean="0"/>
              <a:t>do not have SSH access to resources; many implications</a:t>
            </a:r>
          </a:p>
          <a:p>
            <a:pPr lvl="1"/>
            <a:r>
              <a:rPr lang="en-US" sz="2000" dirty="0" smtClean="0"/>
              <a:t>must be able to respect the community rules of a shared infrastructure; “plays well with others”</a:t>
            </a:r>
          </a:p>
          <a:p>
            <a:pPr lvl="1"/>
            <a:r>
              <a:rPr lang="en-US" sz="2000" dirty="0" smtClean="0"/>
              <a:t>remarkable scaling opportunities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HTC vs. HPC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8013" cy="4876800"/>
          </a:xfrm>
        </p:spPr>
        <p:txBody>
          <a:bodyPr/>
          <a:lstStyle/>
          <a:p>
            <a:r>
              <a:rPr lang="en-US" sz="2400" i="1" dirty="0" smtClean="0"/>
              <a:t>High Performance Computing (HPC)</a:t>
            </a:r>
          </a:p>
          <a:p>
            <a:pPr lvl="1"/>
            <a:r>
              <a:rPr lang="en-US" sz="2000" dirty="0" smtClean="0"/>
              <a:t>top N computational scientists in the world</a:t>
            </a:r>
          </a:p>
          <a:p>
            <a:pPr lvl="1"/>
            <a:r>
              <a:rPr lang="en-US" sz="2000" dirty="0" smtClean="0"/>
              <a:t>many important problems simply cannot be solved any other way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what does it take to successfully develop or run models at 256, or 512+ node parallelism? </a:t>
            </a:r>
          </a:p>
          <a:p>
            <a:pPr lvl="1"/>
            <a:r>
              <a:rPr lang="en-US" sz="2000" dirty="0" smtClean="0"/>
              <a:t>what percentage of researchers that can benefit from computational science can realistically do this today?</a:t>
            </a:r>
          </a:p>
          <a:p>
            <a:pPr lvl="1"/>
            <a:r>
              <a:rPr lang="en-US" sz="2000" dirty="0" smtClean="0"/>
              <a:t>how does grid /distributed computing fit with large scale HPC applications?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8013" cy="4953000"/>
          </a:xfrm>
        </p:spPr>
        <p:txBody>
          <a:bodyPr/>
          <a:lstStyle/>
          <a:p>
            <a:r>
              <a:rPr lang="en-US" sz="2000" dirty="0" smtClean="0"/>
              <a:t>PI owned and operated cluster</a:t>
            </a:r>
          </a:p>
          <a:p>
            <a:r>
              <a:rPr lang="en-US" sz="2000" dirty="0" smtClean="0"/>
              <a:t>Campus Condo </a:t>
            </a:r>
            <a:r>
              <a:rPr lang="en-US" sz="2000" dirty="0" smtClean="0"/>
              <a:t>Computing</a:t>
            </a:r>
          </a:p>
          <a:p>
            <a:r>
              <a:rPr lang="en-US" sz="2000" dirty="0" smtClean="0"/>
              <a:t>Departmental Cluster</a:t>
            </a:r>
            <a:endParaRPr lang="en-US" sz="2000" dirty="0" smtClean="0"/>
          </a:p>
          <a:p>
            <a:r>
              <a:rPr lang="en-US" sz="2000" dirty="0" smtClean="0"/>
              <a:t>Campus Research Computing</a:t>
            </a:r>
          </a:p>
          <a:p>
            <a:r>
              <a:rPr lang="en-US" sz="2000" dirty="0" smtClean="0"/>
              <a:t>Campus Condor </a:t>
            </a:r>
            <a:r>
              <a:rPr lang="en-US" sz="2000" dirty="0" smtClean="0"/>
              <a:t>Pool</a:t>
            </a:r>
          </a:p>
          <a:p>
            <a:endParaRPr lang="en-US" sz="2000" dirty="0" smtClean="0"/>
          </a:p>
          <a:p>
            <a:r>
              <a:rPr lang="en-US" sz="2000" dirty="0" smtClean="0"/>
              <a:t>Regional Grids (</a:t>
            </a:r>
            <a:r>
              <a:rPr lang="en-US" sz="2000" dirty="0" err="1" smtClean="0"/>
              <a:t>eg</a:t>
            </a:r>
            <a:r>
              <a:rPr lang="en-US" sz="2000" dirty="0" smtClean="0"/>
              <a:t> NWICG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Communities of Practice (</a:t>
            </a:r>
            <a:r>
              <a:rPr lang="en-US" sz="2000" dirty="0" err="1" smtClean="0"/>
              <a:t>NanoHub</a:t>
            </a:r>
            <a:r>
              <a:rPr lang="en-US" sz="2000" dirty="0" smtClean="0"/>
              <a:t>, </a:t>
            </a:r>
            <a:r>
              <a:rPr lang="en-US" sz="2000" dirty="0" err="1" smtClean="0"/>
              <a:t>GridChem</a:t>
            </a:r>
            <a:r>
              <a:rPr lang="en-US" sz="2000" dirty="0" smtClean="0"/>
              <a:t>, etc)</a:t>
            </a:r>
            <a:endParaRPr lang="en-US" sz="2000" dirty="0" smtClean="0"/>
          </a:p>
          <a:p>
            <a:r>
              <a:rPr lang="en-US" sz="2000" dirty="0" smtClean="0"/>
              <a:t>Open </a:t>
            </a:r>
            <a:r>
              <a:rPr lang="en-US" sz="2000" dirty="0" smtClean="0"/>
              <a:t>Science Grid: DOE/NSF, opportunistic access</a:t>
            </a:r>
          </a:p>
          <a:p>
            <a:r>
              <a:rPr lang="en-US" sz="2000" dirty="0" smtClean="0"/>
              <a:t>TeraGrid: NSF, competitively awarded allocations</a:t>
            </a:r>
          </a:p>
          <a:p>
            <a:r>
              <a:rPr lang="en-US" sz="2000" dirty="0" smtClean="0"/>
              <a:t>DOE ASCR: INCITE awards</a:t>
            </a:r>
          </a:p>
          <a:p>
            <a:r>
              <a:rPr lang="en-US" sz="2000" dirty="0" smtClean="0"/>
              <a:t>Commercial Cloud service providers</a:t>
            </a:r>
          </a:p>
          <a:p>
            <a:r>
              <a:rPr lang="en-US" sz="2000" dirty="0" smtClean="0"/>
              <a:t>There must be more … what have I missed?   where is NIH?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304800"/>
            <a:ext cx="8228013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Where do researchers go for services?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8013" cy="762000"/>
          </a:xfrm>
        </p:spPr>
        <p:txBody>
          <a:bodyPr/>
          <a:lstStyle/>
          <a:p>
            <a:r>
              <a:rPr lang="en-US" sz="3200" dirty="0" smtClean="0"/>
              <a:t>Where do researchers go for services?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398007"/>
            <a:ext cx="3581400" cy="253915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8E0000"/>
                </a:solidFill>
              </a:rPr>
              <a:t>How many different:</a:t>
            </a:r>
          </a:p>
          <a:p>
            <a:r>
              <a:rPr lang="en-US" dirty="0" smtClean="0">
                <a:solidFill>
                  <a:srgbClr val="8E0000"/>
                </a:solidFill>
              </a:rPr>
              <a:t> service interfaces</a:t>
            </a:r>
          </a:p>
          <a:p>
            <a:r>
              <a:rPr lang="en-US" dirty="0" smtClean="0">
                <a:solidFill>
                  <a:srgbClr val="8E0000"/>
                </a:solidFill>
              </a:rPr>
              <a:t> software stacks</a:t>
            </a:r>
          </a:p>
          <a:p>
            <a:r>
              <a:rPr lang="en-US" dirty="0" smtClean="0">
                <a:solidFill>
                  <a:srgbClr val="8E0000"/>
                </a:solidFill>
              </a:rPr>
              <a:t> policy frameworks</a:t>
            </a:r>
          </a:p>
          <a:p>
            <a:r>
              <a:rPr lang="en-US" dirty="0" smtClean="0">
                <a:solidFill>
                  <a:srgbClr val="8E0000"/>
                </a:solidFill>
              </a:rPr>
              <a:t> identities per researcher</a:t>
            </a:r>
          </a:p>
          <a:p>
            <a:pPr>
              <a:buNone/>
            </a:pPr>
            <a:r>
              <a:rPr lang="en-US" dirty="0" smtClean="0">
                <a:solidFill>
                  <a:srgbClr val="8E0000"/>
                </a:solidFill>
              </a:rPr>
              <a:t>    </a:t>
            </a:r>
            <a:r>
              <a:rPr lang="en-US" b="1" dirty="0" smtClean="0">
                <a:solidFill>
                  <a:srgbClr val="8E0000"/>
                </a:solidFill>
              </a:rPr>
              <a:t>…</a:t>
            </a:r>
          </a:p>
          <a:p>
            <a:pPr algn="ctr">
              <a:buNone/>
            </a:pPr>
            <a:r>
              <a:rPr lang="en-US" sz="1400" dirty="0" smtClean="0">
                <a:solidFill>
                  <a:srgbClr val="8E0000"/>
                </a:solidFill>
              </a:rPr>
              <a:t>where is The National Cyberinfrastructure?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271" y="796504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8E0000"/>
                </a:solidFill>
              </a:rPr>
              <a:t>Answer: wherever they can get it, with the least amount of pain</a:t>
            </a:r>
            <a:endParaRPr lang="en-US" sz="1800" b="1" dirty="0">
              <a:solidFill>
                <a:srgbClr val="8E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8013" cy="4953000"/>
          </a:xfrm>
        </p:spPr>
        <p:txBody>
          <a:bodyPr/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PI owned and operated cluster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Campus Condo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Computing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Departmental Cluster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Campus Research Computing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Campus Condor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Pool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Regional Grids 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NWICG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Communities of Practice (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NanoHub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GridChem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etc)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Open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Science Grid: DOE/NSF, opportunistic access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TeraGrid: NSF, competitively awarded allocations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DOE ASCR: INCITE awards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Commercial Cloud service providers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There must be more … what have I missed?   where is NIH?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3888" y="457200"/>
            <a:ext cx="5486400" cy="59436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38184" dir="2700000" algn="ctr" rotWithShape="0">
              <a:srgbClr val="808080">
                <a:alpha val="40033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6238" y="715963"/>
            <a:ext cx="3810000" cy="50704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38184" dir="2700000" algn="ctr" rotWithShape="0">
              <a:srgbClr val="808080">
                <a:alpha val="40033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66700"/>
            <a:ext cx="8229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8000"/>
              </a:lnSpc>
              <a:spcBef>
                <a:spcPct val="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The Open Science Grid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36576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4000"/>
              </a:lnSpc>
              <a:spcBef>
                <a:spcPts val="400"/>
              </a:spcBef>
              <a:spcAft>
                <a:spcPts val="500"/>
              </a:spcAft>
              <a:buFont typeface="Calibri" pitchFamily="32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OSG is a consortium of software, service and resource providers and researchers, from universities, national laboratories and computing </a:t>
            </a:r>
            <a:r>
              <a:rPr lang="en-GB" sz="1600" dirty="0" err="1">
                <a:solidFill>
                  <a:srgbClr val="000000"/>
                </a:solidFill>
              </a:rPr>
              <a:t>centers</a:t>
            </a:r>
            <a:r>
              <a:rPr lang="en-GB" sz="1600" dirty="0">
                <a:solidFill>
                  <a:srgbClr val="000000"/>
                </a:solidFill>
              </a:rPr>
              <a:t> across the U.S., who together build and operate the OSG project. The project is funded by the NSF and DOE, and provides staff for managing various aspects of the OSG.</a:t>
            </a:r>
            <a:br>
              <a:rPr lang="en-GB" sz="1600" dirty="0">
                <a:solidFill>
                  <a:srgbClr val="000000"/>
                </a:solidFill>
              </a:rPr>
            </a:br>
            <a:endParaRPr lang="en-GB" sz="1600" dirty="0">
              <a:solidFill>
                <a:srgbClr val="000000"/>
              </a:solidFill>
            </a:endParaRPr>
          </a:p>
          <a:p>
            <a:pPr eaLnBrk="0" hangingPunct="0">
              <a:lnSpc>
                <a:spcPct val="94000"/>
              </a:lnSpc>
              <a:spcBef>
                <a:spcPts val="400"/>
              </a:spcBef>
              <a:spcAft>
                <a:spcPts val="500"/>
              </a:spcAft>
              <a:buFont typeface="Calibri" pitchFamily="32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Brings petascale computing and storage resources into a uniform grid computing environment</a:t>
            </a:r>
            <a:br>
              <a:rPr lang="en-GB" sz="1600" dirty="0">
                <a:solidFill>
                  <a:srgbClr val="000000"/>
                </a:solidFill>
              </a:rPr>
            </a:br>
            <a:endParaRPr lang="en-GB" sz="1600" dirty="0">
              <a:solidFill>
                <a:srgbClr val="000000"/>
              </a:solidFill>
            </a:endParaRPr>
          </a:p>
          <a:p>
            <a:pPr eaLnBrk="0" hangingPunct="0">
              <a:lnSpc>
                <a:spcPct val="94000"/>
              </a:lnSpc>
              <a:spcBef>
                <a:spcPts val="400"/>
              </a:spcBef>
              <a:buFont typeface="Calibri" pitchFamily="32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Integrates computing and storage resources from over 80 sites in the U.S. and beyond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4235450" y="2057400"/>
            <a:ext cx="4462463" cy="3727450"/>
            <a:chOff x="2668" y="1296"/>
            <a:chExt cx="2811" cy="2348"/>
          </a:xfrm>
        </p:grpSpPr>
        <p:pic>
          <p:nvPicPr>
            <p:cNvPr id="717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72" y="1296"/>
              <a:ext cx="2808" cy="12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717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68" y="2590"/>
              <a:ext cx="1060" cy="10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7176" name="Picture 6"/>
            <p:cNvPicPr>
              <a:picLocks noChangeAspect="1" noChangeArrowheads="1"/>
            </p:cNvPicPr>
            <p:nvPr/>
          </p:nvPicPr>
          <p:blipFill>
            <a:blip r:embed="rId5"/>
            <a:srcRect t="8612"/>
            <a:stretch>
              <a:fillRect/>
            </a:stretch>
          </p:blipFill>
          <p:spPr bwMode="auto">
            <a:xfrm>
              <a:off x="4628" y="2590"/>
              <a:ext cx="852" cy="10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7177" name="Picture 7"/>
            <p:cNvPicPr>
              <a:picLocks noChangeAspect="1" noChangeArrowheads="1"/>
            </p:cNvPicPr>
            <p:nvPr/>
          </p:nvPicPr>
          <p:blipFill>
            <a:blip r:embed="rId6"/>
            <a:srcRect t="4091" b="5885"/>
            <a:stretch>
              <a:fillRect/>
            </a:stretch>
          </p:blipFill>
          <p:spPr bwMode="auto">
            <a:xfrm>
              <a:off x="3620" y="2590"/>
              <a:ext cx="1025" cy="1048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 lim="800000"/>
              <a:headEnd/>
              <a:tailEnd/>
            </a:ln>
          </p:spPr>
        </p:pic>
      </p:grp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152400" y="914400"/>
            <a:ext cx="8763000" cy="7668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4000"/>
              </a:lnSpc>
              <a:buFont typeface="Arial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0000"/>
                </a:solidFill>
              </a:rPr>
              <a:t>A </a:t>
            </a:r>
            <a:r>
              <a:rPr lang="en-GB" b="1" dirty="0">
                <a:solidFill>
                  <a:srgbClr val="C00000"/>
                </a:solidFill>
              </a:rPr>
              <a:t>framework</a:t>
            </a:r>
            <a:r>
              <a:rPr lang="en-GB" b="1" dirty="0">
                <a:solidFill>
                  <a:srgbClr val="000000"/>
                </a:solidFill>
              </a:rPr>
              <a:t> for large scale distributed resource sharing</a:t>
            </a:r>
          </a:p>
          <a:p>
            <a:pPr algn="ctr">
              <a:lnSpc>
                <a:spcPct val="104000"/>
              </a:lnSpc>
              <a:buFont typeface="Arial" charset="0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</a:rPr>
              <a:t>addressing the technology, policy, and social requirements of sharing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85775" y="914400"/>
            <a:ext cx="8228013" cy="762000"/>
          </a:xfrm>
        </p:spPr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Context: Evolution of Projects</a:t>
            </a: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24900" y="6400800"/>
            <a:ext cx="419100" cy="457200"/>
          </a:xfrm>
          <a:prstGeom prst="rect">
            <a:avLst/>
          </a:prstGeom>
          <a:noFill/>
        </p:spPr>
        <p:txBody>
          <a:bodyPr/>
          <a:lstStyle/>
          <a:p>
            <a:fld id="{51949908-DD3E-4BD2-B7BF-84FE0CD8F6C2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6200" y="2209800"/>
            <a:ext cx="8978900" cy="2133600"/>
            <a:chOff x="-264" y="1880"/>
            <a:chExt cx="6164" cy="134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-264" y="2984"/>
              <a:ext cx="5929" cy="240"/>
              <a:chOff x="-96" y="-96"/>
              <a:chExt cx="5929" cy="240"/>
            </a:xfrm>
          </p:grpSpPr>
          <p:sp>
            <p:nvSpPr>
              <p:cNvPr id="5142" name="Line 7"/>
              <p:cNvSpPr>
                <a:spLocks noChangeShapeType="1"/>
              </p:cNvSpPr>
              <p:nvPr/>
            </p:nvSpPr>
            <p:spPr bwMode="auto">
              <a:xfrm>
                <a:off x="-96" y="0"/>
                <a:ext cx="58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Line 8"/>
              <p:cNvSpPr>
                <a:spLocks noChangeShapeType="1"/>
              </p:cNvSpPr>
              <p:nvPr/>
            </p:nvSpPr>
            <p:spPr bwMode="auto">
              <a:xfrm flipV="1">
                <a:off x="0" y="-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4" name="Text Box 9"/>
              <p:cNvSpPr txBox="1">
                <a:spLocks noChangeArrowheads="1"/>
              </p:cNvSpPr>
              <p:nvPr/>
            </p:nvSpPr>
            <p:spPr bwMode="auto">
              <a:xfrm>
                <a:off x="-36" y="0"/>
                <a:ext cx="30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sz="900" b="1">
                    <a:solidFill>
                      <a:schemeClr val="tx2"/>
                    </a:solidFill>
                  </a:rPr>
                  <a:t>1999</a:t>
                </a:r>
                <a:endParaRPr 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145" name="Line 10"/>
              <p:cNvSpPr>
                <a:spLocks noChangeShapeType="1"/>
              </p:cNvSpPr>
              <p:nvPr/>
            </p:nvSpPr>
            <p:spPr bwMode="auto">
              <a:xfrm flipV="1">
                <a:off x="576" y="-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6" name="Line 11"/>
              <p:cNvSpPr>
                <a:spLocks noChangeShapeType="1"/>
              </p:cNvSpPr>
              <p:nvPr/>
            </p:nvSpPr>
            <p:spPr bwMode="auto">
              <a:xfrm flipV="1">
                <a:off x="1152" y="-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" name="Line 12"/>
              <p:cNvSpPr>
                <a:spLocks noChangeShapeType="1"/>
              </p:cNvSpPr>
              <p:nvPr/>
            </p:nvSpPr>
            <p:spPr bwMode="auto">
              <a:xfrm flipV="1">
                <a:off x="2304" y="-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" name="Line 13"/>
              <p:cNvSpPr>
                <a:spLocks noChangeShapeType="1"/>
              </p:cNvSpPr>
              <p:nvPr/>
            </p:nvSpPr>
            <p:spPr bwMode="auto">
              <a:xfrm flipV="1">
                <a:off x="3456" y="-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" name="Line 14"/>
              <p:cNvSpPr>
                <a:spLocks noChangeShapeType="1"/>
              </p:cNvSpPr>
              <p:nvPr/>
            </p:nvSpPr>
            <p:spPr bwMode="auto">
              <a:xfrm flipV="1">
                <a:off x="4032" y="-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" name="Line 15"/>
              <p:cNvSpPr>
                <a:spLocks noChangeShapeType="1"/>
              </p:cNvSpPr>
              <p:nvPr/>
            </p:nvSpPr>
            <p:spPr bwMode="auto">
              <a:xfrm flipV="1">
                <a:off x="1728" y="-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" name="Line 16"/>
              <p:cNvSpPr>
                <a:spLocks noChangeShapeType="1"/>
              </p:cNvSpPr>
              <p:nvPr/>
            </p:nvSpPr>
            <p:spPr bwMode="auto">
              <a:xfrm flipV="1">
                <a:off x="2880" y="-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2" name="Text Box 17"/>
              <p:cNvSpPr txBox="1">
                <a:spLocks noChangeArrowheads="1"/>
              </p:cNvSpPr>
              <p:nvPr/>
            </p:nvSpPr>
            <p:spPr bwMode="auto">
              <a:xfrm>
                <a:off x="443" y="0"/>
                <a:ext cx="30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sz="900" b="1">
                    <a:solidFill>
                      <a:schemeClr val="tx2"/>
                    </a:solidFill>
                  </a:rPr>
                  <a:t>2000</a:t>
                </a:r>
                <a:endParaRPr 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153" name="Text Box 18"/>
              <p:cNvSpPr txBox="1">
                <a:spLocks noChangeArrowheads="1"/>
              </p:cNvSpPr>
              <p:nvPr/>
            </p:nvSpPr>
            <p:spPr bwMode="auto">
              <a:xfrm>
                <a:off x="1020" y="0"/>
                <a:ext cx="30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sz="900" b="1">
                    <a:solidFill>
                      <a:schemeClr val="tx2"/>
                    </a:solidFill>
                  </a:rPr>
                  <a:t>2001</a:t>
                </a:r>
                <a:endParaRPr 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154" name="Text Box 19"/>
              <p:cNvSpPr txBox="1">
                <a:spLocks noChangeArrowheads="1"/>
              </p:cNvSpPr>
              <p:nvPr/>
            </p:nvSpPr>
            <p:spPr bwMode="auto">
              <a:xfrm>
                <a:off x="1595" y="0"/>
                <a:ext cx="30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sz="900" b="1">
                    <a:solidFill>
                      <a:schemeClr val="tx2"/>
                    </a:solidFill>
                  </a:rPr>
                  <a:t>2002</a:t>
                </a:r>
                <a:endParaRPr 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155" name="Text Box 20"/>
              <p:cNvSpPr txBox="1">
                <a:spLocks noChangeArrowheads="1"/>
              </p:cNvSpPr>
              <p:nvPr/>
            </p:nvSpPr>
            <p:spPr bwMode="auto">
              <a:xfrm>
                <a:off x="3324" y="0"/>
                <a:ext cx="30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sz="900" b="1">
                    <a:solidFill>
                      <a:schemeClr val="tx2"/>
                    </a:solidFill>
                  </a:rPr>
                  <a:t>2005</a:t>
                </a:r>
                <a:endParaRPr 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156" name="Text Box 21"/>
              <p:cNvSpPr txBox="1">
                <a:spLocks noChangeArrowheads="1"/>
              </p:cNvSpPr>
              <p:nvPr/>
            </p:nvSpPr>
            <p:spPr bwMode="auto">
              <a:xfrm>
                <a:off x="2172" y="0"/>
                <a:ext cx="30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sz="900" b="1">
                    <a:solidFill>
                      <a:schemeClr val="tx2"/>
                    </a:solidFill>
                  </a:rPr>
                  <a:t>2003</a:t>
                </a:r>
                <a:endParaRPr 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157" name="Text Box 22"/>
              <p:cNvSpPr txBox="1">
                <a:spLocks noChangeArrowheads="1"/>
              </p:cNvSpPr>
              <p:nvPr/>
            </p:nvSpPr>
            <p:spPr bwMode="auto">
              <a:xfrm>
                <a:off x="2748" y="0"/>
                <a:ext cx="30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sz="900" b="1">
                    <a:solidFill>
                      <a:schemeClr val="tx2"/>
                    </a:solidFill>
                  </a:rPr>
                  <a:t>2004</a:t>
                </a:r>
                <a:endParaRPr 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158" name="Text Box 23"/>
              <p:cNvSpPr txBox="1">
                <a:spLocks noChangeArrowheads="1"/>
              </p:cNvSpPr>
              <p:nvPr/>
            </p:nvSpPr>
            <p:spPr bwMode="auto">
              <a:xfrm>
                <a:off x="3900" y="0"/>
                <a:ext cx="30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sz="900" b="1">
                    <a:solidFill>
                      <a:schemeClr val="tx2"/>
                    </a:solidFill>
                  </a:rPr>
                  <a:t>2006</a:t>
                </a:r>
                <a:endParaRPr 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159" name="Line 24"/>
              <p:cNvSpPr>
                <a:spLocks noChangeShapeType="1"/>
              </p:cNvSpPr>
              <p:nvPr/>
            </p:nvSpPr>
            <p:spPr bwMode="auto">
              <a:xfrm flipV="1">
                <a:off x="4560" y="-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" name="Line 25"/>
              <p:cNvSpPr>
                <a:spLocks noChangeShapeType="1"/>
              </p:cNvSpPr>
              <p:nvPr/>
            </p:nvSpPr>
            <p:spPr bwMode="auto">
              <a:xfrm flipV="1">
                <a:off x="5184" y="-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" name="Line 26"/>
              <p:cNvSpPr>
                <a:spLocks noChangeShapeType="1"/>
              </p:cNvSpPr>
              <p:nvPr/>
            </p:nvSpPr>
            <p:spPr bwMode="auto">
              <a:xfrm flipV="1">
                <a:off x="5712" y="-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2" name="Text Box 27"/>
              <p:cNvSpPr txBox="1">
                <a:spLocks noChangeArrowheads="1"/>
              </p:cNvSpPr>
              <p:nvPr/>
            </p:nvSpPr>
            <p:spPr bwMode="auto">
              <a:xfrm>
                <a:off x="4416" y="0"/>
                <a:ext cx="30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sz="900" b="1">
                    <a:solidFill>
                      <a:schemeClr val="tx2"/>
                    </a:solidFill>
                  </a:rPr>
                  <a:t>2007</a:t>
                </a:r>
                <a:endParaRPr 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163" name="Text Box 28"/>
              <p:cNvSpPr txBox="1">
                <a:spLocks noChangeArrowheads="1"/>
              </p:cNvSpPr>
              <p:nvPr/>
            </p:nvSpPr>
            <p:spPr bwMode="auto">
              <a:xfrm>
                <a:off x="5052" y="0"/>
                <a:ext cx="30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sz="900" b="1">
                    <a:solidFill>
                      <a:schemeClr val="tx2"/>
                    </a:solidFill>
                  </a:rPr>
                  <a:t>2008</a:t>
                </a:r>
                <a:endParaRPr 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164" name="Text Box 29"/>
              <p:cNvSpPr txBox="1">
                <a:spLocks noChangeArrowheads="1"/>
              </p:cNvSpPr>
              <p:nvPr/>
            </p:nvSpPr>
            <p:spPr bwMode="auto">
              <a:xfrm>
                <a:off x="5532" y="0"/>
                <a:ext cx="30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sz="900" b="1">
                    <a:solidFill>
                      <a:schemeClr val="tx2"/>
                    </a:solidFill>
                  </a:rPr>
                  <a:t>2009</a:t>
                </a:r>
                <a:endParaRPr lang="en-US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126" name="Rectangle 30"/>
            <p:cNvSpPr>
              <a:spLocks noChangeArrowheads="1"/>
            </p:cNvSpPr>
            <p:nvPr/>
          </p:nvSpPr>
          <p:spPr bwMode="auto">
            <a:xfrm>
              <a:off x="168" y="2696"/>
              <a:ext cx="1779" cy="144"/>
            </a:xfrm>
            <a:prstGeom prst="rect">
              <a:avLst/>
            </a:prstGeom>
            <a:gradFill rotWithShape="0">
              <a:gsLst>
                <a:gs pos="0">
                  <a:srgbClr val="408000">
                    <a:alpha val="59000"/>
                  </a:srgbClr>
                </a:gs>
                <a:gs pos="100000">
                  <a:srgbClr val="800000">
                    <a:alpha val="59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FontTx/>
                <a:buNone/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27" name="Rectangle 31"/>
            <p:cNvSpPr>
              <a:spLocks noChangeArrowheads="1"/>
            </p:cNvSpPr>
            <p:nvPr/>
          </p:nvSpPr>
          <p:spPr bwMode="auto">
            <a:xfrm>
              <a:off x="744" y="2408"/>
              <a:ext cx="1203" cy="144"/>
            </a:xfrm>
            <a:prstGeom prst="rect">
              <a:avLst/>
            </a:prstGeom>
            <a:gradFill rotWithShape="0">
              <a:gsLst>
                <a:gs pos="0">
                  <a:srgbClr val="FFF118">
                    <a:alpha val="59000"/>
                  </a:srgbClr>
                </a:gs>
                <a:gs pos="100000">
                  <a:srgbClr val="800000">
                    <a:alpha val="59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5128" name="Rectangle 32"/>
            <p:cNvSpPr>
              <a:spLocks noChangeArrowheads="1"/>
            </p:cNvSpPr>
            <p:nvPr/>
          </p:nvSpPr>
          <p:spPr bwMode="auto">
            <a:xfrm>
              <a:off x="1389" y="2120"/>
              <a:ext cx="559" cy="14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alpha val="59000"/>
                  </a:schemeClr>
                </a:gs>
                <a:gs pos="100000">
                  <a:srgbClr val="800000">
                    <a:alpha val="59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FontTx/>
                <a:buNone/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29" name="Rectangle 33"/>
            <p:cNvSpPr>
              <a:spLocks noChangeArrowheads="1"/>
            </p:cNvSpPr>
            <p:nvPr/>
          </p:nvSpPr>
          <p:spPr bwMode="auto">
            <a:xfrm>
              <a:off x="1944" y="2120"/>
              <a:ext cx="960" cy="720"/>
            </a:xfrm>
            <a:prstGeom prst="rect">
              <a:avLst/>
            </a:prstGeom>
            <a:gradFill rotWithShape="0">
              <a:gsLst>
                <a:gs pos="0">
                  <a:srgbClr val="800000">
                    <a:alpha val="59000"/>
                  </a:srgbClr>
                </a:gs>
                <a:gs pos="100000">
                  <a:schemeClr val="accent2">
                    <a:alpha val="5900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0" name="Rectangle 34"/>
            <p:cNvSpPr>
              <a:spLocks noChangeArrowheads="1"/>
            </p:cNvSpPr>
            <p:nvPr/>
          </p:nvSpPr>
          <p:spPr bwMode="auto">
            <a:xfrm>
              <a:off x="2897" y="2024"/>
              <a:ext cx="1255" cy="912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alpha val="59000"/>
                  </a:schemeClr>
                </a:gs>
                <a:gs pos="100000">
                  <a:srgbClr val="FF8000">
                    <a:alpha val="59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5131" name="Rectangle 35"/>
            <p:cNvSpPr>
              <a:spLocks noChangeArrowheads="1"/>
            </p:cNvSpPr>
            <p:nvPr/>
          </p:nvSpPr>
          <p:spPr bwMode="auto">
            <a:xfrm>
              <a:off x="4152" y="1880"/>
              <a:ext cx="1748" cy="1104"/>
            </a:xfrm>
            <a:prstGeom prst="rect">
              <a:avLst/>
            </a:prstGeom>
            <a:gradFill rotWithShape="0">
              <a:gsLst>
                <a:gs pos="0">
                  <a:srgbClr val="FF8000">
                    <a:alpha val="59000"/>
                  </a:srgbClr>
                </a:gs>
                <a:gs pos="100000">
                  <a:srgbClr val="763B00">
                    <a:alpha val="59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FontTx/>
                <a:buNone/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2" name="Text Box 36"/>
            <p:cNvSpPr txBox="1">
              <a:spLocks noChangeArrowheads="1"/>
            </p:cNvSpPr>
            <p:nvPr/>
          </p:nvSpPr>
          <p:spPr bwMode="auto">
            <a:xfrm>
              <a:off x="480" y="2657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sz="1600">
                  <a:solidFill>
                    <a:schemeClr val="tx2"/>
                  </a:solidFill>
                </a:rPr>
                <a:t>PPDG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3" name="Text Box 37"/>
            <p:cNvSpPr txBox="1">
              <a:spLocks noChangeArrowheads="1"/>
            </p:cNvSpPr>
            <p:nvPr/>
          </p:nvSpPr>
          <p:spPr bwMode="auto">
            <a:xfrm>
              <a:off x="866" y="2370"/>
              <a:ext cx="6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sz="1600">
                  <a:solidFill>
                    <a:schemeClr val="tx2"/>
                  </a:solidFill>
                </a:rPr>
                <a:t>GriPhyN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4" name="Text Box 38"/>
            <p:cNvSpPr txBox="1">
              <a:spLocks noChangeArrowheads="1"/>
            </p:cNvSpPr>
            <p:nvPr/>
          </p:nvSpPr>
          <p:spPr bwMode="auto">
            <a:xfrm>
              <a:off x="1383" y="2081"/>
              <a:ext cx="5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sz="1600">
                  <a:solidFill>
                    <a:schemeClr val="tx2"/>
                  </a:solidFill>
                </a:rPr>
                <a:t>iVDGL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5" name="Text Box 39"/>
            <p:cNvSpPr txBox="1">
              <a:spLocks noChangeArrowheads="1"/>
            </p:cNvSpPr>
            <p:nvPr/>
          </p:nvSpPr>
          <p:spPr bwMode="auto">
            <a:xfrm>
              <a:off x="2151" y="2387"/>
              <a:ext cx="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Trillium</a:t>
              </a:r>
            </a:p>
          </p:txBody>
        </p:sp>
        <p:sp>
          <p:nvSpPr>
            <p:cNvPr id="5136" name="Text Box 40"/>
            <p:cNvSpPr txBox="1">
              <a:spLocks noChangeArrowheads="1"/>
            </p:cNvSpPr>
            <p:nvPr/>
          </p:nvSpPr>
          <p:spPr bwMode="auto">
            <a:xfrm>
              <a:off x="2886" y="2369"/>
              <a:ext cx="5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Grid3</a:t>
              </a:r>
            </a:p>
          </p:txBody>
        </p:sp>
        <p:sp>
          <p:nvSpPr>
            <p:cNvPr id="5137" name="Text Box 41"/>
            <p:cNvSpPr txBox="1">
              <a:spLocks noChangeArrowheads="1"/>
            </p:cNvSpPr>
            <p:nvPr/>
          </p:nvSpPr>
          <p:spPr bwMode="auto">
            <a:xfrm>
              <a:off x="3768" y="2350"/>
              <a:ext cx="5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sz="2000">
                  <a:solidFill>
                    <a:schemeClr val="tx2"/>
                  </a:solidFill>
                </a:rPr>
                <a:t>OSG</a:t>
              </a:r>
            </a:p>
          </p:txBody>
        </p:sp>
        <p:sp>
          <p:nvSpPr>
            <p:cNvPr id="5138" name="Text Box 42"/>
            <p:cNvSpPr txBox="1">
              <a:spLocks noChangeArrowheads="1"/>
            </p:cNvSpPr>
            <p:nvPr/>
          </p:nvSpPr>
          <p:spPr bwMode="auto">
            <a:xfrm>
              <a:off x="915" y="2689"/>
              <a:ext cx="3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sz="1000">
                  <a:solidFill>
                    <a:schemeClr val="tx2"/>
                  </a:solidFill>
                </a:rPr>
                <a:t>(DOE)</a:t>
              </a:r>
            </a:p>
          </p:txBody>
        </p:sp>
        <p:sp>
          <p:nvSpPr>
            <p:cNvPr id="5139" name="Text Box 43"/>
            <p:cNvSpPr txBox="1">
              <a:spLocks noChangeArrowheads="1"/>
            </p:cNvSpPr>
            <p:nvPr/>
          </p:nvSpPr>
          <p:spPr bwMode="auto">
            <a:xfrm>
              <a:off x="4198" y="2422"/>
              <a:ext cx="59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sz="1000">
                  <a:solidFill>
                    <a:schemeClr val="tx2"/>
                  </a:solidFill>
                </a:rPr>
                <a:t>(DOE+NSF)</a:t>
              </a:r>
            </a:p>
          </p:txBody>
        </p:sp>
        <p:sp>
          <p:nvSpPr>
            <p:cNvPr id="5140" name="Text Box 44"/>
            <p:cNvSpPr txBox="1">
              <a:spLocks noChangeArrowheads="1"/>
            </p:cNvSpPr>
            <p:nvPr/>
          </p:nvSpPr>
          <p:spPr bwMode="auto">
            <a:xfrm>
              <a:off x="1434" y="2413"/>
              <a:ext cx="3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sz="1000">
                  <a:solidFill>
                    <a:schemeClr val="tx2"/>
                  </a:solidFill>
                </a:rPr>
                <a:t>(NSF)</a:t>
              </a:r>
            </a:p>
          </p:txBody>
        </p:sp>
        <p:sp>
          <p:nvSpPr>
            <p:cNvPr id="5141" name="Text Box 45"/>
            <p:cNvSpPr txBox="1">
              <a:spLocks noChangeArrowheads="1"/>
            </p:cNvSpPr>
            <p:nvPr/>
          </p:nvSpPr>
          <p:spPr bwMode="auto">
            <a:xfrm>
              <a:off x="1813" y="2115"/>
              <a:ext cx="35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sz="1000">
                  <a:solidFill>
                    <a:schemeClr val="tx2"/>
                  </a:solidFill>
                </a:rPr>
                <a:t>(NSF)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Char char="•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Char char="•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647</Words>
  <PresentationFormat>On-screen Show (4:3)</PresentationFormat>
  <Paragraphs>133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Slide 1</vt:lpstr>
      <vt:lpstr>Slide 2</vt:lpstr>
      <vt:lpstr>HTC vs. HPC</vt:lpstr>
      <vt:lpstr>HTC vs. HPC</vt:lpstr>
      <vt:lpstr>Slide 5</vt:lpstr>
      <vt:lpstr>Where do researchers go for services?</vt:lpstr>
      <vt:lpstr>Slide 7</vt:lpstr>
      <vt:lpstr>Slide 8</vt:lpstr>
      <vt:lpstr>Context: Evolution of Projects</vt:lpstr>
      <vt:lpstr>Using OSG Today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and understanding the site environment</dc:title>
  <dc:creator>Chris Green</dc:creator>
  <cp:lastModifiedBy>McGee</cp:lastModifiedBy>
  <cp:revision>160</cp:revision>
  <dcterms:modified xsi:type="dcterms:W3CDTF">2009-04-22T12:47:12Z</dcterms:modified>
</cp:coreProperties>
</file>