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86" r:id="rId3"/>
    <p:sldId id="257" r:id="rId4"/>
    <p:sldId id="273" r:id="rId5"/>
    <p:sldId id="274" r:id="rId6"/>
    <p:sldId id="282" r:id="rId7"/>
    <p:sldId id="279" r:id="rId8"/>
    <p:sldId id="281" r:id="rId9"/>
    <p:sldId id="283" r:id="rId10"/>
    <p:sldId id="284" r:id="rId11"/>
    <p:sldId id="259" r:id="rId12"/>
    <p:sldId id="258" r:id="rId13"/>
    <p:sldId id="26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/>
    <p:restoredTop sz="94775"/>
  </p:normalViewPr>
  <p:slideViewPr>
    <p:cSldViewPr snapToGrid="0" snapToObjects="1">
      <p:cViewPr varScale="1">
        <p:scale>
          <a:sx n="109" d="100"/>
          <a:sy n="109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B23C2-9A51-B54C-A281-684E0528C78D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6914A-E6A3-4748-A8C6-527298D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914A-E6A3-4748-A8C6-527298DC2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914A-E6A3-4748-A8C6-527298DC2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2700"/>
            <a:ext cx="1393825" cy="1001713"/>
            <a:chOff x="0" y="8"/>
            <a:chExt cx="878" cy="631"/>
          </a:xfrm>
        </p:grpSpPr>
        <p:pic>
          <p:nvPicPr>
            <p:cNvPr id="5" name="Picture 12" descr="osg_logo_4c_white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"/>
              <a:ext cx="87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osg-logo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" y="8"/>
              <a:ext cx="824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11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FF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11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0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Fall 2013 HEPIX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Kevin Hill - Evolution of the OSG Authentication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1438" y="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10148" name="Rectangle 4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+mn-ea"/>
            </a:endParaRPr>
          </a:p>
        </p:txBody>
      </p:sp>
      <p:sp>
        <p:nvSpPr>
          <p:cNvPr id="2310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507163"/>
            <a:ext cx="419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8000"/>
                </a:solidFill>
                <a:latin typeface="Arial" charset="0"/>
                <a:cs typeface="ＭＳ Ｐゴシック" charset="0"/>
              </a:defRPr>
            </a:lvl1pPr>
          </a:lstStyle>
          <a:p>
            <a:fld id="{933DEA68-9DF0-DF46-A509-3E0DAD467994}" type="slidenum">
              <a:rPr lang="en-US" smtClean="0"/>
              <a:t>‹#›</a:t>
            </a:fld>
            <a:endParaRPr lang="en-US"/>
          </a:p>
        </p:txBody>
      </p:sp>
      <p:sp>
        <p:nvSpPr>
          <p:cNvPr id="2310152" name="Line 8"/>
          <p:cNvSpPr>
            <a:spLocks noChangeShapeType="1"/>
          </p:cNvSpPr>
          <p:nvPr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48" charset="0"/>
              <a:ea typeface="+mn-ea"/>
            </a:endParaRPr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0" y="12700"/>
            <a:ext cx="1393825" cy="1077913"/>
            <a:chOff x="0" y="8"/>
            <a:chExt cx="878" cy="679"/>
          </a:xfrm>
        </p:grpSpPr>
        <p:pic>
          <p:nvPicPr>
            <p:cNvPr id="1034" name="Picture 6" descr="osg_logo_4c_white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"/>
              <a:ext cx="87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2" descr="osg-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" y="8"/>
              <a:ext cx="824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10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46850"/>
            <a:ext cx="2133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800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US" smtClean="0"/>
              <a:t>Fall 2013 HEPIX</a:t>
            </a:r>
            <a:endParaRPr lang="en-US" dirty="0"/>
          </a:p>
        </p:txBody>
      </p:sp>
      <p:sp>
        <p:nvSpPr>
          <p:cNvPr id="2310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51088" y="6556375"/>
            <a:ext cx="44307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800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US" smtClean="0"/>
              <a:t>Kevin Hill - Evolution of the OSG Authentication Model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8000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8000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8000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8000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8000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28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4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0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16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Documentation/SecurityBestPractices" TargetMode="External"/><Relationship Id="rId3" Type="http://schemas.openxmlformats.org/officeDocument/2006/relationships/hyperlink" Target="https://twiki.grid.iu.edu/bin/view/Documentation/SecuritySiteResponsibiliti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oc@opensciencegrid.org" TargetMode="External"/><Relationship Id="rId4" Type="http://schemas.openxmlformats.org/officeDocument/2006/relationships/hyperlink" Target="http://osg-security-team@opensciencegri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cket.opensciencegrid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Documentation/IncidentDiscoveryRepor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sg-docdb.opensciencegrid.org/cgi-bin/ShowDocument?docid=119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g-docdb.opensciencegrid.org/cgi-bin/ShowDocument?docid=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g-docdb.opensciencegrid.org/cgi-bin/ShowDocument?docid=87" TargetMode="External"/><Relationship Id="rId3" Type="http://schemas.openxmlformats.org/officeDocument/2006/relationships/hyperlink" Target="https://twiki.grid.iu.edu/bin/view/Documentation/SecurityRisks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OSG Security Training</a:t>
            </a:r>
            <a:br>
              <a:rPr lang="en-US" sz="3600" dirty="0" smtClean="0"/>
            </a:br>
            <a:r>
              <a:rPr lang="en-US" dirty="0" smtClean="0">
                <a:solidFill>
                  <a:srgbClr val="3366FF"/>
                </a:solidFill>
              </a:rPr>
              <a:t>A R</a:t>
            </a:r>
            <a:r>
              <a:rPr lang="en-US" dirty="0" smtClean="0">
                <a:solidFill>
                  <a:srgbClr val="3366FF"/>
                </a:solidFill>
              </a:rPr>
              <a:t>eview of Polices and Procedures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5223"/>
            <a:ext cx="8128000" cy="1752600"/>
          </a:xfrm>
        </p:spPr>
        <p:txBody>
          <a:bodyPr/>
          <a:lstStyle/>
          <a:p>
            <a:r>
              <a:rPr lang="en-US" sz="2400" dirty="0" smtClean="0"/>
              <a:t>Anand Padmanabhan</a:t>
            </a:r>
          </a:p>
          <a:p>
            <a:r>
              <a:rPr lang="en-US" sz="2400" dirty="0" smtClean="0"/>
              <a:t>OSG </a:t>
            </a:r>
            <a:r>
              <a:rPr lang="en-US" sz="2400" dirty="0" smtClean="0"/>
              <a:t>Security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41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Site’s Security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Comply </a:t>
            </a:r>
            <a:r>
              <a:rPr lang="en-US" sz="2400" dirty="0">
                <a:latin typeface="Arial" charset="0"/>
              </a:rPr>
              <a:t>with grid operational controls</a:t>
            </a:r>
          </a:p>
          <a:p>
            <a:pPr lvl="1"/>
            <a:r>
              <a:rPr lang="en-US" sz="2000" dirty="0" smtClean="0">
                <a:latin typeface="Arial" charset="0"/>
              </a:rPr>
              <a:t>Keep </a:t>
            </a:r>
            <a:r>
              <a:rPr lang="en-US" sz="2000" dirty="0">
                <a:latin typeface="Arial" charset="0"/>
              </a:rPr>
              <a:t>up to date with CA-certificates</a:t>
            </a:r>
          </a:p>
          <a:p>
            <a:pPr lvl="1"/>
            <a:r>
              <a:rPr lang="en-US" sz="2000" dirty="0" smtClean="0">
                <a:latin typeface="Arial" charset="0"/>
              </a:rPr>
              <a:t>Apply IGTF updates released by OSG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Maintain up-to-date Certificate </a:t>
            </a:r>
            <a:r>
              <a:rPr lang="en-US" sz="2000" dirty="0">
                <a:latin typeface="Arial" charset="0"/>
              </a:rPr>
              <a:t>Revocation Lists</a:t>
            </a:r>
          </a:p>
          <a:p>
            <a:pPr lvl="1"/>
            <a:r>
              <a:rPr lang="en-US" sz="2000" dirty="0" smtClean="0">
                <a:latin typeface="Arial" charset="0"/>
              </a:rPr>
              <a:t>Apply security patches released for the system promptly </a:t>
            </a:r>
          </a:p>
          <a:p>
            <a:r>
              <a:rPr lang="en-US" sz="2400" dirty="0" smtClean="0"/>
              <a:t>Follow </a:t>
            </a:r>
            <a:r>
              <a:rPr lang="en-US" sz="2400" dirty="0"/>
              <a:t>security best practices </a:t>
            </a:r>
          </a:p>
          <a:p>
            <a:pPr lvl="1"/>
            <a:r>
              <a:rPr lang="en-US" sz="2000" dirty="0">
                <a:hlinkClick r:id="rId2"/>
              </a:rPr>
              <a:t>https://twiki.grid.iu.edu/bin/view/Documentation/SecurityBestPractices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dirty="0" smtClean="0"/>
              <a:t>More Information at:</a:t>
            </a: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://twiki.grid.iu.edu/bin/view/Documentation/</a:t>
            </a:r>
            <a:r>
              <a:rPr lang="en-US" sz="2000" dirty="0" smtClean="0">
                <a:hlinkClick r:id="rId3"/>
              </a:rPr>
              <a:t>SecuritySiteResponsibilities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58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V</a:t>
            </a:r>
            <a:r>
              <a:rPr lang="en-US" dirty="0" smtClean="0"/>
              <a:t>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Security advisories and bulletins are checked daily by OSG Security Team. After assessing the impact to OSG, announcements with instructions to follow are sent to the community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Please read those notices and take appropriate actions </a:t>
            </a:r>
            <a:endParaRPr lang="en-US" dirty="0" smtClean="0"/>
          </a:p>
          <a:p>
            <a:r>
              <a:rPr lang="en-US" dirty="0" smtClean="0"/>
              <a:t>If a security related software vulnerability is discovered, report it to the OSG GOC, which will contact the Security and Software teams.</a:t>
            </a:r>
          </a:p>
          <a:p>
            <a:pPr lvl="1"/>
            <a:r>
              <a:rPr lang="en-US" dirty="0" smtClean="0">
                <a:hlinkClick r:id="rId2"/>
              </a:rPr>
              <a:t>https://ticket.opensciencegrid.org</a:t>
            </a:r>
            <a:endParaRPr lang="en-US" dirty="0" smtClean="0"/>
          </a:p>
          <a:p>
            <a:pPr lvl="1"/>
            <a:r>
              <a:rPr lang="en-US" dirty="0" smtClean="0"/>
              <a:t>Or send email to </a:t>
            </a:r>
            <a:r>
              <a:rPr lang="en-US" dirty="0" smtClean="0">
                <a:hlinkClick r:id="rId3"/>
              </a:rPr>
              <a:t>goc@opensciencegrid.org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http://osg-security-team@opensciencegrid.org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to do if you have a Security Incident?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Report to local Security Team + OSG </a:t>
            </a:r>
            <a:r>
              <a:rPr lang="en-US" dirty="0" smtClean="0"/>
              <a:t>GOC + VO Security Contact/Institutional Security Officer.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https://twiki.grid.iu.edu/bin/view/Documentation/IncidentDiscoveryReporting</a:t>
            </a:r>
            <a:endParaRPr lang="en-US" dirty="0" smtClean="0"/>
          </a:p>
          <a:p>
            <a:r>
              <a:rPr lang="en-US" dirty="0" smtClean="0"/>
              <a:t>Compromised credentials most common issue.</a:t>
            </a:r>
          </a:p>
          <a:p>
            <a:pPr lvl="1"/>
            <a:r>
              <a:rPr lang="en-US" dirty="0" smtClean="0"/>
              <a:t>Certificates can be revoked</a:t>
            </a:r>
          </a:p>
          <a:p>
            <a:pPr lvl="1"/>
            <a:r>
              <a:rPr lang="en-US" dirty="0" smtClean="0"/>
              <a:t>CRLs </a:t>
            </a:r>
            <a:r>
              <a:rPr lang="en-US" dirty="0" smtClean="0"/>
              <a:t>can take 6 hours or more to propagate. </a:t>
            </a:r>
          </a:p>
          <a:p>
            <a:pPr lvl="1"/>
            <a:r>
              <a:rPr lang="en-US" dirty="0" smtClean="0"/>
              <a:t>Users may be banned via </a:t>
            </a:r>
            <a:r>
              <a:rPr lang="en-US" dirty="0" smtClean="0"/>
              <a:t>GUMS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gridmap</a:t>
            </a:r>
            <a:r>
              <a:rPr lang="en-US" dirty="0" smtClean="0"/>
              <a:t> files, as appropriate for the site.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</a:t>
            </a:r>
            <a:r>
              <a:rPr lang="en-US" dirty="0" smtClean="0"/>
              <a:t>VO/Site </a:t>
            </a:r>
            <a:r>
              <a:rPr lang="en-US" dirty="0"/>
              <a:t>needs additional help with managing their users, access control management and/or identity management, they can contact the OSG Security team. </a:t>
            </a:r>
          </a:p>
          <a:p>
            <a:r>
              <a:rPr lang="en-US" dirty="0"/>
              <a:t>OSG Security team can either work on the problem with them or put them in touch with experts in this area depending on the </a:t>
            </a:r>
            <a:r>
              <a:rPr lang="en-US" dirty="0" smtClean="0"/>
              <a:t>needs</a:t>
            </a:r>
            <a:r>
              <a:rPr lang="en-US" dirty="0"/>
              <a:t>. </a:t>
            </a:r>
          </a:p>
          <a:p>
            <a:r>
              <a:rPr lang="en-US" dirty="0"/>
              <a:t>A guidance document that summarizes the trust relationship models </a:t>
            </a:r>
            <a:r>
              <a:rPr lang="en-US" dirty="0" smtClean="0"/>
              <a:t>that VOs and Resource Providers can </a:t>
            </a:r>
            <a:r>
              <a:rPr lang="en-US" dirty="0"/>
              <a:t>implement is </a:t>
            </a:r>
            <a:r>
              <a:rPr lang="en-US" dirty="0"/>
              <a:t>available at: </a:t>
            </a:r>
            <a:r>
              <a:rPr lang="en-US" dirty="0">
                <a:hlinkClick r:id="rId3"/>
              </a:rPr>
              <a:t>http://osg-docdb.opensciencegrid.org/cgi-bin/ShowDocument?docid=</a:t>
            </a:r>
            <a:r>
              <a:rPr lang="en-US" dirty="0" smtClean="0">
                <a:hlinkClick r:id="rId3"/>
              </a:rPr>
              <a:t>1199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0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This Talk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User’s/VO Security Responsibilities </a:t>
            </a:r>
          </a:p>
          <a:p>
            <a:r>
              <a:rPr lang="en-US" dirty="0" smtClean="0"/>
              <a:t>Site Security Responsibilities</a:t>
            </a:r>
          </a:p>
          <a:p>
            <a:r>
              <a:rPr lang="en-US" dirty="0" smtClean="0"/>
              <a:t>How to report problem and get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Security Team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</a:t>
            </a:r>
            <a:r>
              <a:rPr lang="en-US" dirty="0" smtClean="0"/>
              <a:t>perational </a:t>
            </a:r>
            <a:r>
              <a:rPr lang="en-US" dirty="0"/>
              <a:t>S</a:t>
            </a:r>
            <a:r>
              <a:rPr lang="en-US" dirty="0" smtClean="0"/>
              <a:t>ecurity</a:t>
            </a:r>
          </a:p>
          <a:p>
            <a:pPr lvl="1"/>
            <a:r>
              <a:rPr lang="en-US" dirty="0" smtClean="0"/>
              <a:t>Identify software vulnerabilities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bserving the practices of our VOs and sites, and sending alerts when we detect </a:t>
            </a:r>
            <a:r>
              <a:rPr lang="en-US" dirty="0" smtClean="0"/>
              <a:t>abnormalities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 smtClean="0"/>
              <a:t>fire drills to measure readiness and security awareness</a:t>
            </a:r>
          </a:p>
          <a:p>
            <a:r>
              <a:rPr lang="en-US" dirty="0" smtClean="0"/>
              <a:t>Education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 smtClean="0"/>
              <a:t>training of our members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eaching </a:t>
            </a:r>
            <a:r>
              <a:rPr lang="en-US" dirty="0" smtClean="0"/>
              <a:t>best practices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 smtClean="0"/>
              <a:t>from our users about difficulties of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15694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Security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your credential (user certificate) </a:t>
            </a:r>
          </a:p>
          <a:p>
            <a:pPr lvl="1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keep unnecessary copies </a:t>
            </a:r>
          </a:p>
          <a:p>
            <a:pPr lvl="1"/>
            <a:r>
              <a:rPr lang="en-US" dirty="0" smtClean="0"/>
              <a:t>Do not store it unencrypted on shared file systems</a:t>
            </a:r>
          </a:p>
          <a:p>
            <a:pPr lvl="1"/>
            <a:r>
              <a:rPr lang="en-US" dirty="0" smtClean="0"/>
              <a:t>Protect your private key with a suitable complex password only you know</a:t>
            </a:r>
          </a:p>
          <a:p>
            <a:pPr lvl="1"/>
            <a:r>
              <a:rPr lang="en-US" dirty="0" smtClean="0"/>
              <a:t>Never share your certificate or password with anyone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U</a:t>
            </a:r>
            <a:r>
              <a:rPr lang="en-US" dirty="0" smtClean="0"/>
              <a:t>nix </a:t>
            </a:r>
            <a:r>
              <a:rPr lang="en-US" dirty="0" err="1" smtClean="0"/>
              <a:t>filesystems</a:t>
            </a:r>
            <a:r>
              <a:rPr lang="en-US" dirty="0" smtClean="0"/>
              <a:t> permissions to make the private key accessible to you alone</a:t>
            </a:r>
          </a:p>
          <a:p>
            <a:r>
              <a:rPr lang="en-US" dirty="0"/>
              <a:t>Abide by the OSG Acceptable Use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://osg-docdb.opensciencegrid.org/cgi-bin/ShowDocument?docid=</a:t>
            </a:r>
            <a:r>
              <a:rPr lang="en-US" dirty="0" smtClean="0">
                <a:hlinkClick r:id="rId2"/>
              </a:rPr>
              <a:t>86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4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Security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1333500"/>
            <a:ext cx="8008192" cy="468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suspect or have knowledge of a security breach of your OSG credential or of a machine which is part of OSG or has access to OSG </a:t>
            </a:r>
          </a:p>
          <a:p>
            <a:pPr lvl="1"/>
            <a:r>
              <a:rPr lang="en-US" dirty="0" smtClean="0"/>
              <a:t>Report the matter to the OSG security team, your VO, and your organizations IT security promptly</a:t>
            </a:r>
          </a:p>
          <a:p>
            <a:pPr lvl="1"/>
            <a:r>
              <a:rPr lang="en-US" dirty="0" smtClean="0"/>
              <a:t>It is better to </a:t>
            </a:r>
            <a:r>
              <a:rPr lang="en-US" dirty="0"/>
              <a:t>a</a:t>
            </a:r>
            <a:r>
              <a:rPr lang="en-US" dirty="0" smtClean="0"/>
              <a:t>sk questions, and OSG security can help </a:t>
            </a:r>
          </a:p>
          <a:p>
            <a:r>
              <a:rPr lang="en-US" dirty="0" smtClean="0"/>
              <a:t>Abide with your VO’s policy</a:t>
            </a:r>
          </a:p>
          <a:p>
            <a:pPr lvl="1"/>
            <a:r>
              <a:rPr lang="en-US" dirty="0" smtClean="0"/>
              <a:t>The use of OSG resources should be consistent with achieving the science mission of your VO</a:t>
            </a:r>
          </a:p>
          <a:p>
            <a:pPr lvl="1"/>
            <a:r>
              <a:rPr lang="en-US" dirty="0" smtClean="0"/>
              <a:t>Any other use of OSG resources will be a violation of AUP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Virtual Organizations (VO) </a:t>
            </a:r>
            <a:r>
              <a:rPr lang="en-US" dirty="0" smtClean="0">
                <a:latin typeface="Helvetica" charset="0"/>
              </a:rPr>
              <a:t>Security </a:t>
            </a:r>
            <a:r>
              <a:rPr lang="en-US" dirty="0" smtClean="0"/>
              <a:t>Responsibility</a:t>
            </a:r>
            <a:endParaRPr lang="en-US" dirty="0">
              <a:solidFill>
                <a:srgbClr val="FF6600"/>
              </a:solidFill>
              <a:ea typeface="+mj-ea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74699" y="1333500"/>
            <a:ext cx="8139172" cy="46863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/>
                <a:cs typeface="Arial"/>
              </a:rPr>
              <a:t>VO must:</a:t>
            </a:r>
          </a:p>
          <a:p>
            <a:pPr lvl="1" eaLnBrk="1" hangingPunct="1"/>
            <a:r>
              <a:rPr lang="en-US" sz="2000" dirty="0" smtClean="0">
                <a:latin typeface="Arial"/>
                <a:cs typeface="Arial"/>
              </a:rPr>
              <a:t>List security and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dministrative </a:t>
            </a:r>
            <a:r>
              <a:rPr lang="en-US" sz="2000" dirty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ontact on OIM</a:t>
            </a:r>
          </a:p>
          <a:p>
            <a:pPr lvl="2" eaLnBrk="1" hangingPunct="1"/>
            <a:r>
              <a:rPr lang="en-US" sz="2000" dirty="0" smtClean="0">
                <a:latin typeface="Arial"/>
                <a:cs typeface="Arial"/>
              </a:rPr>
              <a:t>For incident handling, reporting VO-service problems</a:t>
            </a:r>
          </a:p>
          <a:p>
            <a:pPr lvl="1" eaLnBrk="1" hangingPunct="1"/>
            <a:r>
              <a:rPr lang="en-US" sz="2000" dirty="0" smtClean="0">
                <a:latin typeface="Arial"/>
                <a:cs typeface="Arial"/>
              </a:rPr>
              <a:t>Comply with Grid security policies</a:t>
            </a:r>
          </a:p>
          <a:p>
            <a:pPr lvl="1" eaLnBrk="1" hangingPunct="1"/>
            <a:r>
              <a:rPr lang="en-US" sz="2000" dirty="0" smtClean="0">
                <a:latin typeface="Arial"/>
                <a:cs typeface="Arial"/>
              </a:rPr>
              <a:t>Ensure availability of VO services, comply with grid operational policies</a:t>
            </a:r>
          </a:p>
          <a:p>
            <a:pPr lvl="1" eaLnBrk="1" hangingPunct="1"/>
            <a:r>
              <a:rPr lang="en-US" sz="2000" dirty="0" smtClean="0">
                <a:latin typeface="Arial"/>
                <a:cs typeface="Arial"/>
              </a:rPr>
              <a:t>Respond promptly to member</a:t>
            </a:r>
            <a:r>
              <a:rPr lang="ja-JP" altLang="en-US" sz="2000" dirty="0" smtClean="0">
                <a:latin typeface="Arial"/>
                <a:cs typeface="Arial"/>
              </a:rPr>
              <a:t>’</a:t>
            </a:r>
            <a:r>
              <a:rPr lang="en-US" sz="2000" dirty="0" smtClean="0">
                <a:latin typeface="Arial"/>
                <a:cs typeface="Arial"/>
              </a:rPr>
              <a:t>s queries, inform any status changes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sz="2400" dirty="0" smtClean="0">
                <a:latin typeface="Arial"/>
                <a:cs typeface="Arial"/>
              </a:rPr>
              <a:t>VOs </a:t>
            </a:r>
            <a:r>
              <a:rPr lang="en-US" sz="2400" dirty="0">
                <a:latin typeface="Arial"/>
                <a:cs typeface="Arial"/>
              </a:rPr>
              <a:t>are responsible for security of their own </a:t>
            </a:r>
            <a:r>
              <a:rPr lang="en-US" sz="2400" dirty="0" smtClean="0">
                <a:latin typeface="Arial"/>
                <a:cs typeface="Arial"/>
              </a:rPr>
              <a:t>resources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000" dirty="0">
                <a:latin typeface="Arial"/>
                <a:cs typeface="Arial"/>
              </a:rPr>
              <a:t>Carefully review security announcements and updates shared by the security </a:t>
            </a:r>
            <a:r>
              <a:rPr lang="en-US" sz="2000" dirty="0" smtClean="0">
                <a:latin typeface="Arial"/>
                <a:cs typeface="Arial"/>
              </a:rPr>
              <a:t>team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1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 Accountability 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699" y="1333500"/>
            <a:ext cx="7964389" cy="4686300"/>
          </a:xfrm>
        </p:spPr>
        <p:txBody>
          <a:bodyPr/>
          <a:lstStyle/>
          <a:p>
            <a:r>
              <a:rPr lang="en-US" sz="2800" dirty="0" smtClean="0">
                <a:latin typeface="Helvetica" charset="0"/>
              </a:rPr>
              <a:t>Users of OSG resources are given authority to use the OSG through a trust relationship with a </a:t>
            </a:r>
            <a:r>
              <a:rPr lang="en-US" dirty="0" smtClean="0">
                <a:latin typeface="Helvetica" charset="0"/>
              </a:rPr>
              <a:t>VO </a:t>
            </a:r>
            <a:r>
              <a:rPr lang="en-US" sz="2800" dirty="0" smtClean="0">
                <a:latin typeface="Helvetica" charset="0"/>
              </a:rPr>
              <a:t>of which they are a member. </a:t>
            </a:r>
          </a:p>
          <a:p>
            <a:r>
              <a:rPr lang="en-US" sz="2800" dirty="0" smtClean="0">
                <a:latin typeface="Helvetica" charset="0"/>
              </a:rPr>
              <a:t>In </a:t>
            </a:r>
            <a:r>
              <a:rPr lang="en-US" sz="2800" dirty="0">
                <a:latin typeface="Helvetica" charset="0"/>
              </a:rPr>
              <a:t>the OSG, the VO  holds responsibility for the associated management controls for that user. </a:t>
            </a:r>
          </a:p>
          <a:p>
            <a:r>
              <a:rPr lang="en-US" sz="2800" dirty="0">
                <a:latin typeface="Helvetica" charset="0"/>
              </a:rPr>
              <a:t>Hence, </a:t>
            </a:r>
            <a:r>
              <a:rPr lang="en-US" sz="2800" dirty="0" smtClean="0">
                <a:latin typeface="Helvetica" charset="0"/>
              </a:rPr>
              <a:t>VOs stand </a:t>
            </a:r>
            <a:r>
              <a:rPr lang="en-US" sz="2800" dirty="0">
                <a:latin typeface="Helvetica" charset="0"/>
              </a:rPr>
              <a:t>accountable for the actions of their users. </a:t>
            </a:r>
            <a:endParaRPr lang="en-US" sz="2800" dirty="0" smtClean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VOs face the possibility of losing their privilege to access resources through the OSG if they fail to exercise the requisite controls.  </a:t>
            </a:r>
          </a:p>
          <a:p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0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Site’s Security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Register security contacts with OSG via OIM</a:t>
            </a:r>
          </a:p>
          <a:p>
            <a:pPr lvl="1"/>
            <a:r>
              <a:rPr lang="en-US" sz="2000" dirty="0" smtClean="0">
                <a:latin typeface="Arial" charset="0"/>
              </a:rPr>
              <a:t>Keep contacts information updated</a:t>
            </a:r>
          </a:p>
          <a:p>
            <a:r>
              <a:rPr lang="en-US" sz="2400" dirty="0" smtClean="0">
                <a:latin typeface="Arial" charset="0"/>
              </a:rPr>
              <a:t>Read security notifications </a:t>
            </a:r>
          </a:p>
          <a:p>
            <a:r>
              <a:rPr lang="en-US" sz="2400" dirty="0" smtClean="0">
                <a:latin typeface="Arial" charset="0"/>
              </a:rPr>
              <a:t>Know your institutional cyber security officer </a:t>
            </a:r>
          </a:p>
          <a:p>
            <a:r>
              <a:rPr lang="en-US" sz="2400" dirty="0" smtClean="0">
                <a:latin typeface="Arial" charset="0"/>
              </a:rPr>
              <a:t>Build </a:t>
            </a:r>
            <a:r>
              <a:rPr lang="en-US" sz="2400">
                <a:latin typeface="Arial" charset="0"/>
              </a:rPr>
              <a:t>and </a:t>
            </a:r>
            <a:r>
              <a:rPr lang="en-US" sz="2400" smtClean="0">
                <a:latin typeface="Arial" charset="0"/>
              </a:rPr>
              <a:t>maintain </a:t>
            </a:r>
            <a:r>
              <a:rPr lang="en-US" sz="2400" dirty="0">
                <a:latin typeface="Arial" charset="0"/>
              </a:rPr>
              <a:t>a trust relationship with </a:t>
            </a:r>
            <a:r>
              <a:rPr lang="en-US" sz="2400" dirty="0" smtClean="0">
                <a:latin typeface="Arial" charset="0"/>
              </a:rPr>
              <a:t>VO</a:t>
            </a:r>
          </a:p>
          <a:p>
            <a:pPr lvl="1"/>
            <a:r>
              <a:rPr lang="en-US" sz="2000" dirty="0" smtClean="0">
                <a:latin typeface="Arial" charset="0"/>
              </a:rPr>
              <a:t>Maintain up-to-date VO and user access information </a:t>
            </a:r>
          </a:p>
          <a:p>
            <a:pPr lvl="1"/>
            <a:r>
              <a:rPr lang="en-US" sz="2000" dirty="0" smtClean="0">
                <a:latin typeface="Arial" charset="0"/>
              </a:rPr>
              <a:t>Keep up-to-date with configurations files and templates released by OSG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Enforce </a:t>
            </a:r>
            <a:r>
              <a:rPr lang="en-US" sz="2000" dirty="0">
                <a:latin typeface="Arial" charset="0"/>
              </a:rPr>
              <a:t>VO assigned privileges and site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s access </a:t>
            </a:r>
            <a:r>
              <a:rPr lang="en-US" sz="2000" dirty="0" smtClean="0">
                <a:latin typeface="Arial" charset="0"/>
              </a:rPr>
              <a:t>policies</a:t>
            </a:r>
          </a:p>
          <a:p>
            <a:r>
              <a:rPr lang="en-US" sz="2400" dirty="0" smtClean="0">
                <a:latin typeface="Arial" charset="0"/>
              </a:rPr>
              <a:t>Communicate securely </a:t>
            </a:r>
          </a:p>
          <a:p>
            <a:pPr lvl="1"/>
            <a:r>
              <a:rPr lang="en-US" sz="2000" dirty="0" smtClean="0">
                <a:latin typeface="Arial" charset="0"/>
              </a:rPr>
              <a:t>Know how to send signed and encrypted emails to OSG security team</a:t>
            </a:r>
          </a:p>
        </p:txBody>
      </p:sp>
    </p:spTree>
    <p:extLst>
      <p:ext uri="{BB962C8B-B14F-4D97-AF65-F5344CB8AC3E}">
        <p14:creationId xmlns:p14="http://schemas.microsoft.com/office/powerpoint/2010/main" val="21570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Site’s Security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1333499"/>
            <a:ext cx="7836217" cy="4923023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Report and respond to security incidents promptly</a:t>
            </a:r>
          </a:p>
          <a:p>
            <a:pPr lvl="1"/>
            <a:r>
              <a:rPr lang="en-US" sz="2000" dirty="0" smtClean="0">
                <a:latin typeface="Arial" charset="0"/>
              </a:rPr>
              <a:t>Keep </a:t>
            </a:r>
            <a:r>
              <a:rPr lang="en-US" sz="2000" dirty="0">
                <a:latin typeface="Arial" charset="0"/>
              </a:rPr>
              <a:t>access logs of VO users and maintaining audits   </a:t>
            </a:r>
          </a:p>
          <a:p>
            <a:pPr lvl="1"/>
            <a:r>
              <a:rPr lang="en-US" sz="2000" dirty="0" smtClean="0">
                <a:latin typeface="Arial" charset="0"/>
              </a:rPr>
              <a:t>Inform OSG security team and appropriate VO </a:t>
            </a:r>
            <a:r>
              <a:rPr lang="en-US" sz="2000" dirty="0">
                <a:latin typeface="Arial" charset="0"/>
              </a:rPr>
              <a:t>Security contact about security </a:t>
            </a:r>
            <a:r>
              <a:rPr lang="en-US" sz="2000" dirty="0" smtClean="0">
                <a:latin typeface="Arial" charset="0"/>
              </a:rPr>
              <a:t>incidents</a:t>
            </a:r>
          </a:p>
          <a:p>
            <a:pPr lvl="2"/>
            <a:r>
              <a:rPr lang="en-US" sz="1800" dirty="0" smtClean="0">
                <a:latin typeface="Arial" charset="0"/>
              </a:rPr>
              <a:t>Node running Grid services was compromised</a:t>
            </a:r>
          </a:p>
          <a:p>
            <a:pPr lvl="2"/>
            <a:r>
              <a:rPr lang="en-US" sz="1800" dirty="0" smtClean="0">
                <a:latin typeface="Arial" charset="0"/>
              </a:rPr>
              <a:t>User credential compromised </a:t>
            </a:r>
            <a:endParaRPr lang="en-US" sz="1800" dirty="0">
              <a:latin typeface="Arial" charset="0"/>
            </a:endParaRPr>
          </a:p>
          <a:p>
            <a:r>
              <a:rPr lang="en-US" sz="2400" dirty="0" smtClean="0"/>
              <a:t>Respond to requests from the OSG Security Officer</a:t>
            </a:r>
          </a:p>
          <a:p>
            <a:r>
              <a:rPr lang="en-US" sz="2400" dirty="0" smtClean="0"/>
              <a:t>Abide by OSG Service AUP</a:t>
            </a:r>
          </a:p>
          <a:p>
            <a:pPr lvl="1"/>
            <a:r>
              <a:rPr lang="en-US" sz="2000" dirty="0">
                <a:hlinkClick r:id="rId2"/>
              </a:rPr>
              <a:t>http://osg-docdb.opensciencegrid.org/cgi-bin/ShowDocument?docid=</a:t>
            </a:r>
            <a:r>
              <a:rPr lang="en-US" sz="2000" dirty="0" smtClean="0">
                <a:hlinkClick r:id="rId2"/>
              </a:rPr>
              <a:t>87</a:t>
            </a:r>
            <a:r>
              <a:rPr lang="en-US" sz="2000" dirty="0" smtClean="0"/>
              <a:t>	</a:t>
            </a:r>
          </a:p>
          <a:p>
            <a:r>
              <a:rPr lang="en-US" sz="2400" dirty="0" smtClean="0"/>
              <a:t>Understand security risks of being a Grid resource provider </a:t>
            </a:r>
          </a:p>
          <a:p>
            <a:pPr lvl="1"/>
            <a:r>
              <a:rPr lang="en-US" sz="2000" dirty="0" smtClean="0">
                <a:hlinkClick r:id="rId3"/>
              </a:rPr>
              <a:t>https://twiki.grid.iu.edu/bin/view/Documentation/SecurityRisksCE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89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sg_isgc_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1_Japanese 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50000"/>
            <a:lumOff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Lucida Sans" pitchFamily="4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Lucida Sans" pitchFamily="48" charset="0"/>
            <a:cs typeface="Arial" charset="0"/>
          </a:defRPr>
        </a:defPPr>
      </a:lstStyle>
    </a:lnDef>
  </a:objectDefaults>
  <a:extraClrSchemeLst>
    <a:extraClrScheme>
      <a:clrScheme name="1_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hepix-osg-auth-evo.pptx</Template>
  <TotalTime>19434</TotalTime>
  <Words>895</Words>
  <Application>Microsoft Macintosh PowerPoint</Application>
  <PresentationFormat>On-screen Show (4:3)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osg_isgc_template</vt:lpstr>
      <vt:lpstr>OSG Security Training A Review of Polices and Procedures</vt:lpstr>
      <vt:lpstr>What Do This Talk Cover?</vt:lpstr>
      <vt:lpstr>OSG Security Team Goals</vt:lpstr>
      <vt:lpstr>User’s Security Responsibilities</vt:lpstr>
      <vt:lpstr>User’s Security Responsibilities</vt:lpstr>
      <vt:lpstr>Virtual Organizations (VO) Security Responsibility</vt:lpstr>
      <vt:lpstr>VO Accountability </vt:lpstr>
      <vt:lpstr>Site’s Security Responsibility</vt:lpstr>
      <vt:lpstr>Site’s Security Responsibility</vt:lpstr>
      <vt:lpstr>Site’s Security Responsibility</vt:lpstr>
      <vt:lpstr>Software Vulnerabilities</vt:lpstr>
      <vt:lpstr> What to do if you have a Security Incident?</vt:lpstr>
      <vt:lpstr>Additional help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Security</dc:title>
  <dc:creator>Kevin Hill</dc:creator>
  <cp:lastModifiedBy>Anand Padmanabhan</cp:lastModifiedBy>
  <cp:revision>54</cp:revision>
  <dcterms:created xsi:type="dcterms:W3CDTF">2012-10-03T13:33:51Z</dcterms:created>
  <dcterms:modified xsi:type="dcterms:W3CDTF">2016-03-13T22:33:53Z</dcterms:modified>
</cp:coreProperties>
</file>