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2" r:id="rId1"/>
  </p:sldMasterIdLst>
  <p:notesMasterIdLst>
    <p:notesMasterId r:id="rId6"/>
  </p:notesMasterIdLst>
  <p:handoutMasterIdLst>
    <p:handoutMasterId r:id="rId7"/>
  </p:handoutMasterIdLst>
  <p:sldIdLst>
    <p:sldId id="260" r:id="rId2"/>
    <p:sldId id="261" r:id="rId3"/>
    <p:sldId id="263" r:id="rId4"/>
    <p:sldId id="262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rgbClr val="000066"/>
        </a:solidFill>
        <a:latin typeface="Lucida Sans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rgbClr val="000066"/>
        </a:solidFill>
        <a:latin typeface="Lucida Sans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rgbClr val="000066"/>
        </a:solidFill>
        <a:latin typeface="Lucida Sans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rgbClr val="000066"/>
        </a:solidFill>
        <a:latin typeface="Lucida Sans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rgbClr val="000066"/>
        </a:solidFill>
        <a:latin typeface="Lucida Sans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sz="2400" kern="1200">
        <a:solidFill>
          <a:srgbClr val="000066"/>
        </a:solidFill>
        <a:latin typeface="Lucida Sans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sz="2400" kern="1200">
        <a:solidFill>
          <a:srgbClr val="000066"/>
        </a:solidFill>
        <a:latin typeface="Lucida Sans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sz="2400" kern="1200">
        <a:solidFill>
          <a:srgbClr val="000066"/>
        </a:solidFill>
        <a:latin typeface="Lucida Sans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sz="2400" kern="1200">
        <a:solidFill>
          <a:srgbClr val="000066"/>
        </a:solidFill>
        <a:latin typeface="Lucida Sans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DDDDDD"/>
    <a:srgbClr val="B2B2B2"/>
    <a:srgbClr val="FF3F42"/>
    <a:srgbClr val="000080"/>
    <a:srgbClr val="FF8000"/>
    <a:srgbClr val="80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23" autoAdjust="0"/>
    <p:restoredTop sz="94660"/>
  </p:normalViewPr>
  <p:slideViewPr>
    <p:cSldViewPr snapToGrid="0">
      <p:cViewPr>
        <p:scale>
          <a:sx n="100" d="100"/>
          <a:sy n="100" d="100"/>
        </p:scale>
        <p:origin x="-1000" y="-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496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496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496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4E8647C-273C-DA4E-81F7-A9180B3FF7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756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9728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0"/>
            <a:r>
              <a:rPr lang="en-US"/>
              <a:t>Second level</a:t>
            </a:r>
          </a:p>
          <a:p>
            <a:pPr lvl="0"/>
            <a:r>
              <a:rPr lang="en-US"/>
              <a:t>Third level</a:t>
            </a:r>
          </a:p>
          <a:p>
            <a:pPr lvl="0"/>
            <a:r>
              <a:rPr lang="en-US"/>
              <a:t>Fourth level</a:t>
            </a:r>
          </a:p>
          <a:p>
            <a:pPr lvl="0"/>
            <a:r>
              <a:rPr lang="en-US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F99FE7C0-E5C9-0B45-8474-6E0B7CE46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0871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1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2311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47700" y="3886200"/>
            <a:ext cx="8128000" cy="1752600"/>
          </a:xfrm>
        </p:spPr>
        <p:txBody>
          <a:bodyPr/>
          <a:lstStyle>
            <a:lvl1pPr marL="0" indent="0" algn="ctr">
              <a:buFont typeface="Times" charset="0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pic>
        <p:nvPicPr>
          <p:cNvPr id="2311172" name="Picture 4" descr="osg_logo_4c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900"/>
            <a:ext cx="1393825" cy="925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DF686A9-0D5B-0B4C-977B-64AD937856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5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1775" y="0"/>
            <a:ext cx="1965325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743575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A3482CA-E321-0344-BC4B-5D0AD115B1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2D60AFA-4919-2A4E-9DB3-CE4864F31E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344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97E5E0B-D5F1-FA49-B782-24A498BEF8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30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4700" y="1333500"/>
            <a:ext cx="3810000" cy="468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333500"/>
            <a:ext cx="3810000" cy="468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2366B3F-2B1E-F146-968D-E551D49E43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45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593CC1B-C328-AB40-B391-D6795CA6525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2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C4E56D4-A737-B143-BDAE-6037CA995B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331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E140825-2DDE-B342-A231-6AFC333593B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8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E9265CC-3779-434C-A528-DC72E40208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54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09A86C4-4FDE-704F-92A6-452C0570C2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34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0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69469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310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4700" y="1333500"/>
            <a:ext cx="7772400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10148" name="Rectangle 4"/>
          <p:cNvSpPr>
            <a:spLocks noChangeArrowheads="1"/>
          </p:cNvSpPr>
          <p:nvPr/>
        </p:nvSpPr>
        <p:spPr bwMode="auto">
          <a:xfrm>
            <a:off x="-1266825" y="60086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1014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24900" y="6400800"/>
            <a:ext cx="419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rgbClr val="FF8000"/>
                </a:solidFill>
                <a:latin typeface="+mn-lt"/>
                <a:cs typeface="+mn-cs"/>
              </a:defRPr>
            </a:lvl1pPr>
          </a:lstStyle>
          <a:p>
            <a:fld id="{8CF3528A-C1FE-C040-8667-6EAA850C188E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2310150" name="Picture 6" descr="osg_logo_4c_white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5100"/>
            <a:ext cx="1393825" cy="925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10151" name="Rectangle 7"/>
          <p:cNvSpPr>
            <a:spLocks noGrp="1" noChangeArrowheads="1"/>
          </p:cNvSpPr>
          <p:nvPr userDrawn="1"/>
        </p:nvSpPr>
        <p:spPr bwMode="auto">
          <a:xfrm>
            <a:off x="0" y="6486525"/>
            <a:ext cx="34083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anchor="b"/>
          <a:lstStyle/>
          <a:p>
            <a:pPr eaLnBrk="0" hangingPunct="0"/>
            <a:r>
              <a:rPr lang="en-US" sz="1400">
                <a:solidFill>
                  <a:srgbClr val="FF8000"/>
                </a:solidFill>
                <a:latin typeface="Verdana" charset="0"/>
              </a:rPr>
              <a:t> </a:t>
            </a:r>
            <a:fld id="{D415B747-E6F3-4B41-98E9-609F4DBDDEB5}" type="datetime1">
              <a:rPr lang="en-US" sz="1400">
                <a:solidFill>
                  <a:srgbClr val="FF8000"/>
                </a:solidFill>
                <a:latin typeface="Arial" charset="0"/>
                <a:cs typeface="ＭＳ Ｐゴシック" charset="0"/>
              </a:rPr>
              <a:pPr eaLnBrk="0" hangingPunct="0"/>
              <a:t>7/25/11</a:t>
            </a:fld>
            <a:endParaRPr lang="en-US" sz="1400">
              <a:solidFill>
                <a:srgbClr val="FF8000"/>
              </a:solidFill>
              <a:latin typeface="Arial" charset="0"/>
              <a:cs typeface="ＭＳ Ｐゴシック" charset="0"/>
            </a:endParaRPr>
          </a:p>
        </p:txBody>
      </p:sp>
      <p:sp>
        <p:nvSpPr>
          <p:cNvPr id="2310152" name="Line 8"/>
          <p:cNvSpPr>
            <a:spLocks noChangeShapeType="1"/>
          </p:cNvSpPr>
          <p:nvPr userDrawn="1"/>
        </p:nvSpPr>
        <p:spPr bwMode="auto">
          <a:xfrm flipV="1">
            <a:off x="685800" y="1155700"/>
            <a:ext cx="8458200" cy="12700"/>
          </a:xfrm>
          <a:prstGeom prst="line">
            <a:avLst/>
          </a:prstGeom>
          <a:noFill/>
          <a:ln w="38100">
            <a:solidFill>
              <a:srgbClr val="FF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3200" b="1">
          <a:solidFill>
            <a:srgbClr val="00008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3200" b="1">
          <a:solidFill>
            <a:srgbClr val="000080"/>
          </a:solidFill>
          <a:latin typeface="Futura" charset="0"/>
          <a:ea typeface="ＭＳ Ｐゴシック" charset="0"/>
          <a:cs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kumimoji="1" sz="3200" b="1">
          <a:solidFill>
            <a:srgbClr val="000080"/>
          </a:solidFill>
          <a:latin typeface="Futura" charset="0"/>
          <a:ea typeface="ＭＳ Ｐゴシック" charset="0"/>
          <a:cs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kumimoji="1" sz="3200" b="1">
          <a:solidFill>
            <a:srgbClr val="000080"/>
          </a:solidFill>
          <a:latin typeface="Futura" charset="0"/>
          <a:ea typeface="ＭＳ Ｐゴシック" charset="0"/>
          <a:cs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kumimoji="1" sz="3200" b="1">
          <a:solidFill>
            <a:srgbClr val="000080"/>
          </a:solidFill>
          <a:latin typeface="Futura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 b="1">
          <a:solidFill>
            <a:srgbClr val="000080"/>
          </a:solidFill>
          <a:latin typeface="Futura" charset="0"/>
          <a:ea typeface="ＭＳ Ｐゴシック" charset="0"/>
          <a:cs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 b="1">
          <a:solidFill>
            <a:srgbClr val="000080"/>
          </a:solidFill>
          <a:latin typeface="Futura" charset="0"/>
          <a:ea typeface="ＭＳ Ｐゴシック" charset="0"/>
          <a:cs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 b="1">
          <a:solidFill>
            <a:srgbClr val="000080"/>
          </a:solidFill>
          <a:latin typeface="Futura" charset="0"/>
          <a:ea typeface="ＭＳ Ｐゴシック" charset="0"/>
          <a:cs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 b="1">
          <a:solidFill>
            <a:srgbClr val="000080"/>
          </a:solidFill>
          <a:latin typeface="Futura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000080"/>
        </a:buClr>
        <a:buFont typeface="Times" charset="0"/>
        <a:buChar char="•"/>
        <a:defRPr kumimoji="1" sz="3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Symbol" charset="0"/>
        <a:buChar char=""/>
        <a:defRPr kumimoji="1" sz="28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charset="0"/>
        <a:buChar char="§"/>
        <a:defRPr kumimoji="1" sz="24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charset="0"/>
        <a:buChar char=""/>
        <a:defRPr kumimoji="1" sz="20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charset="0"/>
        <a:buChar char=""/>
        <a:defRPr kumimoji="1" sz="20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charset="0"/>
        <a:buChar char=""/>
        <a:defRPr kumimoji="1" sz="20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charset="0"/>
        <a:buChar char=""/>
        <a:defRPr kumimoji="1" sz="20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charset="0"/>
        <a:buChar char=""/>
        <a:defRPr kumimoji="1" sz="20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charset="0"/>
        <a:buChar char=""/>
        <a:defRPr kumimoji="1" sz="20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700" y="1155700"/>
            <a:ext cx="7772400" cy="48641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Planning for FY12 - Overview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 smtClean="0"/>
              <a:t>Assume proposals successful. “Given </a:t>
            </a:r>
            <a:r>
              <a:rPr lang="en-US" sz="2000" dirty="0"/>
              <a:t>the request for this submission </a:t>
            </a:r>
            <a:r>
              <a:rPr lang="en-US" sz="2000" dirty="0" err="1"/>
              <a:t>asap</a:t>
            </a:r>
            <a:r>
              <a:rPr lang="en-US" sz="2000" dirty="0"/>
              <a:t> a month ago we have some hopes there will be some continued dialog in the next few months</a:t>
            </a:r>
            <a:r>
              <a:rPr lang="en-US" sz="2000" dirty="0" smtClean="0"/>
              <a:t>.”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As usual we will identifying the problems and the concerns and where we are “not doing as well as we could/should/want to .. But this should NOT take away from the significant accomplishments and progress over the past year….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Look through </a:t>
            </a:r>
            <a:r>
              <a:rPr lang="en-US" sz="2000" smtClean="0"/>
              <a:t>the agenda.</a:t>
            </a:r>
            <a:endParaRPr lang="en-US" sz="2000" dirty="0" smtClean="0"/>
          </a:p>
          <a:p>
            <a:pPr marL="0" indent="0">
              <a:buNone/>
            </a:pPr>
            <a:r>
              <a:rPr lang="en-US" sz="2400" dirty="0" smtClean="0"/>
              <a:t> 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60AFA-4919-2A4E-9DB3-CE4864F31E3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82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Things I am looking for: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 smtClean="0"/>
              <a:t>Sustain/nurture the WLCG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Action on the Campuses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Action on the s/w – keep up, get back “into </a:t>
            </a:r>
            <a:r>
              <a:rPr lang="en-US" sz="2000" dirty="0" err="1" smtClean="0"/>
              <a:t>th</a:t>
            </a:r>
            <a:r>
              <a:rPr lang="en-US" sz="2000" dirty="0" smtClean="0"/>
              <a:t> </a:t>
            </a:r>
            <a:r>
              <a:rPr lang="en-US" sz="2000" dirty="0" err="1" smtClean="0"/>
              <a:t>elead</a:t>
            </a:r>
            <a:r>
              <a:rPr lang="en-US" sz="2000" dirty="0" smtClean="0"/>
              <a:t>”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Requirements that “I can click on and understand”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Assessment that “I can click on and understand”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Appropriate peering with XSEDE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60AFA-4919-2A4E-9DB3-CE4864F31E3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747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OSG Community Focused Architecture</a:t>
            </a:r>
            <a:endParaRPr lang="en-US" dirty="0"/>
          </a:p>
        </p:txBody>
      </p:sp>
      <p:pic>
        <p:nvPicPr>
          <p:cNvPr id="5" name="Content Placeholder 4" descr="osg-arch-v10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29" b="8529"/>
          <a:stretch>
            <a:fillRect/>
          </a:stretch>
        </p:blipFill>
        <p:spPr>
          <a:xfrm>
            <a:off x="413524" y="1663700"/>
            <a:ext cx="8362176" cy="50419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60AFA-4919-2A4E-9DB3-CE4864F31E3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280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Challenges to 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indent="-400050">
              <a:buAutoNum type="romanLcParenBoth"/>
            </a:pPr>
            <a:r>
              <a:rPr lang="en-US" sz="1600" dirty="0" smtClean="0"/>
              <a:t>The </a:t>
            </a:r>
            <a:r>
              <a:rPr lang="en-US" sz="1600" dirty="0"/>
              <a:t>heterogeneity of the resource environment of OSG makes it difficult for smaller communities to operate successfully at a significant scale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EASY EFFECTIVE THROUGHPUT</a:t>
            </a:r>
            <a:endParaRPr lang="en-US" sz="1600" dirty="0"/>
          </a:p>
          <a:p>
            <a:pPr marL="400050" indent="-400050">
              <a:buAutoNum type="romanLcParenBoth"/>
            </a:pPr>
            <a:endParaRPr lang="en-US" sz="1600" dirty="0" smtClean="0"/>
          </a:p>
          <a:p>
            <a:pPr marL="400050" indent="-400050">
              <a:buAutoNum type="romanLcParenBoth"/>
            </a:pPr>
            <a:endParaRPr lang="en-US" sz="800" dirty="0" smtClean="0"/>
          </a:p>
          <a:p>
            <a:pPr marL="400050" indent="-400050">
              <a:buAutoNum type="romanLcParenBoth"/>
            </a:pPr>
            <a:r>
              <a:rPr lang="en-US" sz="1600" dirty="0" smtClean="0"/>
              <a:t>The </a:t>
            </a:r>
            <a:r>
              <a:rPr lang="en-US" sz="1600" dirty="0"/>
              <a:t>complexity of the grid certificate-based authorization infrastructure presents a non-negligible barrier of entry for smaller communities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URGENCY IN ABILITY TO START</a:t>
            </a:r>
          </a:p>
          <a:p>
            <a:pPr marL="0" indent="0">
              <a:buNone/>
            </a:pPr>
            <a:endParaRPr lang="en-US" sz="1600" dirty="0" smtClean="0"/>
          </a:p>
          <a:p>
            <a:pPr marL="400050" indent="-400050">
              <a:buAutoNum type="romanLcParenBoth"/>
            </a:pPr>
            <a:r>
              <a:rPr lang="en-US" sz="1600" dirty="0" smtClean="0"/>
              <a:t>While </a:t>
            </a:r>
            <a:r>
              <a:rPr lang="en-US" sz="1600" dirty="0"/>
              <a:t>the LHC communities are moving petabytes worldwide, smaller communities find it exceedingly difficult to manage terabytes. Over the last 5 years we have seen this gap in capability grow rather than shrink. </a:t>
            </a:r>
            <a:endParaRPr lang="en-US" sz="1600" dirty="0" smtClean="0"/>
          </a:p>
          <a:p>
            <a:pPr marL="400050" indent="-400050">
              <a:buAutoNum type="romanLcParenBoth"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ALL ASPECTS OF DATA HANDLING – MANAGEMENT, MOVEMENT, STORAGE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60AFA-4919-2A4E-9DB3-CE4864F31E3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07018"/>
      </p:ext>
    </p:extLst>
  </p:cSld>
  <p:clrMapOvr>
    <a:masterClrMapping/>
  </p:clrMapOvr>
</p:sld>
</file>

<file path=ppt/theme/theme1.xml><?xml version="1.0" encoding="utf-8"?>
<a:theme xmlns:a="http://schemas.openxmlformats.org/drawingml/2006/main" name="1_Japanese Art">
  <a:themeElements>
    <a:clrScheme name="">
      <a:dk1>
        <a:srgbClr val="000000"/>
      </a:dk1>
      <a:lt1>
        <a:srgbClr val="FFFFFF"/>
      </a:lt1>
      <a:dk2>
        <a:srgbClr val="23005F"/>
      </a:dk2>
      <a:lt2>
        <a:srgbClr val="808080"/>
      </a:lt2>
      <a:accent1>
        <a:srgbClr val="C70000"/>
      </a:accent1>
      <a:accent2>
        <a:srgbClr val="5554FF"/>
      </a:accent2>
      <a:accent3>
        <a:srgbClr val="FFFFFF"/>
      </a:accent3>
      <a:accent4>
        <a:srgbClr val="000000"/>
      </a:accent4>
      <a:accent5>
        <a:srgbClr val="E0AAAA"/>
      </a:accent5>
      <a:accent6>
        <a:srgbClr val="4C4BE7"/>
      </a:accent6>
      <a:hlink>
        <a:srgbClr val="111A99"/>
      </a:hlink>
      <a:folHlink>
        <a:srgbClr val="99CC00"/>
      </a:folHlink>
    </a:clrScheme>
    <a:fontScheme name="1_Japanese Art">
      <a:majorFont>
        <a:latin typeface="Futura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66"/>
            </a:solidFill>
            <a:effectLst/>
            <a:latin typeface="Lucida Sans" charset="0"/>
            <a:ea typeface="ＭＳ Ｐゴシック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66"/>
            </a:solidFill>
            <a:effectLst/>
            <a:latin typeface="Lucida Sans" charset="0"/>
            <a:ea typeface="ＭＳ Ｐゴシック" charset="0"/>
            <a:cs typeface="Arial" charset="0"/>
          </a:defRPr>
        </a:defPPr>
      </a:lstStyle>
    </a:lnDef>
  </a:objectDefaults>
  <a:extraClrSchemeLst>
    <a:extraClrScheme>
      <a:clrScheme name="1_Japanese Art 1">
        <a:dk1>
          <a:srgbClr val="000000"/>
        </a:dk1>
        <a:lt1>
          <a:srgbClr val="D9C641"/>
        </a:lt1>
        <a:dk2>
          <a:srgbClr val="23005F"/>
        </a:dk2>
        <a:lt2>
          <a:srgbClr val="808080"/>
        </a:lt2>
        <a:accent1>
          <a:srgbClr val="C70000"/>
        </a:accent1>
        <a:accent2>
          <a:srgbClr val="5554FF"/>
        </a:accent2>
        <a:accent3>
          <a:srgbClr val="E9DFB0"/>
        </a:accent3>
        <a:accent4>
          <a:srgbClr val="000000"/>
        </a:accent4>
        <a:accent5>
          <a:srgbClr val="E0AAAA"/>
        </a:accent5>
        <a:accent6>
          <a:srgbClr val="4C4BE7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26272</TotalTime>
  <Words>207</Words>
  <Application>Microsoft Macintosh PowerPoint</Application>
  <PresentationFormat>On-screen Show (4:3)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</vt:lpstr>
      <vt:lpstr>Futura</vt:lpstr>
      <vt:lpstr>ＭＳ Ｐゴシック</vt:lpstr>
      <vt:lpstr>Times</vt:lpstr>
      <vt:lpstr>Symbol</vt:lpstr>
      <vt:lpstr>Wingdings</vt:lpstr>
      <vt:lpstr>Times New Roman</vt:lpstr>
      <vt:lpstr>Verdana</vt:lpstr>
      <vt:lpstr>Lucida Sans</vt:lpstr>
      <vt:lpstr>1_Japanese Art</vt:lpstr>
      <vt:lpstr>PowerPoint Presentation</vt:lpstr>
      <vt:lpstr>PowerPoint Presentation</vt:lpstr>
      <vt:lpstr>OSG Community Focused Architecture</vt:lpstr>
      <vt:lpstr>Future Challenges to Address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OSG Integration</dc:title>
  <dc:creator>R. Gardner</dc:creator>
  <cp:lastModifiedBy>Ruth Pordes</cp:lastModifiedBy>
  <cp:revision>760</cp:revision>
  <cp:lastPrinted>2006-06-08T15:13:34Z</cp:lastPrinted>
  <dcterms:created xsi:type="dcterms:W3CDTF">2003-11-29T17:57:13Z</dcterms:created>
  <dcterms:modified xsi:type="dcterms:W3CDTF">2011-07-25T23:27:20Z</dcterms:modified>
</cp:coreProperties>
</file>