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7"/>
  </p:notesMasterIdLst>
  <p:sldIdLst>
    <p:sldId id="256" r:id="rId2"/>
    <p:sldId id="321" r:id="rId3"/>
    <p:sldId id="322" r:id="rId4"/>
    <p:sldId id="301" r:id="rId5"/>
    <p:sldId id="325" r:id="rId6"/>
    <p:sldId id="327" r:id="rId7"/>
    <p:sldId id="281" r:id="rId8"/>
    <p:sldId id="295" r:id="rId9"/>
    <p:sldId id="326" r:id="rId10"/>
    <p:sldId id="282" r:id="rId11"/>
    <p:sldId id="324" r:id="rId12"/>
    <p:sldId id="304" r:id="rId13"/>
    <p:sldId id="285" r:id="rId14"/>
    <p:sldId id="261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1" autoAdjust="0"/>
    <p:restoredTop sz="94660"/>
  </p:normalViewPr>
  <p:slideViewPr>
    <p:cSldViewPr>
      <p:cViewPr>
        <p:scale>
          <a:sx n="68" d="100"/>
          <a:sy n="68" d="100"/>
        </p:scale>
        <p:origin x="-643" y="-3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AD37C-ADC0-461F-B1F7-81EC5592E7B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C3DA2-6809-4768-AC93-CD3D92E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3DA2-6809-4768-AC93-CD3D92E855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0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3DA2-6809-4768-AC93-CD3D92E855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98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3DA2-6809-4768-AC93-CD3D92E855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9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3DA2-6809-4768-AC93-CD3D92E855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4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3DA2-6809-4768-AC93-CD3D92E855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88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3DA2-6809-4768-AC93-CD3D92E855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06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3DA2-6809-4768-AC93-CD3D92E855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11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3DA2-6809-4768-AC93-CD3D92E855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12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3DA2-6809-4768-AC93-CD3D92E855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1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3243DA-A003-457D-B12F-2634F22AC96F}" type="datetime1">
              <a:rPr lang="en-US" smtClean="0"/>
              <a:t>4/19/2017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83C77A-143A-44D6-9A7C-7B902FE51DF8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71887B-8CE0-463D-BAD8-AB6D92A98F1F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DEAB5E-54CA-4197-B0C0-60CFDF79F1F6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D02AA5-3BAD-4EC4-803B-0560594D40E5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6334125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1C4304-C996-449C-98F8-1575E0370929}" type="datetime1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14A80-1DCD-473C-8CFC-3844BDE85D13}" type="datetime1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62915E-08C2-4C60-B5E2-F8C456857D73}" type="datetime1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A69166-EEE5-4B95-BB6D-626F8EAD8FEC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718563-7F68-40CF-BAF7-C7BADD549C3B}" type="datetime1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D141DE-B7F1-415B-8B9A-23F37F150D96}" type="datetime1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02DD42F7-2E76-41E5-B9C6-A28BDDE75396}" type="datetime1">
              <a:rPr lang="en-US" smtClean="0"/>
              <a:t>4/19/2017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Shawn McKee - OSG Networking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RegATLASAlar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grid-monitoring.cern.ch/perfsonar_coverage.txt" TargetMode="External"/><Relationship Id="rId13" Type="http://schemas.openxmlformats.org/officeDocument/2006/relationships/hyperlink" Target="https://oim-itb.grid.iu.edu/oim/meshconfig" TargetMode="External"/><Relationship Id="rId3" Type="http://schemas.openxmlformats.org/officeDocument/2006/relationships/hyperlink" Target="https://docs.google.com/document/d/1l144BSo-88M0cLMMjKcKMIE-Q5s21X-w3lYl-0Pn_08/edit" TargetMode="External"/><Relationship Id="rId7" Type="http://schemas.openxmlformats.org/officeDocument/2006/relationships/hyperlink" Target="https://docs.google.com/document/d/1FzmXZinO4Pb8NAfd5SWUzaAFYOL23dt66hQsDmaP-WI/edit" TargetMode="External"/><Relationship Id="rId12" Type="http://schemas.openxmlformats.org/officeDocument/2006/relationships/hyperlink" Target="http://tiny.cc/pSLink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perfsona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sciencegrid.org/bin/view/Documentation/NetworkingInOSG" TargetMode="External"/><Relationship Id="rId11" Type="http://schemas.openxmlformats.org/officeDocument/2006/relationships/hyperlink" Target="http://tiny.cc/pSDash" TargetMode="External"/><Relationship Id="rId5" Type="http://schemas.openxmlformats.org/officeDocument/2006/relationships/hyperlink" Target="https://docs.google.com/document/d/1mJ1kf43nZf6gvKoNtiTOc0g0MYDv_wSfSm7YdiMs3Lo/edit" TargetMode="External"/><Relationship Id="rId15" Type="http://schemas.openxmlformats.org/officeDocument/2006/relationships/hyperlink" Target="http://madalert.aglt2.org/madalert/diff.html" TargetMode="External"/><Relationship Id="rId10" Type="http://schemas.openxmlformats.org/officeDocument/2006/relationships/hyperlink" Target="http://tiny.cc/PktLossNoUnknown" TargetMode="External"/><Relationship Id="rId4" Type="http://schemas.openxmlformats.org/officeDocument/2006/relationships/hyperlink" Target="https://twiki.grid.iu.edu/bin/view/Operations/PSServiceLevelAgreement" TargetMode="External"/><Relationship Id="rId9" Type="http://schemas.openxmlformats.org/officeDocument/2006/relationships/hyperlink" Target="https://twiki.opensciencegrid.org/bin/view/Documentation/DeployperfSONAR" TargetMode="External"/><Relationship Id="rId14" Type="http://schemas.openxmlformats.org/officeDocument/2006/relationships/hyperlink" Target="https://meshconfig-itb.grid.iu.edu/meshconfi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opensciencegrid.org/bin/view/Documentation/NetworkingInOS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erfsonar.net/mca" TargetMode="External"/><Relationship Id="rId7" Type="http://schemas.openxmlformats.org/officeDocument/2006/relationships/hyperlink" Target="https://meshconfig-itb.grid.iu.edu/apidoc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shconfig-itb.grid.iu.edu/" TargetMode="External"/><Relationship Id="rId5" Type="http://schemas.openxmlformats.org/officeDocument/2006/relationships/hyperlink" Target="https://github.com/soichih/meshconfig-admin/issues" TargetMode="External"/><Relationship Id="rId4" Type="http://schemas.openxmlformats.org/officeDocument/2006/relationships/hyperlink" Target="https://github.com/soichih/meshconfig-admi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ern.ch/etf/docker/blob/master/README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Monitoring Update: </a:t>
            </a:r>
            <a:r>
              <a:rPr lang="en-US" b="1" dirty="0"/>
              <a:t> </a:t>
            </a:r>
            <a:r>
              <a:rPr lang="en-US" b="1" dirty="0" smtClean="0"/>
              <a:t>April</a:t>
            </a:r>
            <a:r>
              <a:rPr lang="en-US" b="1" dirty="0" smtClean="0"/>
              <a:t> </a:t>
            </a:r>
            <a:r>
              <a:rPr lang="en-US" b="1" dirty="0" smtClean="0"/>
              <a:t>19</a:t>
            </a:r>
            <a:r>
              <a:rPr lang="en-US" b="1" dirty="0" smtClean="0"/>
              <a:t>, </a:t>
            </a:r>
            <a:r>
              <a:rPr lang="en-US" b="1" dirty="0" smtClean="0"/>
              <a:t>2017</a:t>
            </a:r>
          </a:p>
          <a:p>
            <a:r>
              <a:rPr lang="en-US" dirty="0" smtClean="0"/>
              <a:t>Shawn McKee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14DA-4AB8-4A83-9CB6-13649ED61078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709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Alerting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6962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We have a longer term goal of alerting and alarming on network issues. 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Milestone completed: technical design of a suitable analysis system based upon existing time-series technologies</a:t>
            </a:r>
          </a:p>
          <a:p>
            <a:r>
              <a:rPr lang="en-US" dirty="0" smtClean="0"/>
              <a:t>Current operating implementation gathers all </a:t>
            </a:r>
            <a:r>
              <a:rPr lang="en-US" dirty="0" err="1" smtClean="0"/>
              <a:t>perfSONAR</a:t>
            </a:r>
            <a:r>
              <a:rPr lang="en-US" dirty="0" smtClean="0"/>
              <a:t> data OSG sends to CERN and puts it in </a:t>
            </a:r>
            <a:r>
              <a:rPr lang="en-US" dirty="0" err="1" smtClean="0"/>
              <a:t>ElasticSearch</a:t>
            </a:r>
            <a:r>
              <a:rPr lang="en-US" dirty="0" smtClean="0"/>
              <a:t>.   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instance regularly runs </a:t>
            </a:r>
            <a:r>
              <a:rPr lang="en-US" dirty="0" err="1" smtClean="0"/>
              <a:t>cron</a:t>
            </a:r>
            <a:r>
              <a:rPr lang="en-US" dirty="0" smtClean="0"/>
              <a:t> tasks to analyze data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Anyone can subscribe to simple alert-emails.  </a:t>
            </a:r>
          </a:p>
          <a:p>
            <a:pPr lvl="1"/>
            <a:r>
              <a:rPr lang="en-US" dirty="0">
                <a:solidFill>
                  <a:srgbClr val="7030A0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7030A0"/>
                </a:solidFill>
                <a:hlinkClick r:id="rId3"/>
              </a:rPr>
              <a:t>tiny.cc/RegATLASAlarm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pPr lvl="1"/>
            <a:r>
              <a:rPr lang="en-US" dirty="0" smtClean="0"/>
              <a:t>Needs </a:t>
            </a:r>
            <a:r>
              <a:rPr lang="en-US" dirty="0" smtClean="0"/>
              <a:t>“tuning” of text and user-interface</a:t>
            </a:r>
            <a:r>
              <a:rPr lang="en-US" dirty="0" smtClean="0"/>
              <a:t> </a:t>
            </a:r>
            <a:r>
              <a:rPr lang="en-US" dirty="0" smtClean="0"/>
              <a:t>for end-user use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Have improved User-emails about packet-loss (next)</a:t>
            </a: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311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98080" cy="1143000"/>
          </a:xfrm>
        </p:spPr>
        <p:txBody>
          <a:bodyPr/>
          <a:lstStyle/>
          <a:p>
            <a:r>
              <a:rPr lang="en-US" dirty="0" smtClean="0"/>
              <a:t>Current Example Alerting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en-US" dirty="0"/>
              <a:t>Dear Shawn McKee,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        This mail is to let you know that there are significant changes in packet-loss detected by PerfSONAR for sites you requested alerting about.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The site </a:t>
            </a:r>
            <a:r>
              <a:rPr lang="en-US" dirty="0" smtClean="0"/>
              <a:t>KISTI-KR </a:t>
            </a:r>
            <a:r>
              <a:rPr lang="en-US" dirty="0"/>
              <a:t>(134.75.125.241)'s network paths have improved, </a:t>
            </a:r>
            <a:r>
              <a:rPr lang="en-US" dirty="0" smtClean="0"/>
              <a:t>the count of </a:t>
            </a:r>
            <a:r>
              <a:rPr lang="en-US" dirty="0" err="1" smtClean="0"/>
              <a:t>src</a:t>
            </a:r>
            <a:r>
              <a:rPr lang="en-US" dirty="0" smtClean="0"/>
              <a:t>-destination </a:t>
            </a:r>
            <a:r>
              <a:rPr lang="en-US" dirty="0"/>
              <a:t>paths with packet-loss went from 10 to 5.</a:t>
            </a:r>
          </a:p>
          <a:p>
            <a:pPr marL="82296" indent="0">
              <a:buNone/>
            </a:pPr>
            <a:r>
              <a:rPr lang="en-US" dirty="0"/>
              <a:t>These are the remaining bad </a:t>
            </a:r>
            <a:r>
              <a:rPr lang="en-US" dirty="0" err="1"/>
              <a:t>src</a:t>
            </a:r>
            <a:r>
              <a:rPr lang="en-US" dirty="0"/>
              <a:t>-destination paths for the past hour:</a:t>
            </a:r>
          </a:p>
          <a:p>
            <a:pPr marL="82296" indent="0">
              <a:buNone/>
            </a:pPr>
            <a:r>
              <a:rPr lang="en-US" dirty="0"/>
              <a:t>    This site  ---&gt;  CA-MCGILL-CLUMEQ-T2 (</a:t>
            </a:r>
            <a:r>
              <a:rPr lang="en-US" dirty="0" smtClean="0"/>
              <a:t>132.206.45.252</a:t>
            </a:r>
            <a:r>
              <a:rPr lang="en-US" dirty="0"/>
              <a:t>)</a:t>
            </a:r>
          </a:p>
          <a:p>
            <a:pPr marL="82296" indent="0">
              <a:buNone/>
            </a:pPr>
            <a:r>
              <a:rPr lang="en-US" dirty="0"/>
              <a:t>    This site  ---&gt;  RRC-KI-T1 (144.206.236.189)</a:t>
            </a:r>
          </a:p>
          <a:p>
            <a:pPr marL="82296" indent="0">
              <a:buNone/>
            </a:pPr>
            <a:r>
              <a:rPr lang="en-US" dirty="0"/>
              <a:t>    RRC-KI-T1 (144.206.236.189)  ---&gt;  This site</a:t>
            </a:r>
          </a:p>
          <a:p>
            <a:pPr marL="82296" indent="0">
              <a:buNone/>
            </a:pPr>
            <a:r>
              <a:rPr lang="en-US" dirty="0"/>
              <a:t>    SARA-MATRIX (145.100.17.8)  ---&gt;  This site</a:t>
            </a:r>
          </a:p>
          <a:p>
            <a:pPr marL="82296" indent="0">
              <a:buNone/>
            </a:pPr>
            <a:r>
              <a:rPr lang="en-US" dirty="0"/>
              <a:t>    FZK-LCG2 (192.108.47.12)  ---&gt;  This site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Best </a:t>
            </a:r>
            <a:r>
              <a:rPr lang="en-US" dirty="0"/>
              <a:t>regards,</a:t>
            </a:r>
          </a:p>
          <a:p>
            <a:pPr marL="82296" indent="0">
              <a:buNone/>
            </a:pPr>
            <a:r>
              <a:rPr lang="en-US" dirty="0"/>
              <a:t>ATLAS Networking Alert </a:t>
            </a:r>
            <a:r>
              <a:rPr lang="en-US" dirty="0" smtClean="0"/>
              <a:t>Service</a:t>
            </a:r>
          </a:p>
          <a:p>
            <a:pPr marL="82296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82296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To-Do: Add relevant ‘graph’ and contact details for further help:</a:t>
            </a:r>
          </a:p>
          <a:p>
            <a:pPr marL="82296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“If you suspect a network </a:t>
            </a:r>
            <a:r>
              <a:rPr lang="en-US" dirty="0">
                <a:solidFill>
                  <a:srgbClr val="C00000"/>
                </a:solidFill>
              </a:rPr>
              <a:t>problem contact </a:t>
            </a:r>
            <a:r>
              <a:rPr lang="en-US" dirty="0" smtClean="0">
                <a:solidFill>
                  <a:srgbClr val="C00000"/>
                </a:solidFill>
              </a:rPr>
              <a:t>wlcg-network-throughput@cern.ch for help”</a:t>
            </a:r>
          </a:p>
          <a:p>
            <a:pPr marL="82296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Should we also point to GOC?   </a:t>
            </a:r>
            <a:endParaRPr lang="en-US" b="1" dirty="0">
              <a:solidFill>
                <a:srgbClr val="C00000"/>
              </a:solidFill>
            </a:endParaRP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32702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Status: Plan to Address Storage Space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790688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Discussed </a:t>
            </a:r>
            <a:r>
              <a:rPr lang="en-US" dirty="0" smtClean="0">
                <a:solidFill>
                  <a:srgbClr val="00B050"/>
                </a:solidFill>
              </a:rPr>
              <a:t>previously: a hardware </a:t>
            </a:r>
            <a:r>
              <a:rPr lang="en-US" dirty="0" smtClean="0">
                <a:solidFill>
                  <a:srgbClr val="00B050"/>
                </a:solidFill>
              </a:rPr>
              <a:t>upgrade </a:t>
            </a:r>
            <a:r>
              <a:rPr lang="en-US" dirty="0" smtClean="0">
                <a:solidFill>
                  <a:srgbClr val="00B050"/>
                </a:solidFill>
              </a:rPr>
              <a:t>plan because we are running out of storage space for the Esmond-based network </a:t>
            </a:r>
            <a:r>
              <a:rPr lang="en-US" dirty="0" err="1" smtClean="0">
                <a:solidFill>
                  <a:srgbClr val="00B050"/>
                </a:solidFill>
              </a:rPr>
              <a:t>datastore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Disks are now on-site and we just need to deploy them (12 larger disks replacing smaller)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Purchased 8TB disks to replace 4TB disks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Tom, Scott and Shawn need to finalize the plan and do the incremental replacements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Rough Plan</a:t>
            </a:r>
            <a:r>
              <a:rPr lang="en-US" dirty="0" smtClean="0"/>
              <a:t>: migrate data from one of the RAID-10 spaces (corresponding to 4 disks), replace those 4 disks with larger versions and rebuild the RAID-10, migrate data back; </a:t>
            </a:r>
            <a:r>
              <a:rPr lang="en-US" b="1" dirty="0" smtClean="0"/>
              <a:t>repeat </a:t>
            </a:r>
          </a:p>
          <a:p>
            <a:pPr lvl="1"/>
            <a:r>
              <a:rPr lang="en-US" dirty="0" smtClean="0"/>
              <a:t>This should be completed ASAP (before we get all the other updates/changes in place)  </a:t>
            </a:r>
            <a:r>
              <a:rPr lang="en-US" dirty="0" smtClean="0">
                <a:solidFill>
                  <a:srgbClr val="7030A0"/>
                </a:solidFill>
              </a:rPr>
              <a:t>Comments/concerns??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46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924800" cy="51054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800" b="1" dirty="0" smtClean="0">
                <a:solidFill>
                  <a:srgbClr val="00B050"/>
                </a:solidFill>
              </a:rPr>
              <a:t>Suddenly lots to do</a:t>
            </a:r>
            <a:r>
              <a:rPr lang="en-US" sz="3800" dirty="0" smtClean="0">
                <a:solidFill>
                  <a:srgbClr val="00B050"/>
                </a:solidFill>
              </a:rPr>
              <a:t>: there are a significant number of updates and changes that we need to implement now that 4.0 is out (see previous AC presentations for items “waiting” on 4.0!!)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300" dirty="0" smtClean="0"/>
              <a:t>This will take quite a lot of effort and planning to make the process “smooth”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300" dirty="0" smtClean="0"/>
              <a:t>We also have two newly developed items:  ETF and MCA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300" dirty="0" smtClean="0"/>
              <a:t>Will need help from </a:t>
            </a:r>
            <a:r>
              <a:rPr lang="en-US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OSG Operations </a:t>
            </a:r>
            <a:r>
              <a:rPr lang="en-US" sz="3300" dirty="0" smtClean="0"/>
              <a:t>on the revised VMs/services we need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900" dirty="0" smtClean="0">
                <a:solidFill>
                  <a:srgbClr val="C00000"/>
                </a:solidFill>
              </a:rPr>
              <a:t>VMs need resource adjustments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900" dirty="0" smtClean="0">
                <a:solidFill>
                  <a:srgbClr val="C00000"/>
                </a:solidFill>
              </a:rPr>
              <a:t>New versions need to be “captured” by OSG configuration (</a:t>
            </a:r>
            <a:r>
              <a:rPr lang="en-US" sz="2900" dirty="0" err="1" smtClean="0">
                <a:solidFill>
                  <a:srgbClr val="C00000"/>
                </a:solidFill>
              </a:rPr>
              <a:t>Ansible</a:t>
            </a:r>
            <a:r>
              <a:rPr lang="en-US" sz="2900" dirty="0" smtClean="0">
                <a:solidFill>
                  <a:srgbClr val="C00000"/>
                </a:solidFill>
              </a:rPr>
              <a:t>/Puppet)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800" dirty="0" smtClean="0">
                <a:solidFill>
                  <a:srgbClr val="0070C0"/>
                </a:solidFill>
              </a:rPr>
              <a:t>The release of 4.0, coupled with the corresponding updates and changes we need will make it difficult to </a:t>
            </a:r>
            <a:r>
              <a:rPr lang="en-US" sz="3800" b="1" dirty="0" smtClean="0">
                <a:solidFill>
                  <a:srgbClr val="0070C0"/>
                </a:solidFill>
              </a:rPr>
              <a:t>also </a:t>
            </a:r>
            <a:r>
              <a:rPr lang="en-US" sz="3800" dirty="0" smtClean="0">
                <a:solidFill>
                  <a:srgbClr val="0070C0"/>
                </a:solidFill>
              </a:rPr>
              <a:t>support/diagnose/fix the potentially many sites that have issues with the changes.</a:t>
            </a:r>
            <a:endParaRPr lang="en-US" sz="38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800" dirty="0" smtClean="0"/>
              <a:t>We need to start identifying </a:t>
            </a:r>
            <a:r>
              <a:rPr lang="en-US" sz="3800" dirty="0" smtClean="0"/>
              <a:t>suitable non-WLCG sites to benefit from OSG networking services (need </a:t>
            </a:r>
            <a:r>
              <a:rPr lang="en-US" sz="3800" dirty="0" smtClean="0"/>
              <a:t>~10 </a:t>
            </a:r>
            <a:r>
              <a:rPr lang="en-US" sz="3800" dirty="0" smtClean="0"/>
              <a:t>sites identified to recruit</a:t>
            </a:r>
            <a:r>
              <a:rPr lang="en-US" sz="3800" dirty="0" smtClean="0"/>
              <a:t>) but </a:t>
            </a:r>
            <a:r>
              <a:rPr lang="en-US" sz="3800" dirty="0" smtClean="0"/>
              <a:t>we really need to address the above two issues </a:t>
            </a:r>
            <a:r>
              <a:rPr lang="en-US" sz="3800" b="1" dirty="0" smtClean="0"/>
              <a:t>FIRST</a:t>
            </a:r>
            <a:r>
              <a:rPr lang="en-US" sz="3800" dirty="0" smtClean="0"/>
              <a:t>!</a:t>
            </a:r>
            <a:endParaRPr lang="en-US" sz="3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64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400"/>
            <a:ext cx="7498080" cy="21637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Questions or Comments?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2667000"/>
            <a:ext cx="7498080" cy="3352800"/>
          </a:xfrm>
        </p:spPr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endParaRPr lang="en-US" dirty="0"/>
          </a:p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E33E-BC71-4669-B1C4-9C9340F793AA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07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dirty="0" smtClean="0"/>
              <a:t>URLs of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001000" cy="54864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OSG Network </a:t>
            </a:r>
            <a:r>
              <a:rPr lang="en-US" dirty="0" err="1" smtClean="0"/>
              <a:t>Datastore</a:t>
            </a:r>
            <a:r>
              <a:rPr lang="en-US" dirty="0" smtClean="0"/>
              <a:t> Documents</a:t>
            </a:r>
          </a:p>
          <a:p>
            <a:pPr lvl="1"/>
            <a:r>
              <a:rPr lang="en-US" dirty="0" smtClean="0"/>
              <a:t>Operations </a:t>
            </a:r>
            <a:r>
              <a:rPr lang="en-US" dirty="0">
                <a:hlinkClick r:id="rId3"/>
              </a:rPr>
              <a:t>https://docs.google.com/document/d/1l144BSo-88M0cLMMjKcKMIE-Q5s21X-w3lYl-0Pn_08/edit</a:t>
            </a:r>
            <a:r>
              <a:rPr lang="en-US" dirty="0" smtClean="0">
                <a:hlinkClick r:id="rId3"/>
              </a:rPr>
              <a:t>#</a:t>
            </a:r>
            <a:endParaRPr lang="en-US" dirty="0" smtClean="0"/>
          </a:p>
          <a:p>
            <a:pPr lvl="1"/>
            <a:r>
              <a:rPr lang="en-US" dirty="0" smtClean="0"/>
              <a:t>SLA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twiki.grid.iu.edu/bin/view/Operations/PSServiceLevelAgreement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Data lifecycle </a:t>
            </a:r>
            <a:r>
              <a:rPr lang="en-US" dirty="0">
                <a:hlinkClick r:id="rId5"/>
              </a:rPr>
              <a:t>https://docs.google.com/document/d/1mJ1kf43nZf6gvKoNtiTOc0g0MYDv_wSfSm7YdiMs3Lo/edit</a:t>
            </a:r>
            <a:r>
              <a:rPr lang="en-US" dirty="0" smtClean="0">
                <a:hlinkClick r:id="rId5"/>
              </a:rPr>
              <a:t>#</a:t>
            </a:r>
            <a:r>
              <a:rPr lang="en-US" dirty="0" smtClean="0"/>
              <a:t> </a:t>
            </a:r>
          </a:p>
          <a:p>
            <a:r>
              <a:rPr lang="en-US" dirty="0" smtClean="0"/>
              <a:t>Current OSG network </a:t>
            </a:r>
            <a:r>
              <a:rPr lang="en-US" dirty="0"/>
              <a:t>d</a:t>
            </a:r>
            <a:r>
              <a:rPr lang="en-US" dirty="0" smtClean="0"/>
              <a:t>ocumentation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www.opensciencegrid.org/bin/view/Documentation/NetworkingInOSG</a:t>
            </a:r>
            <a:r>
              <a:rPr lang="en-US" dirty="0" smtClean="0"/>
              <a:t> </a:t>
            </a:r>
          </a:p>
          <a:p>
            <a:r>
              <a:rPr lang="en-US" dirty="0" smtClean="0"/>
              <a:t>OSG networking year-5 goals </a:t>
            </a:r>
            <a:r>
              <a:rPr lang="en-US" dirty="0"/>
              <a:t>and milestones: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docs.google.com/document/d/1FzmXZinO4Pb8NAfd5SWUzaAFYOL23dt66hQsDmaP-WI/edit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perfSONAR</a:t>
            </a:r>
            <a:r>
              <a:rPr lang="en-US" dirty="0"/>
              <a:t> </a:t>
            </a:r>
            <a:r>
              <a:rPr lang="en-US" dirty="0" smtClean="0"/>
              <a:t>adoption tracking: 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grid-monitoring.cern.ch/perfsonar_coverage.txt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Deployment documentation for both OSG and WLCG hosted in OSG (migrated from CERN)</a:t>
            </a:r>
          </a:p>
          <a:p>
            <a:pPr marL="402336" lvl="1" indent="0">
              <a:buNone/>
            </a:pP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twiki.opensciencegrid.org/bin/view/Documentation/DeployperfSONAR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ATLAS Analytics:  </a:t>
            </a:r>
            <a:endParaRPr lang="en-US" dirty="0" smtClean="0"/>
          </a:p>
          <a:p>
            <a:pPr lvl="1"/>
            <a:r>
              <a:rPr lang="en-US" dirty="0"/>
              <a:t>Packet-loss: </a:t>
            </a: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tiny.cc/PktLossNoUnknown</a:t>
            </a:r>
            <a:r>
              <a:rPr lang="en-US" dirty="0" smtClean="0"/>
              <a:t>  (6 month view)</a:t>
            </a:r>
          </a:p>
          <a:p>
            <a:pPr lvl="1"/>
            <a:r>
              <a:rPr lang="en-US" dirty="0" err="1" smtClean="0"/>
              <a:t>perfSONAR</a:t>
            </a:r>
            <a:r>
              <a:rPr lang="en-US" dirty="0"/>
              <a:t> dashboard: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tiny.cc/pSDash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perfSONAR</a:t>
            </a:r>
            <a:r>
              <a:rPr lang="en-US" dirty="0" smtClean="0"/>
              <a:t> </a:t>
            </a:r>
            <a:r>
              <a:rPr lang="en-US" dirty="0"/>
              <a:t>link details:  </a:t>
            </a:r>
            <a:r>
              <a:rPr lang="en-US" dirty="0">
                <a:hlinkClick r:id="rId12"/>
              </a:rPr>
              <a:t>http://</a:t>
            </a:r>
            <a:r>
              <a:rPr lang="en-US" dirty="0" smtClean="0">
                <a:hlinkClick r:id="rId12"/>
              </a:rPr>
              <a:t>tiny.cc/pSLink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Mesh-</a:t>
            </a:r>
            <a:r>
              <a:rPr lang="en-US" dirty="0" err="1" smtClean="0"/>
              <a:t>config</a:t>
            </a:r>
            <a:r>
              <a:rPr lang="en-US" dirty="0" smtClean="0"/>
              <a:t> in OSG </a:t>
            </a:r>
            <a:r>
              <a:rPr lang="en-US" dirty="0" smtClean="0">
                <a:hlinkClick r:id="rId13"/>
              </a:rPr>
              <a:t>https://oim.grid.iu.edu/oim/meshconfig</a:t>
            </a:r>
            <a:r>
              <a:rPr lang="en-US" dirty="0" smtClean="0"/>
              <a:t> </a:t>
            </a:r>
          </a:p>
          <a:p>
            <a:r>
              <a:rPr lang="en-US" sz="2700" dirty="0" smtClean="0"/>
              <a:t>Pre-Production </a:t>
            </a:r>
            <a:r>
              <a:rPr lang="en-US" sz="2700" dirty="0" err="1" smtClean="0"/>
              <a:t>Meshconfig</a:t>
            </a:r>
            <a:r>
              <a:rPr lang="en-US" sz="2700" dirty="0" smtClean="0"/>
              <a:t> </a:t>
            </a:r>
            <a:r>
              <a:rPr lang="en-US" sz="2700" dirty="0" smtClean="0">
                <a:hlinkClick r:id="rId14"/>
              </a:rPr>
              <a:t>https://meshconfig-itb.grid.iu.edu/meshconfig/</a:t>
            </a:r>
            <a:r>
              <a:rPr lang="en-US" sz="2700" dirty="0" smtClean="0"/>
              <a:t> </a:t>
            </a:r>
            <a:endParaRPr lang="en-US" sz="2700" dirty="0"/>
          </a:p>
          <a:p>
            <a:r>
              <a:rPr lang="en-US" dirty="0" smtClean="0"/>
              <a:t>MadAlert</a:t>
            </a:r>
            <a:r>
              <a:rPr lang="en-US" dirty="0"/>
              <a:t>: </a:t>
            </a:r>
            <a:r>
              <a:rPr lang="en-US" dirty="0">
                <a:hlinkClick r:id="rId15"/>
              </a:rPr>
              <a:t>http://</a:t>
            </a:r>
            <a:r>
              <a:rPr lang="en-US" dirty="0" smtClean="0">
                <a:hlinkClick r:id="rId15"/>
              </a:rPr>
              <a:t>madalert.aglt2.org/madalert/diff.html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perfSONAR</a:t>
            </a:r>
            <a:r>
              <a:rPr lang="en-US" dirty="0" smtClean="0"/>
              <a:t> </a:t>
            </a:r>
            <a:r>
              <a:rPr lang="en-US" dirty="0"/>
              <a:t>homepage:  </a:t>
            </a:r>
            <a:r>
              <a:rPr lang="en-US" dirty="0">
                <a:hlinkClick r:id="rId16"/>
              </a:rPr>
              <a:t>http://www.perfsonar.net</a:t>
            </a:r>
            <a:r>
              <a:rPr lang="en-US" dirty="0" smtClean="0">
                <a:hlinkClick r:id="rId1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C190-8A12-4E0C-ACF3-4DE81EF1C419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31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News: perfSONAR v4.0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71600"/>
            <a:ext cx="7714488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 of this Monday, April 17, 2017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perfSONAR</a:t>
            </a:r>
            <a:r>
              <a:rPr lang="en-US" dirty="0" smtClean="0"/>
              <a:t> v4.0 is out</a:t>
            </a:r>
          </a:p>
          <a:p>
            <a:pPr lvl="1"/>
            <a:r>
              <a:rPr lang="en-US" dirty="0" smtClean="0"/>
              <a:t>Lots of changes and updates to the Toolkit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OSG’s near-term goal will be to get all instances updated and running correctly</a:t>
            </a:r>
          </a:p>
          <a:p>
            <a:r>
              <a:rPr lang="en-US" dirty="0" smtClean="0"/>
              <a:t>A normal install should have auto-updates enabled and should </a:t>
            </a:r>
            <a:r>
              <a:rPr lang="en-US" u="sng" dirty="0" smtClean="0"/>
              <a:t>already</a:t>
            </a:r>
            <a:r>
              <a:rPr lang="en-US" dirty="0" smtClean="0"/>
              <a:t> be updated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As of this morning </a:t>
            </a:r>
            <a:r>
              <a:rPr lang="en-US" b="1" dirty="0" smtClean="0">
                <a:solidFill>
                  <a:srgbClr val="0070C0"/>
                </a:solidFill>
              </a:rPr>
              <a:t>161</a:t>
            </a:r>
            <a:r>
              <a:rPr lang="en-US" dirty="0" smtClean="0">
                <a:solidFill>
                  <a:srgbClr val="0070C0"/>
                </a:solidFill>
              </a:rPr>
              <a:t> instances were updated, </a:t>
            </a:r>
            <a:r>
              <a:rPr lang="en-US" b="1" dirty="0" smtClean="0">
                <a:solidFill>
                  <a:srgbClr val="0070C0"/>
                </a:solidFill>
              </a:rPr>
              <a:t>41</a:t>
            </a:r>
            <a:r>
              <a:rPr lang="en-US" dirty="0" smtClean="0">
                <a:solidFill>
                  <a:srgbClr val="0070C0"/>
                </a:solidFill>
              </a:rPr>
              <a:t> were still running old versions and about </a:t>
            </a:r>
            <a:r>
              <a:rPr lang="en-US" b="1" dirty="0" smtClean="0">
                <a:solidFill>
                  <a:srgbClr val="0070C0"/>
                </a:solidFill>
              </a:rPr>
              <a:t>63</a:t>
            </a:r>
            <a:r>
              <a:rPr lang="en-US" dirty="0" smtClean="0">
                <a:solidFill>
                  <a:srgbClr val="0070C0"/>
                </a:solidFill>
              </a:rPr>
              <a:t> instances have issues/are down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Therefore we has some issues(41+63) to iron-out!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3258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</a:t>
            </a:r>
            <a:r>
              <a:rPr lang="en-US" dirty="0" smtClean="0"/>
              <a:t> 4.0 Release Implications for OSG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38288" cy="4800600"/>
          </a:xfrm>
        </p:spPr>
        <p:txBody>
          <a:bodyPr/>
          <a:lstStyle/>
          <a:p>
            <a:r>
              <a:rPr lang="en-US" dirty="0" smtClean="0"/>
              <a:t>Now that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perfSONAR</a:t>
            </a:r>
            <a:r>
              <a:rPr lang="en-US" dirty="0" smtClean="0"/>
              <a:t> 4.0 is out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OSG</a:t>
            </a:r>
            <a:r>
              <a:rPr lang="en-US" dirty="0" smtClean="0"/>
              <a:t> needs: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Updated documentation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Updated OSG network service components</a:t>
            </a:r>
          </a:p>
          <a:p>
            <a:pPr lvl="1"/>
            <a:r>
              <a:rPr lang="en-US" i="1" dirty="0" smtClean="0"/>
              <a:t>A campaign to recruit non-WLCG sites</a:t>
            </a:r>
          </a:p>
          <a:p>
            <a:pPr lvl="1"/>
            <a:r>
              <a:rPr lang="en-US" dirty="0" smtClean="0"/>
              <a:t>Implementation of MCA as production</a:t>
            </a:r>
          </a:p>
          <a:p>
            <a:pPr lvl="1"/>
            <a:r>
              <a:rPr lang="en-US" dirty="0" smtClean="0"/>
              <a:t>Improved/updated monitoring (ETF)</a:t>
            </a:r>
          </a:p>
          <a:p>
            <a:pPr lvl="1"/>
            <a:r>
              <a:rPr lang="en-US" dirty="0" smtClean="0"/>
              <a:t>Finalize (user-subscription) alerting system</a:t>
            </a:r>
          </a:p>
          <a:p>
            <a:r>
              <a:rPr lang="en-US" dirty="0" smtClean="0"/>
              <a:t>I will cover each of these items today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080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Our </a:t>
            </a:r>
            <a:r>
              <a:rPr lang="en-US" dirty="0"/>
              <a:t>existing documentation at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twiki.opensciencegrid.org/bin/view/Documentation/NetworkingInOSG</a:t>
            </a:r>
            <a:r>
              <a:rPr lang="en-US" dirty="0" smtClean="0"/>
              <a:t> needs: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Streamlining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Updating for v4.0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Migration to GitHub? (What is the new location?)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perfSONAR</a:t>
            </a:r>
            <a:r>
              <a:rPr lang="en-US" dirty="0" smtClean="0"/>
              <a:t> developers provide excellent documentation on installation and configuration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perfSONAR</a:t>
            </a:r>
          </a:p>
          <a:p>
            <a:pPr lvl="1"/>
            <a:r>
              <a:rPr lang="en-US" dirty="0" smtClean="0"/>
              <a:t>We need to point to that and provide details on the few specific things we need to worry about for OSG/WLCG installations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Firewalls configured allowing our access to the data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Configuration for  auto-mesh and information about MCA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Information about OSG network services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Information about OSG and  WLCG support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Timeline: guessing about 2 weeks to get to final version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560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VMs/Services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big job because not only has the release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perfSONAR</a:t>
            </a:r>
            <a:r>
              <a:rPr lang="en-US" dirty="0" smtClean="0"/>
              <a:t> 4.0 provided new versions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perfSONAR</a:t>
            </a:r>
            <a:r>
              <a:rPr lang="en-US" dirty="0" smtClean="0"/>
              <a:t> components and tools we have other software 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check_mk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MCA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that need updating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Fortunately we have modified the status of  our  “production” instances to be “development” status, allowing us to easily work on them.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The following slides provide some details…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2936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Needed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OSG network services (both ITB and Production):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Remove </a:t>
            </a:r>
            <a:r>
              <a:rPr lang="en-US" dirty="0" err="1" smtClean="0">
                <a:solidFill>
                  <a:srgbClr val="FF0000"/>
                </a:solidFill>
              </a:rPr>
              <a:t>perfsonar-itb</a:t>
            </a:r>
            <a:r>
              <a:rPr lang="en-US" dirty="0" smtClean="0"/>
              <a:t> (see following slides)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Re-distribute CPU/memory resources based upon monitoring history</a:t>
            </a:r>
          </a:p>
          <a:p>
            <a:pPr lvl="1"/>
            <a:r>
              <a:rPr lang="en-US" dirty="0" smtClean="0"/>
              <a:t>Update (via RPM) perfSONAR related items</a:t>
            </a:r>
          </a:p>
          <a:p>
            <a:pPr lvl="1"/>
            <a:r>
              <a:rPr lang="en-US" dirty="0" err="1" smtClean="0"/>
              <a:t>Postgresql</a:t>
            </a:r>
            <a:r>
              <a:rPr lang="en-US" dirty="0" smtClean="0"/>
              <a:t> will need some ‘manual’ intervention to get from 9.4 to 9.5 or 9.6 since our existing data must be migrated between PSQL versions</a:t>
            </a:r>
          </a:p>
          <a:p>
            <a:pPr lvl="1"/>
            <a:r>
              <a:rPr lang="en-US" dirty="0" smtClean="0"/>
              <a:t>New version of </a:t>
            </a:r>
            <a:r>
              <a:rPr lang="en-US" dirty="0" err="1" smtClean="0"/>
              <a:t>MaDDash</a:t>
            </a:r>
            <a:r>
              <a:rPr lang="en-US" dirty="0" smtClean="0"/>
              <a:t> on psmad.grid.iu.edu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Update mesh-</a:t>
            </a:r>
            <a:r>
              <a:rPr lang="en-US" dirty="0" err="1" smtClean="0">
                <a:solidFill>
                  <a:srgbClr val="00B050"/>
                </a:solidFill>
              </a:rPr>
              <a:t>config</a:t>
            </a:r>
            <a:r>
              <a:rPr lang="en-US" dirty="0" smtClean="0">
                <a:solidFill>
                  <a:srgbClr val="00B050"/>
                </a:solidFill>
              </a:rPr>
              <a:t> service (currently in </a:t>
            </a:r>
            <a:r>
              <a:rPr lang="en-US" dirty="0" err="1" smtClean="0">
                <a:solidFill>
                  <a:srgbClr val="00B050"/>
                </a:solidFill>
              </a:rPr>
              <a:t>MyOSG</a:t>
            </a:r>
            <a:r>
              <a:rPr lang="en-US" dirty="0" smtClean="0">
                <a:solidFill>
                  <a:srgbClr val="00B050"/>
                </a:solidFill>
              </a:rPr>
              <a:t>/OIM) to the new MCA standalone versions</a:t>
            </a:r>
          </a:p>
          <a:p>
            <a:pPr lvl="1"/>
            <a:r>
              <a:rPr lang="en-US" dirty="0" smtClean="0"/>
              <a:t>The tricky part is ensuring that  existing mesh-configurations on the many perfSONAR hosts worldwide still work.</a:t>
            </a:r>
          </a:p>
          <a:p>
            <a:pPr lvl="1"/>
            <a:r>
              <a:rPr lang="en-US" dirty="0" smtClean="0"/>
              <a:t>Will likely require some Apache rewrite/redirect rules on the current </a:t>
            </a:r>
            <a:r>
              <a:rPr lang="en-US" dirty="0" err="1" smtClean="0"/>
              <a:t>MyOSG</a:t>
            </a:r>
            <a:r>
              <a:rPr lang="en-US" dirty="0" smtClean="0"/>
              <a:t>/OIM side? (Initial email sent a couple weeks ago)</a:t>
            </a:r>
          </a:p>
          <a:p>
            <a:pPr lvl="1"/>
            <a:r>
              <a:rPr lang="en-US" dirty="0" smtClean="0"/>
              <a:t>Needs to be carefully coordinated.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Would like to see this in place in ~2 weeks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Dependent on replicating existing meshes from </a:t>
            </a:r>
            <a:r>
              <a:rPr lang="en-US" dirty="0" err="1" smtClean="0">
                <a:solidFill>
                  <a:srgbClr val="0070C0"/>
                </a:solidFill>
              </a:rPr>
              <a:t>MyOSG</a:t>
            </a:r>
            <a:r>
              <a:rPr lang="en-US" dirty="0" smtClean="0">
                <a:solidFill>
                  <a:srgbClr val="0070C0"/>
                </a:solidFill>
              </a:rPr>
              <a:t>/OIM into meshconfig.grid.iu.edu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0604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Recruiting non-WLCG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One passed set of milestones was to recruit 10 (or more) non-WLCG sites who have perfSONAR instances to “join” OSG</a:t>
            </a:r>
          </a:p>
          <a:p>
            <a:pPr lvl="1"/>
            <a:r>
              <a:rPr lang="en-US" sz="2000" dirty="0" smtClean="0">
                <a:solidFill>
                  <a:srgbClr val="7030A0"/>
                </a:solidFill>
              </a:rPr>
              <a:t>This means they use the OSG mesh-configuration to define tests</a:t>
            </a:r>
          </a:p>
          <a:p>
            <a:pPr lvl="1"/>
            <a:r>
              <a:rPr lang="en-US" sz="2000" dirty="0" smtClean="0">
                <a:solidFill>
                  <a:srgbClr val="7030A0"/>
                </a:solidFill>
              </a:rPr>
              <a:t>OSG will gather metrics from their instances</a:t>
            </a:r>
          </a:p>
          <a:p>
            <a:pPr lvl="1"/>
            <a:r>
              <a:rPr lang="en-US" sz="2000" dirty="0" smtClean="0">
                <a:solidFill>
                  <a:srgbClr val="7030A0"/>
                </a:solidFill>
              </a:rPr>
              <a:t>Our dashboard and  </a:t>
            </a:r>
            <a:r>
              <a:rPr lang="en-US" sz="2000" dirty="0" err="1" smtClean="0">
                <a:solidFill>
                  <a:srgbClr val="7030A0"/>
                </a:solidFill>
              </a:rPr>
              <a:t>check_mk</a:t>
            </a:r>
            <a:r>
              <a:rPr lang="en-US" sz="2000" dirty="0" smtClean="0">
                <a:solidFill>
                  <a:srgbClr val="7030A0"/>
                </a:solidFill>
              </a:rPr>
              <a:t> will display their metrics and monitor their perfSONAR services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Previously delayed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waiting </a:t>
            </a:r>
            <a:r>
              <a:rPr lang="en-US" sz="2400" dirty="0" smtClean="0">
                <a:solidFill>
                  <a:srgbClr val="FF0000"/>
                </a:solidFill>
              </a:rPr>
              <a:t>for the standalone </a:t>
            </a:r>
            <a:r>
              <a:rPr lang="en-US" sz="2400" dirty="0" err="1" smtClean="0">
                <a:solidFill>
                  <a:srgbClr val="FF0000"/>
                </a:solidFill>
              </a:rPr>
              <a:t>meshconfig</a:t>
            </a:r>
            <a:r>
              <a:rPr lang="en-US" sz="2400" dirty="0" smtClean="0">
                <a:solidFill>
                  <a:srgbClr val="FF0000"/>
                </a:solidFill>
              </a:rPr>
              <a:t> and perfSONAR v4.0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Those are both (mostly) ready NOW.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/>
              <a:t>We need a targeted </a:t>
            </a:r>
            <a:r>
              <a:rPr lang="en-US" sz="2000" dirty="0" smtClean="0"/>
              <a:t>email campaign soon.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Operations + User Support help?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Suggestions needed and welcome.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414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Standalone Mesh-</a:t>
            </a:r>
            <a:r>
              <a:rPr lang="en-US" dirty="0" err="1" smtClean="0"/>
              <a:t>config</a:t>
            </a:r>
            <a:r>
              <a:rPr lang="en-US" dirty="0" smtClean="0"/>
              <a:t>  (MCA)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Soichi</a:t>
            </a:r>
            <a:r>
              <a:rPr lang="en-US" dirty="0" smtClean="0"/>
              <a:t> was approved Nov 16 to work 20% on this for 4 months followed by 10% for 2 months</a:t>
            </a:r>
          </a:p>
          <a:p>
            <a:pPr lvl="1"/>
            <a:r>
              <a:rPr lang="en-US" dirty="0" smtClean="0"/>
              <a:t>Started in January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We now have created a production instance at </a:t>
            </a:r>
            <a:r>
              <a:rPr lang="en-US" b="1" dirty="0" smtClean="0">
                <a:solidFill>
                  <a:srgbClr val="C00000"/>
                </a:solidFill>
              </a:rPr>
              <a:t>meshconfig.grid.iu.edu   </a:t>
            </a:r>
            <a:r>
              <a:rPr lang="en-US" dirty="0" smtClean="0">
                <a:solidFill>
                  <a:srgbClr val="C00000"/>
                </a:solidFill>
              </a:rPr>
              <a:t>(Not yet “loaded” with meshes)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Documentation at </a:t>
            </a:r>
            <a:r>
              <a:rPr lang="en-US" dirty="0" smtClean="0">
                <a:hlinkClick r:id="rId3"/>
              </a:rPr>
              <a:t>http://docs.perfsonar.net/mca</a:t>
            </a:r>
            <a:r>
              <a:rPr lang="en-US" dirty="0"/>
              <a:t> and at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github.com/soichih/meshconfig-admin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Issues tracked at </a:t>
            </a:r>
            <a:r>
              <a:rPr lang="en-US" dirty="0" smtClean="0">
                <a:hlinkClick r:id="rId5"/>
              </a:rPr>
              <a:t>https://github.com/soichih/meshconfig-admin/issues</a:t>
            </a:r>
            <a:r>
              <a:rPr lang="en-US" dirty="0" smtClean="0"/>
              <a:t>  </a:t>
            </a:r>
            <a:r>
              <a:rPr lang="en-US" dirty="0" smtClean="0"/>
              <a:t>(8 </a:t>
            </a:r>
            <a:r>
              <a:rPr lang="en-US" dirty="0" smtClean="0"/>
              <a:t>open,  </a:t>
            </a:r>
            <a:r>
              <a:rPr lang="en-US" dirty="0" smtClean="0"/>
              <a:t>18 </a:t>
            </a:r>
            <a:r>
              <a:rPr lang="en-US" dirty="0" smtClean="0"/>
              <a:t>closed)</a:t>
            </a:r>
          </a:p>
          <a:p>
            <a:r>
              <a:rPr lang="en-US" dirty="0" smtClean="0"/>
              <a:t>OSG ITB </a:t>
            </a:r>
            <a:r>
              <a:rPr lang="en-US" dirty="0" smtClean="0"/>
              <a:t>instance running at </a:t>
            </a:r>
            <a:r>
              <a:rPr lang="en-US" dirty="0" smtClean="0">
                <a:hlinkClick r:id="rId6"/>
              </a:rPr>
              <a:t>https://meshconfig-itb.grid.iu.edu/</a:t>
            </a:r>
            <a:r>
              <a:rPr lang="en-US" dirty="0" smtClean="0"/>
              <a:t> (create an account to play with this)</a:t>
            </a:r>
          </a:p>
          <a:p>
            <a:pPr lvl="1"/>
            <a:r>
              <a:rPr lang="en-US" dirty="0" smtClean="0"/>
              <a:t>Now </a:t>
            </a:r>
            <a:r>
              <a:rPr lang="en-US" dirty="0" smtClean="0"/>
              <a:t>265 </a:t>
            </a:r>
            <a:r>
              <a:rPr lang="en-US" dirty="0" smtClean="0"/>
              <a:t>hosts imported from OIM/GOCDB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API available </a:t>
            </a:r>
            <a:r>
              <a:rPr lang="en-US" dirty="0">
                <a:hlinkClick r:id="rId7"/>
              </a:rPr>
              <a:t>https://meshconfig-itb.grid.iu.edu/apidoc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b="1" dirty="0" smtClean="0"/>
              <a:t>Production instance should be operational next week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NOTE:  MCA being handed off to perfSONAR by end of May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4666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6382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Replacing/Updating OMD/</a:t>
            </a:r>
            <a:r>
              <a:rPr lang="en-US" dirty="0" err="1" smtClean="0"/>
              <a:t>Check_mk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38288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We have been using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OMD/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Check_mk</a:t>
            </a:r>
            <a:r>
              <a:rPr lang="en-US" dirty="0" smtClean="0">
                <a:solidFill>
                  <a:srgbClr val="0070C0"/>
                </a:solidFill>
              </a:rPr>
              <a:t> to monitor both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perfSONAR</a:t>
            </a:r>
            <a:r>
              <a:rPr lang="en-US" dirty="0" smtClean="0">
                <a:solidFill>
                  <a:srgbClr val="0070C0"/>
                </a:solidFill>
              </a:rPr>
              <a:t> services and host status.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WLCG has built an improved system (</a:t>
            </a:r>
            <a:r>
              <a:rPr lang="en-US" b="1" dirty="0" smtClean="0">
                <a:solidFill>
                  <a:srgbClr val="002060"/>
                </a:solidFill>
              </a:rPr>
              <a:t>ETF</a:t>
            </a:r>
            <a:r>
              <a:rPr lang="en-US" dirty="0" smtClean="0">
                <a:solidFill>
                  <a:srgbClr val="002060"/>
                </a:solidFill>
              </a:rPr>
              <a:t>=Experiments Testing Framework) which we have leveraged to create a perfSONAR specific implementation of.</a:t>
            </a:r>
          </a:p>
          <a:p>
            <a:pPr lvl="1"/>
            <a:r>
              <a:rPr lang="en-US" dirty="0" smtClean="0"/>
              <a:t>It is distributed as a Docker image and requires a CentOS 7.x base OS with Docker to use.</a:t>
            </a:r>
          </a:p>
          <a:p>
            <a:r>
              <a:rPr lang="en-US" dirty="0" smtClean="0"/>
              <a:t>Our plan is the following: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Remove the </a:t>
            </a:r>
            <a:r>
              <a:rPr lang="en-US" dirty="0" err="1" smtClean="0">
                <a:solidFill>
                  <a:srgbClr val="C00000"/>
                </a:solidFill>
              </a:rPr>
              <a:t>perfsonar-itb</a:t>
            </a:r>
            <a:r>
              <a:rPr lang="en-US" dirty="0" smtClean="0">
                <a:solidFill>
                  <a:srgbClr val="C00000"/>
                </a:solidFill>
              </a:rPr>
              <a:t> instance  (we have etf.aglt2.org for testing and psomd.grid.iu.edu for production)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Create a new appropriately provisioned psomd.grid.iu.edu as CentOS 7.3 with Docker installed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Deploy the ‘</a:t>
            </a:r>
            <a:r>
              <a:rPr lang="en-US" dirty="0" err="1" smtClean="0">
                <a:solidFill>
                  <a:srgbClr val="C00000"/>
                </a:solidFill>
              </a:rPr>
              <a:t>etf_ps</a:t>
            </a:r>
            <a:r>
              <a:rPr lang="en-US" dirty="0" smtClean="0">
                <a:solidFill>
                  <a:srgbClr val="C00000"/>
                </a:solidFill>
              </a:rPr>
              <a:t>’ instance </a:t>
            </a:r>
          </a:p>
          <a:p>
            <a:r>
              <a:rPr lang="en-US" dirty="0" smtClean="0"/>
              <a:t>Details at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gitlab.cern.ch/etf/docker/blob/master/README.md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36455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G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</Template>
  <TotalTime>0</TotalTime>
  <Words>1536</Words>
  <Application>Microsoft Office PowerPoint</Application>
  <PresentationFormat>On-screen Show (4:3)</PresentationFormat>
  <Paragraphs>199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OSG</vt:lpstr>
      <vt:lpstr>OSG Area Coordinators</vt:lpstr>
      <vt:lpstr>Big News: perfSONAR v4.0 Out</vt:lpstr>
      <vt:lpstr>pS 4.0 Release Implications for OSG</vt:lpstr>
      <vt:lpstr>Updating Documentation</vt:lpstr>
      <vt:lpstr>Updating VMs/Services</vt:lpstr>
      <vt:lpstr>Needed Updates</vt:lpstr>
      <vt:lpstr>Recruiting non-WLCG Sites</vt:lpstr>
      <vt:lpstr>Standalone Mesh-config  (MCA)</vt:lpstr>
      <vt:lpstr>Replacing/Updating OMD/Check_mk</vt:lpstr>
      <vt:lpstr>Network Alerting</vt:lpstr>
      <vt:lpstr>Current Example Alerting Email</vt:lpstr>
      <vt:lpstr>Status: Plan to Address Storage Space</vt:lpstr>
      <vt:lpstr>Concerns</vt:lpstr>
      <vt:lpstr>Questions or Comments?  </vt:lpstr>
      <vt:lpstr>URLs of Relevance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2014-07-16T17:14:47Z</dcterms:created>
  <dcterms:modified xsi:type="dcterms:W3CDTF">2017-04-19T18:27:43Z</dcterms:modified>
</cp:coreProperties>
</file>