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686" r:id="rId3"/>
    <p:sldMasterId id="2147483690" r:id="rId4"/>
  </p:sldMasterIdLst>
  <p:notesMasterIdLst>
    <p:notesMasterId r:id="rId12"/>
  </p:notesMasterIdLst>
  <p:sldIdLst>
    <p:sldId id="267" r:id="rId5"/>
    <p:sldId id="349" r:id="rId6"/>
    <p:sldId id="381" r:id="rId7"/>
    <p:sldId id="377" r:id="rId8"/>
    <p:sldId id="378" r:id="rId9"/>
    <p:sldId id="379" r:id="rId10"/>
    <p:sldId id="380" r:id="rId11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B98"/>
    <a:srgbClr val="B141A9"/>
    <a:srgbClr val="BE4EB6"/>
    <a:srgbClr val="6B5D79"/>
    <a:srgbClr val="4D4F73"/>
    <a:srgbClr val="5F618F"/>
    <a:srgbClr val="7072A0"/>
    <a:srgbClr val="FF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5" autoAdjust="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E37F0242-9379-41C4-83BE-7AC7894175A1}" type="datetimeFigureOut">
              <a:rPr lang="en-US"/>
              <a:pPr>
                <a:defRPr/>
              </a:pPr>
              <a:t>8/1/2011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3725"/>
            <a:ext cx="5597525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D3CD72E3-36B4-452A-B081-82DD08F6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jpeg"/><Relationship Id="rId9" Type="http://schemas.openxmlformats.org/officeDocument/2006/relationships/image" Target="../media/image1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jpeg"/><Relationship Id="rId9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jpeg"/><Relationship Id="rId9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napshotA5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0"/>
          <p:cNvSpPr/>
          <p:nvPr userDrawn="1"/>
        </p:nvSpPr>
        <p:spPr>
          <a:xfrm>
            <a:off x="2968625" y="4338638"/>
            <a:ext cx="1589088" cy="936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0"/>
          </a:p>
        </p:txBody>
      </p:sp>
      <p:pic>
        <p:nvPicPr>
          <p:cNvPr id="8" name="Picture 14" descr="stacks_banner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434340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ccelerator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34340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HiggsInCMS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4343400"/>
            <a:ext cx="1463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01 nyte - globe encounters.tif"/>
          <p:cNvPicPr>
            <a:picLocks noChangeAspect="1"/>
          </p:cNvPicPr>
          <p:nvPr userDrawn="1"/>
        </p:nvPicPr>
        <p:blipFill>
          <a:blip r:embed="rId6"/>
          <a:srcRect r="-8784"/>
          <a:stretch>
            <a:fillRect/>
          </a:stretch>
        </p:blipFill>
        <p:spPr bwMode="auto">
          <a:xfrm>
            <a:off x="2987675" y="4365625"/>
            <a:ext cx="159226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0804041_30.tif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556125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blueinstall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6019800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630" y="1066800"/>
            <a:ext cx="592897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285" y="2590800"/>
            <a:ext cx="2895600" cy="609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05600" y="228600"/>
            <a:ext cx="2438400" cy="457200"/>
          </a:xfrm>
        </p:spPr>
        <p:txBody>
          <a:bodyPr/>
          <a:lstStyle>
            <a:lvl1pPr algn="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752600" y="3200400"/>
            <a:ext cx="3124200" cy="5334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5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6227763" y="6308725"/>
            <a:ext cx="1152525" cy="3603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4772-BDC0-465D-A361-57B3DE8BF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25"/>
          <p:cNvSpPr>
            <a:spLocks noGrp="1"/>
          </p:cNvSpPr>
          <p:nvPr>
            <p:ph type="ftr" sz="quarter" idx="18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mernst@bnl.gov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stacks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34340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accelerator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34340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iggsInCMS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1463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01 nyte - globe encounters.ti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921000" y="3773488"/>
            <a:ext cx="14620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0804041_30.tif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556125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blueinstall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9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13" name="Picture 16" descr="WLCG-TextOnly_black.jpg"/>
            <p:cNvPicPr>
              <a:picLocks noChangeAspect="1"/>
            </p:cNvPicPr>
            <p:nvPr userDrawn="1"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 descr="WLCG-logo.jpg"/>
            <p:cNvPicPr>
              <a:picLocks noChangeAspect="1"/>
            </p:cNvPicPr>
            <p:nvPr userDrawn="1"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8" descr="CERN_logo_400x400.gif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106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630" y="1066800"/>
            <a:ext cx="592897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285" y="2590800"/>
            <a:ext cx="2895600" cy="609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05600" y="228600"/>
            <a:ext cx="2438400" cy="457200"/>
          </a:xfrm>
        </p:spPr>
        <p:txBody>
          <a:bodyPr/>
          <a:lstStyle>
            <a:lvl1pPr algn="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752600" y="3200400"/>
            <a:ext cx="3124200" cy="5334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5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E22B2-C2CB-4F25-B38C-DBB73387A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Footer Placeholder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 Bird, CERN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24200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 userDrawn="1"/>
        </p:nvSpPr>
        <p:spPr>
          <a:xfrm>
            <a:off x="1905000" y="6172200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7" name="Picture 8" descr="WLCG-TextOnly_black.jpg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WLCG-logo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048000" y="609600"/>
            <a:ext cx="5334000" cy="6858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1676400"/>
            <a:ext cx="4724400" cy="426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 Bird, CERN</a:t>
            </a:r>
            <a:endParaRPr lang="en-US" dirty="0"/>
          </a:p>
        </p:txBody>
      </p:sp>
      <p:sp>
        <p:nvSpPr>
          <p:cNvPr id="10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7543800" y="6356350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DCAF-D955-425E-A633-C55BDA457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2" cstate="screen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pic>
        <p:nvPicPr>
          <p:cNvPr id="6" name="Picture 9" descr="CERN_logo_400x400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Ian.Bird@cern.ch</a:t>
            </a:r>
          </a:p>
        </p:txBody>
      </p:sp>
      <p:sp>
        <p:nvSpPr>
          <p:cNvPr id="8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21DA0-6434-41C1-83A7-97A46AD1D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2" cstate="screen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66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272213"/>
            <a:ext cx="12588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r>
              <a:rPr lang="en-US"/>
              <a:t>mernst@bnl.gov</a:t>
            </a:r>
          </a:p>
        </p:txBody>
      </p:sp>
      <p:sp>
        <p:nvSpPr>
          <p:cNvPr id="9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D7483-2EE3-45F4-A13A-0DEE21A18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24200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 userDrawn="1"/>
        </p:nvSpPr>
        <p:spPr>
          <a:xfrm>
            <a:off x="1905000" y="6172200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7" name="Picture 8" descr="WLCG-TextOnly_black.jpg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WLCG-logo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048000" y="609600"/>
            <a:ext cx="5334000" cy="6858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1676400"/>
            <a:ext cx="4724400" cy="426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Ian.Bird@cern.ch</a:t>
            </a:r>
            <a:endParaRPr lang="en-US" dirty="0"/>
          </a:p>
        </p:txBody>
      </p:sp>
      <p:sp>
        <p:nvSpPr>
          <p:cNvPr id="10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7543800" y="6356350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7FC9A-CDBC-4D7D-9E3B-0A56666B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2480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 userDrawn="1"/>
        </p:nvSpPr>
        <p:spPr>
          <a:xfrm>
            <a:off x="2133600" y="6172200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7" name="Picture 8" descr="WLCG-TextOnly_black.jpg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WLCG-logo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10" descr="CERN_logo_400x400.gi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6106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048000" y="609600"/>
            <a:ext cx="5334000" cy="6858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1676400"/>
            <a:ext cx="4724400" cy="426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Ian.Bird@cern.ch</a:t>
            </a:r>
            <a:endParaRPr lang="en-US" dirty="0"/>
          </a:p>
        </p:txBody>
      </p:sp>
      <p:sp>
        <p:nvSpPr>
          <p:cNvPr id="11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75438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517A1-1949-4560-9567-D652093F9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stacks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34340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accelerator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34340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iggsInCMS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1463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01 nyte - globe encounters.ti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921000" y="3773488"/>
            <a:ext cx="14620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0804041_30.tif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556125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blueinstall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9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13" name="Picture 16" descr="WLCG-TextOnly_black.jpg"/>
            <p:cNvPicPr>
              <a:picLocks noChangeAspect="1"/>
            </p:cNvPicPr>
            <p:nvPr userDrawn="1"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 descr="WLCG-logo.jpg"/>
            <p:cNvPicPr>
              <a:picLocks noChangeAspect="1"/>
            </p:cNvPicPr>
            <p:nvPr userDrawn="1"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8" descr="CERN_logo_400x400.gif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106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630" y="1066800"/>
            <a:ext cx="592897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285" y="2590800"/>
            <a:ext cx="2895600" cy="609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05600" y="228600"/>
            <a:ext cx="2438400" cy="457200"/>
          </a:xfrm>
        </p:spPr>
        <p:txBody>
          <a:bodyPr/>
          <a:lstStyle>
            <a:lvl1pPr algn="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752600" y="3200400"/>
            <a:ext cx="3124200" cy="5334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5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B6075-8DD2-4DD2-8992-651DB13F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Footer Placeholder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 Bird, CERN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24200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 userDrawn="1"/>
        </p:nvSpPr>
        <p:spPr>
          <a:xfrm>
            <a:off x="1905000" y="6172200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7" name="Picture 8" descr="WLCG-TextOnly_black.jpg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WLCG-logo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048000" y="609600"/>
            <a:ext cx="5334000" cy="6858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1676400"/>
            <a:ext cx="4724400" cy="426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 Bird, CERN</a:t>
            </a:r>
            <a:endParaRPr lang="en-US" dirty="0"/>
          </a:p>
        </p:txBody>
      </p:sp>
      <p:sp>
        <p:nvSpPr>
          <p:cNvPr id="10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7543800" y="6356350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8F22-899B-45AB-BC2D-01EC441DF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stacks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34340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accelerator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34340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iggsInCMS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1463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01 nyte - globe encounters.ti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921000" y="3773488"/>
            <a:ext cx="14620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0804041_30.tif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556125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blueinstall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4343400"/>
            <a:ext cx="1463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9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13" name="Picture 16" descr="WLCG-TextOnly_black.jpg"/>
            <p:cNvPicPr>
              <a:picLocks noChangeAspect="1"/>
            </p:cNvPicPr>
            <p:nvPr userDrawn="1"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 descr="WLCG-logo.jpg"/>
            <p:cNvPicPr>
              <a:picLocks noChangeAspect="1"/>
            </p:cNvPicPr>
            <p:nvPr userDrawn="1"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8" descr="CERN_logo_400x400.gif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106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630" y="1066800"/>
            <a:ext cx="592897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285" y="2590800"/>
            <a:ext cx="2895600" cy="609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05600" y="228600"/>
            <a:ext cx="2438400" cy="457200"/>
          </a:xfrm>
        </p:spPr>
        <p:txBody>
          <a:bodyPr/>
          <a:lstStyle>
            <a:lvl1pPr algn="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752600" y="3200400"/>
            <a:ext cx="3124200" cy="5334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5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EDFB-9D6A-4AB2-858D-30058C81D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Footer Placeholder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 Bird, CERN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24200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 userDrawn="1"/>
        </p:nvSpPr>
        <p:spPr>
          <a:xfrm>
            <a:off x="1905000" y="6172200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76200" y="6270625"/>
            <a:ext cx="2057400" cy="547688"/>
            <a:chOff x="76200" y="6270345"/>
            <a:chExt cx="2057400" cy="548640"/>
          </a:xfrm>
        </p:grpSpPr>
        <p:pic>
          <p:nvPicPr>
            <p:cNvPr id="7" name="Picture 8" descr="WLCG-TextOnly_black.jpg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464" t="16667" r="4985" b="16667"/>
            <a:stretch>
              <a:fillRect/>
            </a:stretch>
          </p:blipFill>
          <p:spPr bwMode="auto">
            <a:xfrm>
              <a:off x="381000" y="6270345"/>
              <a:ext cx="17526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WLCG-logo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6324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048000" y="609600"/>
            <a:ext cx="5334000" cy="6858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1676400"/>
            <a:ext cx="4724400" cy="426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Ian Bird, CERN</a:t>
            </a:r>
            <a:endParaRPr lang="en-US" dirty="0"/>
          </a:p>
        </p:txBody>
      </p:sp>
      <p:sp>
        <p:nvSpPr>
          <p:cNvPr id="10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7543800" y="6356350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44D8F-9325-4A4A-A3E9-850092C95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Ian.Bird@cern.ch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2B7758-D9EA-4AF4-A685-35AA59EA0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Ian Bird, CERN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65AAD4C2-D008-4E31-8F0E-190CCFE00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Ian Bird, CERN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477DB370-5250-48CA-A0A6-5F43856A2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Ian Bird, CERN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F6F58725-FD5C-4FAC-8E08-2F8BD37D0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tlas.bnl.gov/twiki/bin/view/Admins/SupportingHC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ctrTitle"/>
          </p:nvPr>
        </p:nvSpPr>
        <p:spPr>
          <a:xfrm>
            <a:off x="468313" y="908050"/>
            <a:ext cx="8675687" cy="1512888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rgbClr val="002060"/>
                </a:solidFill>
              </a:rPr>
              <a:t>Opportunistic Usage of ATLAS Resources</a:t>
            </a:r>
          </a:p>
        </p:txBody>
      </p:sp>
      <p:sp>
        <p:nvSpPr>
          <p:cNvPr id="17410" name="Subtitle 6"/>
          <p:cNvSpPr>
            <a:spLocks noGrp="1"/>
          </p:cNvSpPr>
          <p:nvPr>
            <p:ph type="subTitle" idx="1"/>
          </p:nvPr>
        </p:nvSpPr>
        <p:spPr>
          <a:xfrm>
            <a:off x="1744663" y="2590800"/>
            <a:ext cx="2895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mtClean="0">
                <a:solidFill>
                  <a:srgbClr val="002060"/>
                </a:solidFill>
              </a:rPr>
              <a:t>Michael Ernst</a:t>
            </a:r>
          </a:p>
          <a:p>
            <a:pPr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002060"/>
                </a:solidFill>
              </a:rPr>
              <a:t>Brookhaven National Laboratory</a:t>
            </a:r>
          </a:p>
        </p:txBody>
      </p:sp>
      <p:sp>
        <p:nvSpPr>
          <p:cNvPr id="174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52600" y="3200400"/>
            <a:ext cx="5915025" cy="876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002060"/>
                </a:solidFill>
              </a:rPr>
              <a:t>OSG Council Meeting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002060"/>
                </a:solidFill>
              </a:rPr>
              <a:t>2 August 2011, Fermilab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553200" y="6356350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522922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288" y="4338638"/>
            <a:ext cx="91440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362950" cy="490537"/>
          </a:xfrm>
        </p:spPr>
        <p:txBody>
          <a:bodyPr/>
          <a:lstStyle/>
          <a:p>
            <a:r>
              <a:rPr lang="en-US" sz="3600" smtClean="0"/>
              <a:t>Opportunistic usage of US ATLAS Resources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196975"/>
            <a:ext cx="8496300" cy="5040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US ATLAS policy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We use our resources with high efficiency and make sure that through OSG any temporarily unused resources are in general available to Science communities in the US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Implementation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Interested OSG VOs get access to resources at the facility level, not at the level of individual sites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Requires a named VO representative to present technical details associated with the application(s) (e.g. resource requirements, data access pattern) at a weekly US ATLAS computing meeting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At the facility level we work with sites to establish compliance with the requirements (may utilize ITB, if necessary)</a:t>
            </a:r>
            <a:endParaRPr 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260350"/>
            <a:ext cx="8280400" cy="431800"/>
          </a:xfrm>
        </p:spPr>
        <p:txBody>
          <a:bodyPr/>
          <a:lstStyle/>
          <a:p>
            <a:r>
              <a:rPr lang="en-US" sz="3600" smtClean="0"/>
              <a:t>Opportunistic usage of US ATLAS Resources</a:t>
            </a:r>
          </a:p>
        </p:txBody>
      </p:sp>
      <p:sp>
        <p:nvSpPr>
          <p:cNvPr id="25702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96975"/>
            <a:ext cx="836295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Documentation is created for each supported VO, e.g. HCC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hlinkClick r:id="rId3"/>
              </a:rPr>
              <a:t>http://www.usatlas.bnl.gov/twiki/bin/view/Admins/SupportingHCC</a:t>
            </a:r>
            <a:endParaRPr lang="en-US" sz="1600" smtClean="0"/>
          </a:p>
          <a:p>
            <a:pPr lvl="1">
              <a:lnSpc>
                <a:spcPct val="90000"/>
              </a:lnSpc>
            </a:pPr>
            <a:r>
              <a:rPr lang="en-US" sz="1600" smtClean="0"/>
              <a:t>Info about VO contact, requirements, setup/config, status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The site status is maintained on the twiki</a:t>
            </a:r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600" smtClean="0"/>
              <a:t>                     May 2011                                                                                  July 2011</a:t>
            </a:r>
          </a:p>
        </p:txBody>
      </p:sp>
      <p:pic>
        <p:nvPicPr>
          <p:cNvPr id="257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52738"/>
            <a:ext cx="39592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029" name="Picture 5" descr="Picture 18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6463" y="2852738"/>
            <a:ext cx="4227512" cy="2411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147050" cy="561975"/>
          </a:xfrm>
        </p:spPr>
        <p:txBody>
          <a:bodyPr/>
          <a:lstStyle/>
          <a:p>
            <a:r>
              <a:rPr lang="en-US" sz="3600" smtClean="0"/>
              <a:t>Opportunistic Usage at U.S. ATLAS Tier-1</a:t>
            </a:r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25538"/>
            <a:ext cx="460851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1125538"/>
            <a:ext cx="42481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313" y="3978275"/>
            <a:ext cx="3529012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362950" cy="633412"/>
          </a:xfrm>
        </p:spPr>
        <p:txBody>
          <a:bodyPr/>
          <a:lstStyle/>
          <a:p>
            <a:r>
              <a:rPr lang="en-US" sz="3600" smtClean="0"/>
              <a:t>Opportunistic Usage at U.S. ATLAS Tier-2s</a:t>
            </a:r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52513"/>
            <a:ext cx="4602163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1052513"/>
            <a:ext cx="46085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933825"/>
            <a:ext cx="370840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3800" y="3933825"/>
            <a:ext cx="367188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3419475" y="4221163"/>
            <a:ext cx="17954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/>
              <a:t>Local Production at</a:t>
            </a:r>
          </a:p>
          <a:p>
            <a:r>
              <a:rPr lang="en-US" sz="1200" b="0"/>
              <a:t>SLAC (Cavern </a:t>
            </a:r>
          </a:p>
          <a:p>
            <a:r>
              <a:rPr lang="en-US" sz="1200" b="0"/>
              <a:t>Background Simulation)</a:t>
            </a:r>
          </a:p>
        </p:txBody>
      </p:sp>
      <p:sp>
        <p:nvSpPr>
          <p:cNvPr id="250889" name="Line 9"/>
          <p:cNvSpPr>
            <a:spLocks noChangeShapeType="1"/>
          </p:cNvSpPr>
          <p:nvPr/>
        </p:nvSpPr>
        <p:spPr bwMode="auto">
          <a:xfrm>
            <a:off x="5219700" y="4652963"/>
            <a:ext cx="11525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H="1">
            <a:off x="2339975" y="4652963"/>
            <a:ext cx="10080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 flipV="1">
            <a:off x="3635375" y="2997200"/>
            <a:ext cx="165735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18488" cy="490537"/>
          </a:xfrm>
        </p:spPr>
        <p:txBody>
          <a:bodyPr/>
          <a:lstStyle/>
          <a:p>
            <a:r>
              <a:rPr lang="en-US" sz="4000" smtClean="0"/>
              <a:t>HCC</a:t>
            </a:r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4775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18488" cy="490537"/>
          </a:xfrm>
        </p:spPr>
        <p:txBody>
          <a:bodyPr/>
          <a:lstStyle/>
          <a:p>
            <a:r>
              <a:rPr lang="en-US" sz="4000" smtClean="0"/>
              <a:t>Engage</a:t>
            </a:r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196975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LCG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LCG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LCG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WLCG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WLCG-new</Template>
  <TotalTime>29505</TotalTime>
  <Words>175</Words>
  <Application>Microsoft Office PowerPoint</Application>
  <PresentationFormat>On-screen Show 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15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Calibri</vt:lpstr>
      <vt:lpstr>WLCG-new</vt:lpstr>
      <vt:lpstr>1_WLCG-new</vt:lpstr>
      <vt:lpstr>2_WLCG-new</vt:lpstr>
      <vt:lpstr>3_WLCG-new</vt:lpstr>
      <vt:lpstr>WLCG-new</vt:lpstr>
      <vt:lpstr>WLCG-new</vt:lpstr>
      <vt:lpstr>WLCG-new</vt:lpstr>
      <vt:lpstr>WLCG-new</vt:lpstr>
      <vt:lpstr>WLCG-new</vt:lpstr>
      <vt:lpstr>1_WLCG-new</vt:lpstr>
      <vt:lpstr>1_WLCG-new</vt:lpstr>
      <vt:lpstr>2_WLCG-new</vt:lpstr>
      <vt:lpstr>2_WLCG-new</vt:lpstr>
      <vt:lpstr>3_WLCG-new</vt:lpstr>
      <vt:lpstr>3_WLCG-new</vt:lpstr>
      <vt:lpstr>Opportunistic Usage of ATLAS Resources</vt:lpstr>
      <vt:lpstr>Opportunistic usage of US ATLAS Resources</vt:lpstr>
      <vt:lpstr>Opportunistic usage of US ATLAS Resources</vt:lpstr>
      <vt:lpstr>Opportunistic Usage at U.S. ATLAS Tier-1</vt:lpstr>
      <vt:lpstr>Opportunistic Usage at U.S. ATLAS Tier-2s</vt:lpstr>
      <vt:lpstr>HCC</vt:lpstr>
      <vt:lpstr>Engage</vt:lpstr>
    </vt:vector>
  </TitlesOfParts>
  <Company>Brookhaven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with 30 PB of LHC Data</dc:title>
  <dc:creator>Michael Ernst</dc:creator>
  <cp:lastModifiedBy>Michael Ernst</cp:lastModifiedBy>
  <cp:revision>190</cp:revision>
  <dcterms:created xsi:type="dcterms:W3CDTF">2010-07-20T08:11:11Z</dcterms:created>
  <dcterms:modified xsi:type="dcterms:W3CDTF">2011-08-01T13:41:54Z</dcterms:modified>
</cp:coreProperties>
</file>