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80" d="100"/>
          <a:sy n="80" d="100"/>
        </p:scale>
        <p:origin x="-5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4BB2C-0C71-4EDA-9B45-3F1F96034E8A}" type="datetime1">
              <a:rPr lang="en-US" smtClean="0"/>
              <a:t>4/22/2015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06644-9C41-464C-81D3-B45C9F6DC71B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95378-C775-41F3-8D73-D42653EDA022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A6B82-F697-433B-84B8-2818E9017B5F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D5AF7D-536F-4A6B-8D4D-977D43C741F4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403CB-0C35-4BC7-96F5-96382357B850}" type="datetime1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5D7ECC-08ED-4E2F-B5A1-F6B600EF0296}" type="datetime1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2BEB7A-98EB-4913-8FD0-3EA9006CCEDE}" type="datetime1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098D39-FDF7-486D-B6B7-67CDCE006246}" type="datetime1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3007F-E9B3-47DC-9960-500C17459175}" type="datetime1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CBFDD-ECDC-47DC-894F-676522FC3D73}" type="datetime1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C17BBE8A-9E58-43FC-8DCE-ADBEBBD38DC5}" type="datetime1">
              <a:rPr lang="en-US" smtClean="0"/>
              <a:t>4/22/2015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rid-monitoring.cern.ch/perfsonar_coverage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ki.grid.iu.edu/bin/view/Networking/WhyPerfSNOAR" TargetMode="External"/><Relationship Id="rId3" Type="http://schemas.openxmlformats.org/officeDocument/2006/relationships/hyperlink" Target="https://twiki.grid.iu.edu/bin/view/Documentation/Release3/NetworkPerformanceToolkit" TargetMode="External"/><Relationship Id="rId7" Type="http://schemas.openxmlformats.org/officeDocument/2006/relationships/hyperlink" Target="https://maddash.aglt2.org/WLCGperfSONAR/check_mk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ddash.aglt2.org/maddash-webui" TargetMode="External"/><Relationship Id="rId11" Type="http://schemas.openxmlformats.org/officeDocument/2006/relationships/hyperlink" Target="http://www.perfsonar.net/" TargetMode="External"/><Relationship Id="rId5" Type="http://schemas.openxmlformats.org/officeDocument/2006/relationships/hyperlink" Target="https://code.google.com/p/perfsonar-ps/wiki/MeasurementArchiveClientGuide" TargetMode="External"/><Relationship Id="rId10" Type="http://schemas.openxmlformats.org/officeDocument/2006/relationships/hyperlink" Target="https://oim-itb.grid.iu.edu/oim/meshconfig" TargetMode="External"/><Relationship Id="rId4" Type="http://schemas.openxmlformats.org/officeDocument/2006/relationships/hyperlink" Target="https://twiki.opensciencegrid.org/bin/view/Documentation/DeployperfSONAR" TargetMode="External"/><Relationship Id="rId9" Type="http://schemas.openxmlformats.org/officeDocument/2006/relationships/hyperlink" Target="http://antg-dev.es.net/esmond-docs/rpm_inst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b="1" dirty="0" smtClean="0"/>
              <a:t>April</a:t>
            </a:r>
            <a:r>
              <a:rPr lang="en-US" b="1" dirty="0" smtClean="0"/>
              <a:t> </a:t>
            </a:r>
            <a:r>
              <a:rPr lang="en-US" b="1" dirty="0" smtClean="0"/>
              <a:t>22</a:t>
            </a:r>
            <a:r>
              <a:rPr lang="en-US" b="1" dirty="0" smtClean="0"/>
              <a:t>, </a:t>
            </a:r>
            <a:r>
              <a:rPr lang="en-US" b="1" dirty="0" smtClean="0"/>
              <a:t>2015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BC97-6752-4FFA-B22B-0DE0B958B22E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3058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Improving perfSONAR-PS toolkit for OSG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perfSONAR</a:t>
            </a:r>
            <a:r>
              <a:rPr lang="en-US" dirty="0" smtClean="0">
                <a:solidFill>
                  <a:srgbClr val="0070C0"/>
                </a:solidFill>
              </a:rPr>
              <a:t> 3.4.2 widely deployed (180 out of 233 on 3.4.2)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Track details at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grid-monitoring.cern.ch/perfsonar_coverage.txt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OSG modular dashboard service / OSG network service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Datastore</a:t>
            </a:r>
            <a:r>
              <a:rPr lang="en-US" dirty="0" smtClean="0"/>
              <a:t>” in pilot state.   </a:t>
            </a:r>
            <a:r>
              <a:rPr lang="en-US" dirty="0" smtClean="0"/>
              <a:t>Debugging RSV probes/</a:t>
            </a:r>
            <a:r>
              <a:rPr lang="en-US" dirty="0" err="1" smtClean="0"/>
              <a:t>datastore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Documentation </a:t>
            </a:r>
            <a:r>
              <a:rPr lang="en-US" dirty="0" smtClean="0">
                <a:solidFill>
                  <a:srgbClr val="00B050"/>
                </a:solidFill>
              </a:rPr>
              <a:t>updates: network tools &amp; troubleshooting</a:t>
            </a:r>
          </a:p>
          <a:p>
            <a:pPr lvl="1"/>
            <a:r>
              <a:rPr lang="en-US" dirty="0" smtClean="0"/>
              <a:t>Clarified install details.  Updated OSG command line tools page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Outreach and community interaction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Participated in </a:t>
            </a:r>
            <a:r>
              <a:rPr lang="en-US" dirty="0" smtClean="0">
                <a:solidFill>
                  <a:srgbClr val="C00000"/>
                </a:solidFill>
              </a:rPr>
              <a:t>WLCG and CHEP meetings.  </a:t>
            </a:r>
            <a:r>
              <a:rPr lang="en-US" dirty="0" smtClean="0">
                <a:solidFill>
                  <a:srgbClr val="C00000"/>
                </a:solidFill>
              </a:rPr>
              <a:t>Presented on </a:t>
            </a:r>
            <a:r>
              <a:rPr lang="en-US" dirty="0" err="1" smtClean="0">
                <a:solidFill>
                  <a:srgbClr val="C00000"/>
                </a:solidFill>
              </a:rPr>
              <a:t>perfSONAR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at both meetings last week.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Co-chairing </a:t>
            </a:r>
            <a:r>
              <a:rPr lang="en-US" dirty="0" smtClean="0">
                <a:solidFill>
                  <a:srgbClr val="C00000"/>
                </a:solidFill>
              </a:rPr>
              <a:t>WLCG Network and Transfer Metrics </a:t>
            </a:r>
            <a:r>
              <a:rPr lang="en-US" dirty="0" smtClean="0">
                <a:solidFill>
                  <a:srgbClr val="C00000"/>
                </a:solidFill>
              </a:rPr>
              <a:t>WG 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Last meeting April 8 next meeting May 6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Ongoing </a:t>
            </a:r>
            <a:r>
              <a:rPr lang="en-US" dirty="0" smtClean="0">
                <a:solidFill>
                  <a:srgbClr val="C00000"/>
                </a:solidFill>
              </a:rPr>
              <a:t>meetings/interactions with perfSONAR developers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PuNDIT (OSG satellite) working with perfSONAR </a:t>
            </a:r>
            <a:r>
              <a:rPr lang="en-US" dirty="0" err="1" smtClean="0">
                <a:solidFill>
                  <a:srgbClr val="C00000"/>
                </a:solidFill>
              </a:rPr>
              <a:t>testbed</a:t>
            </a:r>
            <a:r>
              <a:rPr lang="en-US" dirty="0" smtClean="0">
                <a:solidFill>
                  <a:srgbClr val="C00000"/>
                </a:solidFill>
              </a:rPr>
              <a:t> in </a:t>
            </a:r>
            <a:r>
              <a:rPr lang="en-US" dirty="0" smtClean="0">
                <a:solidFill>
                  <a:srgbClr val="C00000"/>
                </a:solidFill>
              </a:rPr>
              <a:t>OSG.  Testing Pythia (problem </a:t>
            </a:r>
            <a:r>
              <a:rPr lang="en-US" dirty="0" err="1" smtClean="0">
                <a:solidFill>
                  <a:srgbClr val="C00000"/>
                </a:solidFill>
              </a:rPr>
              <a:t>ID’ing</a:t>
            </a:r>
            <a:r>
              <a:rPr lang="en-US" dirty="0" smtClean="0">
                <a:solidFill>
                  <a:srgbClr val="C00000"/>
                </a:solidFill>
              </a:rPr>
              <a:t>) next week.</a:t>
            </a:r>
            <a:endParaRPr lang="en-US" dirty="0" smtClean="0">
              <a:solidFill>
                <a:srgbClr val="C00000"/>
              </a:solidFill>
            </a:endParaRPr>
          </a:p>
          <a:p>
            <a:pPr marL="402336" lvl="1" indent="0" algn="ctr">
              <a:buNone/>
            </a:pPr>
            <a:endParaRPr lang="en-US" dirty="0" smtClean="0"/>
          </a:p>
          <a:p>
            <a:pPr marL="402336" lvl="1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58C5-9533-4BBC-8772-F411ECA512F7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8077200" cy="59436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Version 3.4.2 of </a:t>
            </a:r>
            <a:r>
              <a:rPr lang="en-US" sz="1800" dirty="0" err="1" smtClean="0">
                <a:solidFill>
                  <a:srgbClr val="0070C0"/>
                </a:solidFill>
              </a:rPr>
              <a:t>perfSONAR</a:t>
            </a:r>
            <a:r>
              <a:rPr lang="en-US" sz="1800" dirty="0" smtClean="0">
                <a:solidFill>
                  <a:srgbClr val="0070C0"/>
                </a:solidFill>
              </a:rPr>
              <a:t> out and auto-updated at most sites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All known issues addressed; some sites still need to clean remnants of excessive logging</a:t>
            </a:r>
            <a:endParaRPr lang="en-US" sz="1600" dirty="0" smtClean="0">
              <a:solidFill>
                <a:srgbClr val="C0000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Progress on </a:t>
            </a:r>
            <a:r>
              <a:rPr lang="en-US" sz="1800" dirty="0" err="1" smtClean="0">
                <a:solidFill>
                  <a:srgbClr val="00B050"/>
                </a:solidFill>
              </a:rPr>
              <a:t>datastore</a:t>
            </a:r>
            <a:r>
              <a:rPr lang="en-US" sz="1800" dirty="0" smtClean="0">
                <a:solidFill>
                  <a:srgbClr val="00B050"/>
                </a:solidFill>
              </a:rPr>
              <a:t>; production </a:t>
            </a:r>
            <a:r>
              <a:rPr lang="en-US" sz="1800" dirty="0" err="1" smtClean="0">
                <a:solidFill>
                  <a:srgbClr val="00B050"/>
                </a:solidFill>
              </a:rPr>
              <a:t>datastore</a:t>
            </a:r>
            <a:r>
              <a:rPr lang="en-US" sz="1800" dirty="0" smtClean="0">
                <a:solidFill>
                  <a:srgbClr val="00B050"/>
                </a:solidFill>
              </a:rPr>
              <a:t> hardware </a:t>
            </a:r>
            <a:r>
              <a:rPr lang="en-US" sz="1800" dirty="0" smtClean="0">
                <a:solidFill>
                  <a:srgbClr val="00B050"/>
                </a:solidFill>
              </a:rPr>
              <a:t>defined; getting pricing</a:t>
            </a:r>
            <a:endParaRPr lang="en-US" sz="1800" dirty="0" smtClean="0">
              <a:solidFill>
                <a:srgbClr val="00B05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/>
              <a:t>Code to p</a:t>
            </a:r>
            <a:r>
              <a:rPr lang="en-US" sz="1800" dirty="0" smtClean="0"/>
              <a:t>ublish network metrics to a message bus exists and being tested.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70C0"/>
                </a:solidFill>
              </a:rPr>
              <a:t>Proposed as a quick way to help debugging and allow easy access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C00000"/>
                </a:solidFill>
              </a:rPr>
              <a:t>Numerous issues fixed/addressed for specific instances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err="1" smtClean="0">
                <a:solidFill>
                  <a:srgbClr val="FF0000"/>
                </a:solidFill>
              </a:rPr>
              <a:t>Mis</a:t>
            </a:r>
            <a:r>
              <a:rPr lang="en-US" sz="1600" dirty="0" smtClean="0">
                <a:solidFill>
                  <a:srgbClr val="FF0000"/>
                </a:solidFill>
              </a:rPr>
              <a:t>-configured;  bad hardware;  residual problems from 3.4.1; firewalls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New effort from WLCG to follow-up with problematic </a:t>
            </a:r>
            <a:r>
              <a:rPr lang="en-US" sz="1800" dirty="0" err="1" smtClean="0">
                <a:solidFill>
                  <a:srgbClr val="00B050"/>
                </a:solidFill>
              </a:rPr>
              <a:t>perfSONAR</a:t>
            </a:r>
            <a:r>
              <a:rPr lang="en-US" sz="1800" dirty="0" smtClean="0">
                <a:solidFill>
                  <a:srgbClr val="00B050"/>
                </a:solidFill>
              </a:rPr>
              <a:t> instances started this week (6 month qualification task for ATLAS at 0.5 FTE)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Updating of bandwidth and </a:t>
            </a:r>
            <a:r>
              <a:rPr lang="en-US" sz="1800" dirty="0" err="1" smtClean="0">
                <a:solidFill>
                  <a:srgbClr val="0070C0"/>
                </a:solidFill>
              </a:rPr>
              <a:t>traceroute</a:t>
            </a:r>
            <a:r>
              <a:rPr lang="en-US" sz="1800" dirty="0" smtClean="0">
                <a:solidFill>
                  <a:srgbClr val="0070C0"/>
                </a:solidFill>
              </a:rPr>
              <a:t> tests underway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B050"/>
                </a:solidFill>
              </a:rPr>
              <a:t>Tested/debugged new metrics on OSG </a:t>
            </a:r>
            <a:r>
              <a:rPr lang="en-US" sz="1600" dirty="0" err="1" smtClean="0">
                <a:solidFill>
                  <a:srgbClr val="00B050"/>
                </a:solidFill>
              </a:rPr>
              <a:t>perfSONAR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testbed</a:t>
            </a:r>
            <a:r>
              <a:rPr lang="en-US" sz="1600" dirty="0" smtClean="0">
                <a:solidFill>
                  <a:srgbClr val="00B050"/>
                </a:solidFill>
              </a:rPr>
              <a:t> last 2 weeks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7030A0"/>
                </a:solidFill>
              </a:rPr>
              <a:t>Switching from </a:t>
            </a:r>
            <a:r>
              <a:rPr lang="en-US" sz="1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Iperf</a:t>
            </a:r>
            <a:r>
              <a:rPr 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to </a:t>
            </a:r>
            <a:r>
              <a:rPr 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Iperf3</a:t>
            </a:r>
            <a:r>
              <a:rPr lang="en-US" sz="1600" dirty="0" smtClean="0">
                <a:solidFill>
                  <a:srgbClr val="7030A0"/>
                </a:solidFill>
              </a:rPr>
              <a:t>; </a:t>
            </a:r>
            <a:r>
              <a:rPr lang="en-US" sz="1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traceroute</a:t>
            </a:r>
            <a:r>
              <a:rPr 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to </a:t>
            </a:r>
            <a:r>
              <a:rPr lang="en-US" sz="1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tracepath</a:t>
            </a:r>
            <a:endParaRPr lang="en-US" sz="16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B050"/>
                </a:solidFill>
              </a:rPr>
              <a:t>Transition this week; benefit is more information (MTU) and better metrics for BW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00B050"/>
                </a:solidFill>
              </a:rPr>
              <a:t>New metrics on </a:t>
            </a:r>
            <a:r>
              <a:rPr lang="en-US" sz="2200" smtClean="0">
                <a:solidFill>
                  <a:srgbClr val="00B050"/>
                </a:solidFill>
              </a:rPr>
              <a:t>data-freshness implemented</a:t>
            </a:r>
            <a:endParaRPr lang="en-US" sz="2200" dirty="0" smtClean="0">
              <a:solidFill>
                <a:srgbClr val="00B05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C00000"/>
                </a:solidFill>
              </a:rPr>
              <a:t>LHCONE </a:t>
            </a:r>
            <a:r>
              <a:rPr lang="en-US" sz="1800" dirty="0" smtClean="0">
                <a:solidFill>
                  <a:srgbClr val="C00000"/>
                </a:solidFill>
              </a:rPr>
              <a:t>point-to-point test-bed previewing “network control”.   </a:t>
            </a:r>
            <a:r>
              <a:rPr lang="en-US" sz="1800" dirty="0" smtClean="0">
                <a:solidFill>
                  <a:srgbClr val="C00000"/>
                </a:solidFill>
              </a:rPr>
              <a:t>Have Caltech, Michigan and Vanderbilt working with circuits via Internet2/</a:t>
            </a:r>
            <a:r>
              <a:rPr lang="en-US" sz="1800" dirty="0" err="1" smtClean="0">
                <a:solidFill>
                  <a:srgbClr val="C00000"/>
                </a:solidFill>
              </a:rPr>
              <a:t>Esnet</a:t>
            </a:r>
            <a:r>
              <a:rPr lang="en-US" sz="1800" dirty="0" smtClean="0">
                <a:solidFill>
                  <a:srgbClr val="C00000"/>
                </a:solidFill>
              </a:rPr>
              <a:t>.   Adding UTA and Florida. </a:t>
            </a:r>
            <a:endParaRPr lang="en-US" sz="1800" dirty="0" smtClean="0">
              <a:solidFill>
                <a:srgbClr val="C0000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D67B-AC8B-495F-886D-33E632F3629C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MaDDash</a:t>
            </a:r>
            <a:r>
              <a:rPr lang="en-US" dirty="0" smtClean="0">
                <a:solidFill>
                  <a:srgbClr val="0070C0"/>
                </a:solidFill>
              </a:rPr>
              <a:t> using the </a:t>
            </a:r>
            <a:r>
              <a:rPr lang="en-US" dirty="0" err="1" smtClean="0">
                <a:solidFill>
                  <a:srgbClr val="0070C0"/>
                </a:solidFill>
              </a:rPr>
              <a:t>datastore</a:t>
            </a:r>
            <a:r>
              <a:rPr lang="en-US" dirty="0" smtClean="0">
                <a:solidFill>
                  <a:srgbClr val="0070C0"/>
                </a:solidFill>
              </a:rPr>
              <a:t> has filter issue (cells are not properly split top/bot)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Esmond</a:t>
            </a:r>
            <a:r>
              <a:rPr lang="en-US" dirty="0" smtClean="0">
                <a:solidFill>
                  <a:srgbClr val="C00000"/>
                </a:solidFill>
              </a:rPr>
              <a:t> issues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Correct ways to query uncertain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Load issues being investigated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Some </a:t>
            </a:r>
            <a:r>
              <a:rPr lang="en-US" dirty="0" err="1" smtClean="0">
                <a:solidFill>
                  <a:srgbClr val="00B050"/>
                </a:solidFill>
              </a:rPr>
              <a:t>perfSONAR</a:t>
            </a:r>
            <a:r>
              <a:rPr lang="en-US" dirty="0" smtClean="0">
                <a:solidFill>
                  <a:srgbClr val="00B050"/>
                </a:solidFill>
              </a:rPr>
              <a:t> instances “clogged” with remnants from 3.4.1 or before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easy way to configure meshes for non WLCG sites</a:t>
            </a:r>
          </a:p>
          <a:p>
            <a:r>
              <a:rPr lang="en-US" dirty="0" smtClean="0"/>
              <a:t>Underpowered </a:t>
            </a:r>
            <a:r>
              <a:rPr lang="en-US" dirty="0" err="1" smtClean="0"/>
              <a:t>perfSONAR</a:t>
            </a:r>
            <a:r>
              <a:rPr lang="en-US" dirty="0" smtClean="0"/>
              <a:t> instances (&lt;4GB ram) having problems in some cases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Some </a:t>
            </a:r>
            <a:r>
              <a:rPr lang="en-US" dirty="0" err="1" smtClean="0">
                <a:solidFill>
                  <a:srgbClr val="FFC000"/>
                </a:solidFill>
              </a:rPr>
              <a:t>perfSONAR</a:t>
            </a:r>
            <a:r>
              <a:rPr lang="en-US" dirty="0" smtClean="0">
                <a:solidFill>
                  <a:srgbClr val="FFC000"/>
                </a:solidFill>
              </a:rPr>
              <a:t> instances not auto-updating or not exposing all needed info.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way defined (yet) to migrate </a:t>
            </a:r>
            <a:r>
              <a:rPr lang="en-US" dirty="0" err="1" smtClean="0">
                <a:solidFill>
                  <a:srgbClr val="FF0000"/>
                </a:solidFill>
              </a:rPr>
              <a:t>datastore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Esmond</a:t>
            </a:r>
            <a:r>
              <a:rPr lang="en-US" dirty="0" smtClean="0">
                <a:solidFill>
                  <a:srgbClr val="FF0000"/>
                </a:solidFill>
              </a:rPr>
              <a:t>) to new hardware or to archive old data to different locations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6B82-F697-433B-84B8-2818E9017B5F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85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5240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85800"/>
            <a:ext cx="8001000" cy="59436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800" dirty="0" smtClean="0"/>
              <a:t>OSG Network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</a:t>
            </a:r>
            <a:r>
              <a:rPr lang="en-US" sz="2800" dirty="0" smtClean="0"/>
              <a:t>is primary focus</a:t>
            </a:r>
            <a:endParaRPr lang="en-US" sz="28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Weekly meetings of a subgroup: target production by July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Plan is in place to get to release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B050"/>
                </a:solidFill>
              </a:rPr>
              <a:t>Definition of hardware complete; awaiting details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Debugging of coverage and validity ongoing.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Intermittent BW data multiplication (x2 or x3) still occurring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Data matching between central </a:t>
            </a:r>
            <a:r>
              <a:rPr lang="en-US" sz="2000" dirty="0" err="1" smtClean="0">
                <a:solidFill>
                  <a:srgbClr val="FF0000"/>
                </a:solidFill>
              </a:rPr>
              <a:t>datastore</a:t>
            </a:r>
            <a:r>
              <a:rPr lang="en-US" sz="2000" dirty="0" smtClean="0">
                <a:solidFill>
                  <a:srgbClr val="FF0000"/>
                </a:solidFill>
              </a:rPr>
              <a:t> and remote has issues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Possible problems in time intervals in queries being explored…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92D050"/>
                </a:solidFill>
              </a:rPr>
              <a:t>Proposal to update RSV pilots to publish to message bus at CERN.  Would aid in debugging</a:t>
            </a:r>
            <a:endParaRPr lang="en-US" b="1" dirty="0">
              <a:solidFill>
                <a:srgbClr val="92D05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Have an extended group: (Edgar/OSG, Jorge/ANSE, Marian/WLCG, </a:t>
            </a:r>
            <a:r>
              <a:rPr lang="en-US" sz="2400" dirty="0" err="1" smtClean="0">
                <a:solidFill>
                  <a:srgbClr val="7030A0"/>
                </a:solidFill>
              </a:rPr>
              <a:t>Henryk</a:t>
            </a:r>
            <a:r>
              <a:rPr lang="en-US" sz="2400" dirty="0" smtClean="0">
                <a:solidFill>
                  <a:srgbClr val="7030A0"/>
                </a:solidFill>
              </a:rPr>
              <a:t>/WLCG/</a:t>
            </a:r>
            <a:r>
              <a:rPr lang="en-US" sz="2400" dirty="0" err="1" smtClean="0">
                <a:solidFill>
                  <a:srgbClr val="7030A0"/>
                </a:solidFill>
              </a:rPr>
              <a:t>LHCb</a:t>
            </a:r>
            <a:r>
              <a:rPr lang="en-US" sz="2400" dirty="0" smtClean="0">
                <a:solidFill>
                  <a:srgbClr val="7030A0"/>
                </a:solidFill>
              </a:rPr>
              <a:t>) investigating </a:t>
            </a:r>
            <a:r>
              <a:rPr lang="en-US" sz="2400" dirty="0" err="1" smtClean="0">
                <a:solidFill>
                  <a:srgbClr val="7030A0"/>
                </a:solidFill>
              </a:rPr>
              <a:t>datastore</a:t>
            </a:r>
            <a:r>
              <a:rPr lang="en-US" sz="2400" dirty="0" smtClean="0">
                <a:solidFill>
                  <a:srgbClr val="7030A0"/>
                </a:solidFill>
              </a:rPr>
              <a:t> loading, publishing, accessing issues.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800" dirty="0" smtClean="0"/>
              <a:t>Still 41 instances with multiple problems or offline.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Follow-up started via ATLAS qualification task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No easy way to get non-WLCG sites in meshes. 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Would like to automate finding test-points by site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Need standalone mesh-</a:t>
            </a:r>
            <a:r>
              <a:rPr lang="en-US" sz="2400" dirty="0" err="1" smtClean="0">
                <a:solidFill>
                  <a:srgbClr val="0070C0"/>
                </a:solidFill>
              </a:rPr>
              <a:t>config</a:t>
            </a:r>
            <a:r>
              <a:rPr lang="en-US" sz="2400" dirty="0" smtClean="0">
                <a:solidFill>
                  <a:srgbClr val="0070C0"/>
                </a:solidFill>
              </a:rPr>
              <a:t>-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dirty="0" smtClean="0">
                <a:solidFill>
                  <a:srgbClr val="0070C0"/>
                </a:solidFill>
              </a:rPr>
              <a:t> to allows sites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88E9-861F-4AEC-BAAB-95931DA2A3DE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687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 or Comments</a:t>
            </a:r>
            <a:r>
              <a:rPr lang="en-US" dirty="0" smtClean="0"/>
              <a:t>?</a:t>
            </a:r>
            <a:r>
              <a:rPr lang="en-US" sz="4000" dirty="0" smtClean="0">
                <a:solidFill>
                  <a:srgbClr val="C00000"/>
                </a:solidFill>
              </a:rPr>
              <a:t/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667000"/>
            <a:ext cx="7498080" cy="3352800"/>
          </a:xfrm>
        </p:spPr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D4E-58BD-4F8F-A228-90FD29A3FD7D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Network Documentation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www.opensciencegrid.org/bin/view/Documentation/NetworkingInOSG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Networking CLI tools: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twiki.grid.iu.edu/bin/view/Documentation/Release3/NetworkPerformanceToolkit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New Deployment documentation for both OSG and WLCG hosted in OSG (migrated from CERN)</a:t>
            </a:r>
          </a:p>
          <a:p>
            <a:pPr marL="402336" lvl="1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twiki.opensciencegrid.org/bin/view/Documentation/DeployperfSONAR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New 3.4 MA guide </a:t>
            </a:r>
            <a:r>
              <a:rPr lang="en-US" dirty="0" smtClean="0">
                <a:hlinkClick r:id="rId5"/>
              </a:rPr>
              <a:t>https://code.google.com/p/perfsonar-ps/wiki/MeasurementArchiveClientGuide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Modular Dashboard Replacement Prototypes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maddash.aglt2.org/maddash-webui</a:t>
            </a:r>
            <a:r>
              <a:rPr lang="en-US" dirty="0" smtClean="0"/>
              <a:t> </a:t>
            </a:r>
            <a:r>
              <a:rPr lang="en-US" dirty="0">
                <a:hlinkClick r:id="rId7"/>
              </a:rPr>
              <a:t>https://maddash.aglt2.org/WLCGperfSONAR/check_mk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 smtClean="0"/>
              <a:t>-PS Installation Motivation:</a:t>
            </a:r>
          </a:p>
          <a:p>
            <a:pPr marL="356616" lvl="1" indent="0">
              <a:buNone/>
            </a:pPr>
            <a:r>
              <a:rPr lang="en-US" sz="2700" dirty="0">
                <a:hlinkClick r:id="rId8"/>
              </a:rPr>
              <a:t>https://twiki.grid.iu.edu/bin/view/Networking/WhyPerfSNOAR</a:t>
            </a:r>
            <a:endParaRPr lang="en-US" sz="2700" dirty="0"/>
          </a:p>
          <a:p>
            <a:r>
              <a:rPr lang="en-US" dirty="0" err="1" smtClean="0"/>
              <a:t>Esmond</a:t>
            </a:r>
            <a:r>
              <a:rPr lang="en-US" dirty="0" smtClean="0"/>
              <a:t> install info </a:t>
            </a:r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antg-dev.es.net/esmond-docs/rpm_install.html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in OSG </a:t>
            </a:r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oim.grid.iu.edu/oim/meshconfig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/>
              <a:t> homepage:  </a:t>
            </a:r>
            <a:r>
              <a:rPr lang="en-US" dirty="0">
                <a:hlinkClick r:id="rId11"/>
              </a:rPr>
              <a:t>http://www.perfsonar.net</a:t>
            </a:r>
            <a:r>
              <a:rPr lang="en-US" dirty="0" smtClean="0">
                <a:hlinkClick r:id="rId11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052-33DD-4055-8949-22E1B939515C}" type="datetime1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672</Words>
  <Application>Microsoft Office PowerPoint</Application>
  <PresentationFormat>On-screen Show 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OSG</vt:lpstr>
      <vt:lpstr>OSG Area Coordinators</vt:lpstr>
      <vt:lpstr>Key Initiatives in Network Area</vt:lpstr>
      <vt:lpstr>Recent Accomplishments</vt:lpstr>
      <vt:lpstr>Known Issues</vt:lpstr>
      <vt:lpstr>Top Concerns</vt:lpstr>
      <vt:lpstr>Questions or Comments?  </vt:lpstr>
      <vt:lpstr>URLs of Relevance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2014-07-16T17:14:47Z</dcterms:created>
  <dcterms:modified xsi:type="dcterms:W3CDTF">2015-04-22T15:50:20Z</dcterms:modified>
</cp:coreProperties>
</file>