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0" r:id="rId3"/>
    <p:sldId id="452" r:id="rId4"/>
    <p:sldId id="451" r:id="rId5"/>
    <p:sldId id="462" r:id="rId6"/>
    <p:sldId id="453" r:id="rId7"/>
    <p:sldId id="458" r:id="rId8"/>
    <p:sldId id="457" r:id="rId9"/>
    <p:sldId id="455" r:id="rId10"/>
    <p:sldId id="456" r:id="rId11"/>
    <p:sldId id="461" r:id="rId12"/>
    <p:sldId id="454" r:id="rId13"/>
    <p:sldId id="460" r:id="rId14"/>
    <p:sldId id="464" r:id="rId15"/>
    <p:sldId id="463" r:id="rId16"/>
    <p:sldId id="465" r:id="rId17"/>
    <p:sldId id="471" r:id="rId18"/>
    <p:sldId id="476" r:id="rId19"/>
    <p:sldId id="466" r:id="rId20"/>
    <p:sldId id="467" r:id="rId21"/>
    <p:sldId id="468" r:id="rId22"/>
    <p:sldId id="470" r:id="rId23"/>
    <p:sldId id="477" r:id="rId24"/>
    <p:sldId id="469" r:id="rId25"/>
    <p:sldId id="475" r:id="rId26"/>
    <p:sldId id="473" r:id="rId27"/>
    <p:sldId id="474" r:id="rId28"/>
    <p:sldId id="448" r:id="rId29"/>
    <p:sldId id="449" r:id="rId30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92" y="-104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6346EC8-8D1C-AF49-A7BC-6D18DD0E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10842C7-121C-7844-9286-F0A946BF9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6F89E8-47DB-8149-B2E0-AF0BE7A409B1}" type="slidenum">
              <a:rPr lang="en-US" sz="1200">
                <a:latin typeface="Times New Roman" charset="0"/>
              </a:rPr>
              <a:pPr eaLnBrk="1" hangingPunct="1"/>
              <a:t>29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B628-AA59-6146-AEA9-1C0048B3B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9E21-F5C6-AA4B-979E-770D7D0AE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D8-8E64-3A4E-9C3A-048E5561E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32AB7-D3EB-2747-BBF5-14E031E8B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CC8F-B258-1C45-BA8F-83EC3E9FD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86A2-3853-D344-9FA8-00B135DF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55F7-A4B3-1144-9638-2FFCE55F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1167-9C6F-FF4B-8637-F5F50CE5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72D8-01D1-D248-81C4-BE84641C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20D5-BB88-B44B-9830-C71B0A41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C495AF4-F8C7-E146-8D60-BEA479BBF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Helvetica" charset="0"/>
                <a:ea typeface="ＭＳ Ｐゴシック" charset="0"/>
              </a:rPr>
              <a:t>Large Input in DHTC</a:t>
            </a:r>
            <a:endParaRPr lang="en-US" sz="3600" dirty="0">
              <a:latin typeface="Helvetica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Thursday PM, Lecture 1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Lauren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Michael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CHTC, UW-Madison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9400" y="22479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proxy-configured web server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175000" y="33274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34100" y="39878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86500" y="41402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urved Down Arrow 12"/>
          <p:cNvSpPr/>
          <p:nvPr/>
        </p:nvSpPr>
        <p:spPr bwMode="auto">
          <a:xfrm rot="2019892">
            <a:off x="5282342" y="2925464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2019892">
            <a:off x="5434742" y="3077864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Downloading Proxy Files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787775"/>
          </a:xfrm>
        </p:spPr>
        <p:txBody>
          <a:bodyPr/>
          <a:lstStyle/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submit file:  (recommended)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nsolas"/>
                <a:ea typeface="ＭＳ Ｐゴシック" charset="0"/>
                <a:cs typeface="Consolas"/>
              </a:rPr>
              <a:t>transfer_input_files</a:t>
            </a:r>
            <a:r>
              <a:rPr lang="en-US" sz="1800" b="1" dirty="0" smtClean="0">
                <a:latin typeface="Consolas"/>
                <a:ea typeface="ＭＳ Ｐゴシック" charset="0"/>
                <a:cs typeface="Consolas"/>
              </a:rPr>
              <a:t> = http://</a:t>
            </a:r>
            <a:r>
              <a:rPr lang="en-US" sz="1800" b="1" dirty="0" err="1" smtClean="0">
                <a:latin typeface="Consolas"/>
                <a:ea typeface="ＭＳ Ｐゴシック" charset="0"/>
                <a:cs typeface="Consolas"/>
              </a:rPr>
              <a:t>host.univ.edu</a:t>
            </a:r>
            <a:r>
              <a:rPr lang="en-US" sz="1800" b="1" dirty="0" smtClean="0">
                <a:latin typeface="Consolas"/>
                <a:ea typeface="ＭＳ Ｐゴシック" charset="0"/>
                <a:cs typeface="Consolas"/>
              </a:rPr>
              <a:t>/path/to/</a:t>
            </a:r>
            <a:r>
              <a:rPr lang="en-US" sz="1800" b="1" dirty="0" err="1" smtClean="0">
                <a:latin typeface="Consolas"/>
                <a:ea typeface="ＭＳ Ｐゴシック" charset="0"/>
                <a:cs typeface="Consolas"/>
              </a:rPr>
              <a:t>shared.tar.gz</a:t>
            </a:r>
            <a:endParaRPr lang="en-US" sz="1800" b="1" dirty="0" smtClean="0">
              <a:latin typeface="Consolas"/>
              <a:ea typeface="ＭＳ Ｐゴシック" charset="0"/>
              <a:cs typeface="Consolas"/>
            </a:endParaRPr>
          </a:p>
          <a:p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Anywhere (in-executable, or test download)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ea typeface="ＭＳ Ｐゴシック" charset="0"/>
                <a:cs typeface="Consolas"/>
              </a:rPr>
              <a:t>wget</a:t>
            </a:r>
            <a:r>
              <a:rPr lang="en-US" sz="2000" b="1" dirty="0" smtClean="0">
                <a:latin typeface="Consolas"/>
                <a:ea typeface="ＭＳ Ｐゴシック" charset="0"/>
                <a:cs typeface="Consolas"/>
              </a:rPr>
              <a:t> http</a:t>
            </a:r>
            <a:r>
              <a:rPr lang="en-US" sz="2000" b="1" dirty="0">
                <a:latin typeface="Consolas"/>
                <a:ea typeface="ＭＳ Ｐゴシック" charset="0"/>
                <a:cs typeface="Consolas"/>
              </a:rPr>
              <a:t>://</a:t>
            </a:r>
            <a:r>
              <a:rPr lang="en-US" sz="2000" b="1" dirty="0" smtClean="0">
                <a:latin typeface="Consolas"/>
                <a:ea typeface="ＭＳ Ｐゴシック" charset="0"/>
                <a:cs typeface="Consolas"/>
              </a:rPr>
              <a:t>host.univ.edu</a:t>
            </a:r>
            <a:r>
              <a:rPr lang="en-US" sz="2000" b="1" dirty="0">
                <a:latin typeface="Consolas"/>
                <a:ea typeface="ＭＳ Ｐゴシック" charset="0"/>
                <a:cs typeface="Consolas"/>
              </a:rPr>
              <a:t>/path/to</a:t>
            </a:r>
            <a:r>
              <a:rPr lang="en-US" sz="2000" b="1" dirty="0" smtClean="0">
                <a:latin typeface="Consolas"/>
                <a:ea typeface="ＭＳ Ｐゴシック" charset="0"/>
                <a:cs typeface="Consolas"/>
              </a:rPr>
              <a:t>/shared.tar.gz</a:t>
            </a:r>
          </a:p>
          <a:p>
            <a:pPr lvl="1"/>
            <a:r>
              <a:rPr lang="en-US" sz="2400" dirty="0" smtClean="0">
                <a:ea typeface="ＭＳ Ｐゴシック" charset="0"/>
                <a:cs typeface="Consolas"/>
              </a:rPr>
              <a:t>in-executable: make sure to delete after un-tar or at the end of the job!!! (</a:t>
            </a:r>
            <a:r>
              <a:rPr lang="en-US" sz="2400" dirty="0" err="1" smtClean="0">
                <a:ea typeface="ＭＳ Ｐゴシック" charset="0"/>
                <a:cs typeface="Consolas"/>
              </a:rPr>
              <a:t>HTCondor</a:t>
            </a:r>
            <a:r>
              <a:rPr lang="en-US" sz="2400" dirty="0" smtClean="0">
                <a:ea typeface="ＭＳ Ｐゴシック" charset="0"/>
                <a:cs typeface="Consolas"/>
              </a:rPr>
              <a:t> thinks it’s ‘new’)</a:t>
            </a:r>
            <a:endParaRPr lang="en-US" sz="2400" dirty="0">
              <a:ea typeface="ＭＳ Ｐゴシック" charset="0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Web Proxy Considerations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7997604" cy="3787775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Managed per-VO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Memory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limited,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max file size: 1 GB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Local caching at OSG sites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good for </a:t>
            </a:r>
            <a:r>
              <a:rPr lang="en-US" sz="2000" i="1" u="sng" dirty="0" smtClean="0">
                <a:latin typeface="Arial" charset="0"/>
                <a:ea typeface="ＭＳ Ｐゴシック" charset="0"/>
                <a:cs typeface="ＭＳ Ｐゴシック" charset="0"/>
              </a:rPr>
              <a:t>shared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input files, only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perfect for software and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need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to rename changed files!!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!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Files are downloadable by </a:t>
            </a:r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ANYONE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who has the specific HTTP address 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Will work on 100% of OSG sites, though not all sites will have a local cache</a:t>
            </a:r>
          </a:p>
          <a:p>
            <a:pPr lvl="1"/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8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lace files in </a:t>
            </a:r>
            <a:r>
              <a:rPr lang="en-US" sz="2400" dirty="0" smtClean="0">
                <a:latin typeface="Consolas"/>
                <a:cs typeface="Consolas"/>
              </a:rPr>
              <a:t>/squid/</a:t>
            </a:r>
            <a:r>
              <a:rPr lang="en-US" sz="2400" dirty="0" smtClean="0">
                <a:solidFill>
                  <a:srgbClr val="C70000"/>
                </a:solidFill>
                <a:latin typeface="Consolas"/>
                <a:cs typeface="Consolas"/>
              </a:rPr>
              <a:t>user </a:t>
            </a:r>
            <a:r>
              <a:rPr lang="en-US" sz="2400" dirty="0" smtClean="0">
                <a:solidFill>
                  <a:srgbClr val="23005F"/>
                </a:solidFill>
                <a:cs typeface="Consolas"/>
              </a:rPr>
              <a:t>on a local submit server</a:t>
            </a:r>
          </a:p>
          <a:p>
            <a:r>
              <a:rPr lang="en-US" sz="2400" dirty="0" smtClean="0">
                <a:cs typeface="Consolas"/>
              </a:rPr>
              <a:t>address</a:t>
            </a:r>
            <a:r>
              <a:rPr lang="en-US" sz="1800" dirty="0" smtClean="0">
                <a:cs typeface="Consolas"/>
              </a:rPr>
              <a:t>: </a:t>
            </a:r>
            <a:r>
              <a:rPr lang="en-US" sz="1800" b="1" dirty="0" smtClean="0">
                <a:latin typeface="Consolas"/>
                <a:cs typeface="Consolas"/>
              </a:rPr>
              <a:t>http://</a:t>
            </a:r>
            <a:r>
              <a:rPr lang="en-US" sz="1800" b="1" dirty="0" err="1" smtClean="0">
                <a:latin typeface="Consolas"/>
                <a:cs typeface="Consolas"/>
              </a:rPr>
              <a:t>proxy.chtc.wisc.edu</a:t>
            </a:r>
            <a:r>
              <a:rPr lang="en-US" sz="1800" b="1" dirty="0" smtClean="0">
                <a:latin typeface="Consolas"/>
                <a:cs typeface="Consolas"/>
              </a:rPr>
              <a:t>/</a:t>
            </a:r>
            <a:r>
              <a:rPr lang="en-US" sz="1800" b="1" u="sng" dirty="0" smtClean="0">
                <a:latin typeface="Consolas"/>
                <a:cs typeface="Consolas"/>
              </a:rPr>
              <a:t>SQUID/</a:t>
            </a:r>
            <a:r>
              <a:rPr lang="en-US" sz="1800" b="1" u="sng" dirty="0" smtClean="0">
                <a:solidFill>
                  <a:schemeClr val="accent1"/>
                </a:solidFill>
                <a:latin typeface="Consolas"/>
                <a:cs typeface="Consolas"/>
              </a:rPr>
              <a:t>user</a:t>
            </a:r>
            <a:r>
              <a:rPr lang="en-US" sz="1800" b="1" u="sng" dirty="0" smtClean="0">
                <a:latin typeface="Consolas"/>
                <a:cs typeface="Consolas"/>
              </a:rPr>
              <a:t>/</a:t>
            </a:r>
            <a:r>
              <a:rPr lang="en-US" sz="1800" b="1" u="sng" dirty="0" err="1" smtClean="0">
                <a:latin typeface="Consolas"/>
                <a:cs typeface="Consolas"/>
              </a:rPr>
              <a:t>shared.tar.gz</a:t>
            </a:r>
            <a:endParaRPr lang="en-US" sz="1800" b="1" u="sng" dirty="0">
              <a:cs typeface="Consolas"/>
            </a:endParaRPr>
          </a:p>
        </p:txBody>
      </p:sp>
      <p:sp>
        <p:nvSpPr>
          <p:cNvPr id="2" name="Cloud 1"/>
          <p:cNvSpPr/>
          <p:nvPr/>
        </p:nvSpPr>
        <p:spPr bwMode="auto">
          <a:xfrm rot="1923132">
            <a:off x="4568553" y="21633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9400" y="23368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At UW-Madison (Ex. 3.1)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93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any HTC submit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92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175000" y="3416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3495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300" y="35306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3147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8575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34100" y="40767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86500" y="42291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>
            <a:stCxn id="24" idx="3"/>
            <a:endCxn id="10" idx="1"/>
          </p:cNvCxnSpPr>
          <p:nvPr/>
        </p:nvCxnSpPr>
        <p:spPr bwMode="auto">
          <a:xfrm>
            <a:off x="1748472" y="2752672"/>
            <a:ext cx="550228" cy="2227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34320" y="3083420"/>
            <a:ext cx="204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latin typeface="Consolas"/>
                <a:cs typeface="Consolas"/>
              </a:rPr>
              <a:t>/squid/</a:t>
            </a:r>
            <a:r>
              <a:rPr lang="en-US" b="1" dirty="0" smtClean="0">
                <a:solidFill>
                  <a:schemeClr val="accent1"/>
                </a:solidFill>
                <a:latin typeface="Consolas"/>
                <a:cs typeface="Consolas"/>
              </a:rPr>
              <a:t>user</a:t>
            </a:r>
            <a:endParaRPr lang="en-US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10172" y="2327222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local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5972" y="1979289"/>
            <a:ext cx="324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 smtClean="0">
                <a:latin typeface="Consolas"/>
                <a:cs typeface="Consolas"/>
              </a:rPr>
              <a:t>learn.chtc.wisc.edu</a:t>
            </a: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9" name="Curved Down Arrow 28"/>
          <p:cNvSpPr/>
          <p:nvPr/>
        </p:nvSpPr>
        <p:spPr bwMode="auto">
          <a:xfrm rot="1529728">
            <a:off x="4055328" y="2878175"/>
            <a:ext cx="2576606" cy="558193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913751" y="2833487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4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</a:t>
            </a:r>
            <a:r>
              <a:rPr lang="en-US" dirty="0" smtClean="0">
                <a:solidFill>
                  <a:schemeClr val="accent1"/>
                </a:solidFill>
                <a:latin typeface="Helvetica" charset="0"/>
                <a:ea typeface="ＭＳ Ｐゴシック" charset="0"/>
              </a:rPr>
              <a:t>OSG</a:t>
            </a:r>
            <a:endParaRPr lang="en-US" dirty="0">
              <a:solidFill>
                <a:schemeClr val="accent1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8488"/>
              </p:ext>
            </p:extLst>
          </p:nvPr>
        </p:nvGraphicFramePr>
        <p:xfrm>
          <a:off x="495300" y="2266950"/>
          <a:ext cx="8166100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00300"/>
                <a:gridCol w="576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GB - TBs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file system (local copy, local execute servers)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9100" y="3302000"/>
            <a:ext cx="8305800" cy="1117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1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r>
              <a:rPr lang="en-US" dirty="0" smtClean="0">
                <a:latin typeface="Helvetica" charset="0"/>
                <a:ea typeface="ＭＳ Ｐゴシック" charset="0"/>
              </a:rPr>
              <a:t> for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egionally-cached repository managed by OSG Connect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580"/>
          <a:stretch/>
        </p:blipFill>
        <p:spPr>
          <a:xfrm>
            <a:off x="778056" y="1612900"/>
            <a:ext cx="7603944" cy="3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11568"/>
            <a:ext cx="8432800" cy="3514725"/>
          </a:xfrm>
        </p:spPr>
        <p:txBody>
          <a:bodyPr/>
          <a:lstStyle/>
          <a:p>
            <a:r>
              <a:rPr lang="en-US" sz="2400" dirty="0" smtClean="0"/>
              <a:t>place files in </a:t>
            </a:r>
            <a:r>
              <a:rPr lang="en-US" sz="2400" dirty="0" smtClean="0">
                <a:latin typeface="Consolas"/>
                <a:cs typeface="Consolas"/>
              </a:rPr>
              <a:t>/home/</a:t>
            </a:r>
            <a:r>
              <a:rPr lang="en-US" sz="2400" dirty="0" smtClean="0">
                <a:solidFill>
                  <a:srgbClr val="C70000"/>
                </a:solidFill>
                <a:latin typeface="Consolas"/>
                <a:cs typeface="Consolas"/>
              </a:rPr>
              <a:t>user</a:t>
            </a:r>
            <a:r>
              <a:rPr lang="en-US" sz="2400" dirty="0" smtClean="0">
                <a:latin typeface="Consolas"/>
                <a:cs typeface="Consolas"/>
              </a:rPr>
              <a:t>/public </a:t>
            </a:r>
            <a:r>
              <a:rPr lang="en-US" sz="2400" dirty="0" smtClean="0">
                <a:cs typeface="Consolas"/>
              </a:rPr>
              <a:t>on </a:t>
            </a:r>
            <a:r>
              <a:rPr lang="en-US" sz="2400" dirty="0" err="1" smtClean="0">
                <a:latin typeface="Consolas"/>
                <a:cs typeface="Consolas"/>
              </a:rPr>
              <a:t>login.osgconnect.net</a:t>
            </a:r>
            <a:endParaRPr lang="en-US" sz="2400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" name="Cloud 1"/>
          <p:cNvSpPr/>
          <p:nvPr/>
        </p:nvSpPr>
        <p:spPr bwMode="auto"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7700" y="20955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regional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Placing Files in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any OSG submit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“Stash” origin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7061200" y="30734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>
            <a:stCxn id="25" idx="3"/>
            <a:endCxn id="10" idx="1"/>
          </p:cNvCxnSpPr>
          <p:nvPr/>
        </p:nvCxnSpPr>
        <p:spPr bwMode="auto">
          <a:xfrm flipV="1">
            <a:off x="1782795" y="2533650"/>
            <a:ext cx="884205" cy="21902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local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nsolas"/>
                <a:cs typeface="Consolas"/>
              </a:rPr>
              <a:t>l</a:t>
            </a:r>
            <a:r>
              <a:rPr lang="en-US" sz="1800" b="1" dirty="0" err="1" smtClean="0">
                <a:latin typeface="Consolas"/>
                <a:cs typeface="Consolas"/>
              </a:rPr>
              <a:t>ogin.osgconnect.net</a:t>
            </a: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43" y="3083420"/>
            <a:ext cx="3145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nsolas"/>
                <a:cs typeface="Consolas"/>
              </a:rPr>
              <a:t>/home/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cs typeface="Consolas"/>
              </a:rPr>
              <a:t>username</a:t>
            </a:r>
            <a:r>
              <a:rPr lang="en-US" sz="2000" b="1" dirty="0" smtClean="0">
                <a:solidFill>
                  <a:srgbClr val="23005F"/>
                </a:solidFill>
                <a:latin typeface="Consolas"/>
                <a:cs typeface="Consolas"/>
              </a:rPr>
              <a:t>/public</a:t>
            </a:r>
            <a:endParaRPr lang="en-US" sz="20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147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/>
              <a:t>regional cache updates from origin every hour</a:t>
            </a:r>
            <a:endParaRPr lang="en-US" sz="2400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" name="Cloud 1"/>
          <p:cNvSpPr/>
          <p:nvPr/>
        </p:nvSpPr>
        <p:spPr bwMode="auto"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7700" y="20955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regional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91432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Placing Files in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“Stash” origin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7061200" y="30734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any OSG submit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>
            <a:stCxn id="25" idx="3"/>
          </p:cNvCxnSpPr>
          <p:nvPr/>
        </p:nvCxnSpPr>
        <p:spPr bwMode="auto">
          <a:xfrm flipV="1">
            <a:off x="1782795" y="2533650"/>
            <a:ext cx="884205" cy="21902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local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nsolas"/>
                <a:cs typeface="Consolas"/>
              </a:rPr>
              <a:t>l</a:t>
            </a:r>
            <a:r>
              <a:rPr lang="en-US" sz="1800" b="1" dirty="0" err="1" smtClean="0">
                <a:latin typeface="Consolas"/>
                <a:cs typeface="Consolas"/>
              </a:rPr>
              <a:t>ogin.osgconnect.net</a:t>
            </a: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43" y="3083420"/>
            <a:ext cx="3145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nsolas"/>
                <a:cs typeface="Consolas"/>
              </a:rPr>
              <a:t>/home/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cs typeface="Consolas"/>
              </a:rPr>
              <a:t>username</a:t>
            </a:r>
            <a:r>
              <a:rPr lang="en-US" sz="2000" b="1" dirty="0" smtClean="0">
                <a:solidFill>
                  <a:srgbClr val="23005F"/>
                </a:solidFill>
                <a:latin typeface="Consolas"/>
                <a:cs typeface="Consolas"/>
              </a:rPr>
              <a:t>/public</a:t>
            </a:r>
            <a:endParaRPr lang="en-US" sz="20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935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>
                <a:solidFill>
                  <a:srgbClr val="23005F"/>
                </a:solidFill>
                <a:cs typeface="Consolas"/>
              </a:rPr>
              <a:t>Use </a:t>
            </a:r>
            <a:r>
              <a:rPr lang="en-US" sz="2400" dirty="0" err="1" smtClean="0">
                <a:solidFill>
                  <a:srgbClr val="23005F"/>
                </a:solidFill>
                <a:cs typeface="Consolas"/>
              </a:rPr>
              <a:t>HTCondor</a:t>
            </a:r>
            <a:r>
              <a:rPr lang="en-US" sz="2400" dirty="0" smtClean="0">
                <a:solidFill>
                  <a:srgbClr val="23005F"/>
                </a:solidFill>
                <a:cs typeface="Consolas"/>
              </a:rPr>
              <a:t> transfer for other files</a:t>
            </a:r>
            <a:endParaRPr lang="en-US" sz="2400" dirty="0">
              <a:solidFill>
                <a:srgbClr val="23005F"/>
              </a:solidFill>
              <a:cs typeface="Consolas"/>
            </a:endParaRPr>
          </a:p>
        </p:txBody>
      </p:sp>
      <p:sp>
        <p:nvSpPr>
          <p:cNvPr id="2" name="Cloud 1"/>
          <p:cNvSpPr/>
          <p:nvPr/>
        </p:nvSpPr>
        <p:spPr bwMode="auto"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7700" y="20955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regional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Obtaining Files in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18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543300" y="317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“Stash” origin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7061200" y="30734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any OSG submit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>
            <a:stCxn id="25" idx="3"/>
          </p:cNvCxnSpPr>
          <p:nvPr/>
        </p:nvCxnSpPr>
        <p:spPr bwMode="auto">
          <a:xfrm flipV="1">
            <a:off x="1782795" y="2533650"/>
            <a:ext cx="884205" cy="21902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local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nsolas"/>
                <a:cs typeface="Consolas"/>
              </a:rPr>
              <a:t>l</a:t>
            </a:r>
            <a:r>
              <a:rPr lang="en-US" sz="1800" b="1" dirty="0" err="1" smtClean="0">
                <a:latin typeface="Consolas"/>
                <a:cs typeface="Consolas"/>
              </a:rPr>
              <a:t>ogin.osgconnect.net</a:t>
            </a: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43" y="3083420"/>
            <a:ext cx="3145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nsolas"/>
                <a:cs typeface="Consolas"/>
              </a:rPr>
              <a:t>/home/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cs typeface="Consolas"/>
              </a:rPr>
              <a:t>username</a:t>
            </a:r>
            <a:r>
              <a:rPr lang="en-US" sz="2000" b="1" dirty="0" smtClean="0">
                <a:solidFill>
                  <a:srgbClr val="23005F"/>
                </a:solidFill>
                <a:latin typeface="Consolas"/>
                <a:cs typeface="Consolas"/>
              </a:rPr>
              <a:t>/public</a:t>
            </a:r>
            <a:endParaRPr lang="en-US" sz="20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60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/>
              <a:t>Download using </a:t>
            </a:r>
            <a:r>
              <a:rPr lang="en-US" sz="2400" dirty="0" err="1" smtClean="0">
                <a:latin typeface="Consolas"/>
                <a:cs typeface="Consolas"/>
              </a:rPr>
              <a:t>stashcp</a:t>
            </a:r>
            <a:r>
              <a:rPr lang="en-US" sz="2400" dirty="0" smtClean="0">
                <a:cs typeface="Consolas"/>
              </a:rPr>
              <a:t> command (available as an OASIS software module)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" name="Cloud 1"/>
          <p:cNvSpPr/>
          <p:nvPr/>
        </p:nvSpPr>
        <p:spPr bwMode="auto"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7700" y="20955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regional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Obtaining Files in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543300" y="317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“Stash” origin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7061200" y="30734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019892">
            <a:off x="5823726" y="2791796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 rot="2661162">
            <a:off x="7057269" y="2788556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stashcp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any OSG submit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28" idx="3"/>
          </p:cNvCxnSpPr>
          <p:nvPr/>
        </p:nvCxnSpPr>
        <p:spPr bwMode="auto">
          <a:xfrm flipV="1">
            <a:off x="1782795" y="2533650"/>
            <a:ext cx="884205" cy="219022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8643" y="3083420"/>
            <a:ext cx="3145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nsolas"/>
                <a:cs typeface="Consolas"/>
              </a:rPr>
              <a:t>/home/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cs typeface="Consolas"/>
              </a:rPr>
              <a:t>username</a:t>
            </a:r>
            <a:r>
              <a:rPr lang="en-US" sz="2000" b="1" dirty="0" smtClean="0">
                <a:solidFill>
                  <a:srgbClr val="23005F"/>
                </a:solidFill>
                <a:latin typeface="Consolas"/>
                <a:cs typeface="Consolas"/>
              </a:rPr>
              <a:t>/public</a:t>
            </a:r>
            <a:endParaRPr lang="en-US" sz="20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local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nsolas"/>
                <a:cs typeface="Consolas"/>
              </a:rPr>
              <a:t>l</a:t>
            </a:r>
            <a:r>
              <a:rPr lang="en-US" sz="1800" b="1" dirty="0" err="1" smtClean="0">
                <a:latin typeface="Consolas"/>
                <a:cs typeface="Consolas"/>
              </a:rPr>
              <a:t>ogin.osgconnect.net</a:t>
            </a: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96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Hardware transfer limits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5670F3-2246-2F43-A371-C94637852DC1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2882900" y="190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2870200" y="3276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rved Down Arrow 14"/>
          <p:cNvSpPr/>
          <p:nvPr/>
        </p:nvSpPr>
        <p:spPr bwMode="auto">
          <a:xfrm>
            <a:off x="3048000" y="1701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rot="10800000">
            <a:off x="3035300" y="3098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251200" y="1524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213100" y="29337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>
            <a:off x="3429000" y="13589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rved Down Arrow 19"/>
          <p:cNvSpPr/>
          <p:nvPr/>
        </p:nvSpPr>
        <p:spPr bwMode="auto">
          <a:xfrm rot="10800000">
            <a:off x="3390900" y="2768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17900" y="1206500"/>
            <a:ext cx="2298700" cy="1240940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&lt;10MB/file, 1GB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13100" y="2981996"/>
            <a:ext cx="2298700" cy="1031204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&lt;1GB/file and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785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>
                <a:solidFill>
                  <a:srgbClr val="23005F"/>
                </a:solidFill>
              </a:rPr>
              <a:t>Require </a:t>
            </a:r>
            <a:r>
              <a:rPr lang="en-US" sz="2800" dirty="0" err="1" smtClean="0">
                <a:solidFill>
                  <a:srgbClr val="23005F"/>
                </a:solidFill>
              </a:rPr>
              <a:t>StashCashe</a:t>
            </a:r>
            <a:r>
              <a:rPr lang="en-US" sz="2800" dirty="0" smtClean="0">
                <a:solidFill>
                  <a:srgbClr val="23005F"/>
                </a:solidFill>
              </a:rPr>
              <a:t> sites in the submit file</a:t>
            </a:r>
            <a:endParaRPr lang="en-US" sz="2000" b="1" dirty="0" smtClean="0">
              <a:solidFill>
                <a:srgbClr val="23005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cs typeface="Consolas"/>
              </a:rPr>
              <a:t>+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cs typeface="Consolas"/>
              </a:rPr>
              <a:t>WantsStashCache</a:t>
            </a:r>
            <a:endParaRPr lang="en-US" sz="2400" b="1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sz="2800" dirty="0" smtClean="0">
                <a:cs typeface="Consolas"/>
              </a:rPr>
              <a:t>Require sites with OASIS modules (for </a:t>
            </a:r>
            <a:r>
              <a:rPr lang="en-US" sz="2800" dirty="0" err="1" smtClean="0">
                <a:latin typeface="Consolas"/>
                <a:cs typeface="Consolas"/>
              </a:rPr>
              <a:t>stashcp</a:t>
            </a:r>
            <a:r>
              <a:rPr lang="en-US" sz="2800" dirty="0" smtClean="0"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cs typeface="Consolas"/>
              </a:rPr>
              <a:t>Requirements = &lt;other &amp;&amp;&gt; (HAS_MODULES =?= true)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In the Submit File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20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0438" y="1000125"/>
            <a:ext cx="8432800" cy="35147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/>
                <a:cs typeface="Consolas"/>
              </a:rPr>
              <a:t>#!/bin/bash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/>
                <a:cs typeface="Consolas"/>
              </a:rPr>
              <a:t>#</a:t>
            </a:r>
            <a:r>
              <a:rPr lang="en-US" sz="1800" b="1" dirty="0" smtClean="0">
                <a:solidFill>
                  <a:schemeClr val="tx1"/>
                </a:solidFill>
                <a:latin typeface="Consolas"/>
                <a:cs typeface="Consolas"/>
              </a:rPr>
              <a:t> setup: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. </a:t>
            </a:r>
            <a:r>
              <a:rPr lang="en-US" sz="1600" b="1" dirty="0">
                <a:latin typeface="Consolas"/>
                <a:cs typeface="Consolas"/>
              </a:rPr>
              <a:t>/</a:t>
            </a:r>
            <a:r>
              <a:rPr lang="en-US" sz="1600" b="1" dirty="0" err="1">
                <a:latin typeface="Consolas"/>
                <a:cs typeface="Consolas"/>
              </a:rPr>
              <a:t>cvmfs</a:t>
            </a:r>
            <a:r>
              <a:rPr lang="en-US" sz="1600" b="1" dirty="0">
                <a:latin typeface="Consolas"/>
                <a:cs typeface="Consolas"/>
              </a:rPr>
              <a:t>/</a:t>
            </a:r>
            <a:r>
              <a:rPr lang="en-US" sz="1600" b="1" dirty="0" err="1">
                <a:latin typeface="Consolas"/>
                <a:cs typeface="Consolas"/>
              </a:rPr>
              <a:t>oasis.opensciencegrid.org</a:t>
            </a:r>
            <a:r>
              <a:rPr lang="en-US" sz="1600" b="1" dirty="0">
                <a:latin typeface="Consolas"/>
                <a:cs typeface="Consolas"/>
              </a:rPr>
              <a:t>/</a:t>
            </a:r>
            <a:r>
              <a:rPr lang="en-US" sz="1600" b="1" dirty="0" err="1">
                <a:latin typeface="Consolas"/>
                <a:cs typeface="Consolas"/>
              </a:rPr>
              <a:t>osg</a:t>
            </a:r>
            <a:r>
              <a:rPr lang="en-US" sz="1600" b="1" dirty="0">
                <a:latin typeface="Consolas"/>
                <a:cs typeface="Consolas"/>
              </a:rPr>
              <a:t>/modules/</a:t>
            </a:r>
            <a:r>
              <a:rPr lang="en-US" sz="1600" b="1" dirty="0" err="1">
                <a:latin typeface="Consolas"/>
                <a:cs typeface="Consolas"/>
              </a:rPr>
              <a:t>lmod</a:t>
            </a:r>
            <a:r>
              <a:rPr lang="en-US" sz="1600" b="1" dirty="0">
                <a:latin typeface="Consolas"/>
                <a:cs typeface="Consolas"/>
              </a:rPr>
              <a:t>/current/</a:t>
            </a:r>
            <a:r>
              <a:rPr lang="en-US" sz="1600" b="1" dirty="0" err="1">
                <a:latin typeface="Consolas"/>
                <a:cs typeface="Consolas"/>
              </a:rPr>
              <a:t>init</a:t>
            </a:r>
            <a:r>
              <a:rPr lang="en-US" sz="1600" b="1" dirty="0">
                <a:latin typeface="Consolas"/>
                <a:cs typeface="Consolas"/>
              </a:rPr>
              <a:t>/</a:t>
            </a:r>
            <a:r>
              <a:rPr lang="en-US" sz="1600" b="1" dirty="0" smtClean="0">
                <a:latin typeface="Consolas"/>
                <a:cs typeface="Consolas"/>
              </a:rPr>
              <a:t>bash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module load </a:t>
            </a:r>
            <a:r>
              <a:rPr lang="en-US" sz="1800" b="1" dirty="0" err="1">
                <a:latin typeface="Consolas"/>
                <a:cs typeface="Consolas"/>
              </a:rPr>
              <a:t>stashcp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err="1">
                <a:latin typeface="Consolas"/>
                <a:cs typeface="Consolas"/>
              </a:rPr>
              <a:t>stashcp</a:t>
            </a:r>
            <a:r>
              <a:rPr lang="en-US" sz="1800" b="1" dirty="0">
                <a:latin typeface="Consolas"/>
                <a:cs typeface="Consolas"/>
              </a:rPr>
              <a:t> /user</a:t>
            </a:r>
            <a:r>
              <a:rPr lang="en-US" sz="1800" b="1" dirty="0" smtClean="0">
                <a:latin typeface="Consolas"/>
                <a:cs typeface="Consolas"/>
              </a:rPr>
              <a:t>/</a:t>
            </a:r>
            <a:r>
              <a:rPr lang="en-US" sz="1800" b="1" dirty="0" smtClean="0">
                <a:solidFill>
                  <a:schemeClr val="accent1"/>
                </a:solidFill>
                <a:latin typeface="Consolas"/>
                <a:cs typeface="Consolas"/>
              </a:rPr>
              <a:t>username</a:t>
            </a:r>
            <a:r>
              <a:rPr lang="en-US" sz="1800" b="1" dirty="0" smtClean="0">
                <a:latin typeface="Consolas"/>
                <a:cs typeface="Consolas"/>
              </a:rPr>
              <a:t>/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b="1" dirty="0" smtClean="0">
                <a:latin typeface="Consolas"/>
                <a:cs typeface="Consolas"/>
              </a:rPr>
              <a:t>/</a:t>
            </a:r>
            <a:r>
              <a:rPr lang="en-US" sz="1800" b="1" dirty="0" err="1" smtClean="0">
                <a:latin typeface="Consolas"/>
                <a:cs typeface="Consolas"/>
              </a:rPr>
              <a:t>file.tar.gz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.</a:t>
            </a:r>
            <a:r>
              <a:rPr lang="en-US" sz="1800" b="1" dirty="0" smtClean="0">
                <a:latin typeface="Consolas"/>
                <a:cs typeface="Consolas"/>
              </a:rPr>
              <a:t>/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3005F"/>
                </a:solidFill>
                <a:latin typeface="Consolas"/>
                <a:cs typeface="Consolas"/>
              </a:rPr>
              <a:t>&lt;</a:t>
            </a:r>
            <a:r>
              <a:rPr lang="en-US" sz="1800" b="1" dirty="0" err="1" smtClean="0">
                <a:solidFill>
                  <a:srgbClr val="23005F"/>
                </a:solidFill>
                <a:latin typeface="Consolas"/>
                <a:cs typeface="Consolas"/>
              </a:rPr>
              <a:t>untar</a:t>
            </a:r>
            <a:r>
              <a:rPr lang="en-US" sz="1800" b="1" dirty="0" smtClean="0">
                <a:solidFill>
                  <a:srgbClr val="23005F"/>
                </a:solidFill>
                <a:latin typeface="Consolas"/>
                <a:cs typeface="Consolas"/>
              </a:rPr>
              <a:t>, then remove the file&gt;</a:t>
            </a:r>
            <a:endParaRPr lang="en-US" sz="1800" b="1" dirty="0">
              <a:solidFill>
                <a:srgbClr val="23005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3005F"/>
                </a:solidFill>
                <a:latin typeface="Consolas"/>
                <a:cs typeface="Consolas"/>
              </a:rPr>
              <a:t>&lt;</a:t>
            </a:r>
            <a:r>
              <a:rPr lang="en-US" sz="1800" b="1" dirty="0" smtClean="0">
                <a:solidFill>
                  <a:srgbClr val="23005F"/>
                </a:solidFill>
                <a:latin typeface="Consolas"/>
                <a:cs typeface="Consolas"/>
              </a:rPr>
              <a:t>job commands&gt;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&lt;remove all files from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StashCache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/>
                <a:cs typeface="Consolas"/>
              </a:rPr>
              <a:t># END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In the Job Executable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21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3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/>
              <a:t>Available at ~90% of OSG sites</a:t>
            </a:r>
          </a:p>
          <a:p>
            <a:r>
              <a:rPr lang="en-US" sz="2400" dirty="0" smtClean="0"/>
              <a:t>Regional caches on </a:t>
            </a:r>
            <a:r>
              <a:rPr lang="en-US" sz="2400" i="1" dirty="0" smtClean="0"/>
              <a:t>very fast </a:t>
            </a:r>
            <a:r>
              <a:rPr lang="en-US" sz="2400" dirty="0" smtClean="0"/>
              <a:t>networks</a:t>
            </a:r>
          </a:p>
          <a:p>
            <a:pPr lvl="1"/>
            <a:r>
              <a:rPr lang="en-US" sz="2000" b="1" dirty="0" smtClean="0"/>
              <a:t>Max file size: 10 GB</a:t>
            </a:r>
          </a:p>
          <a:p>
            <a:pPr lvl="1"/>
            <a:r>
              <a:rPr lang="en-US" sz="2000" i="1" u="sng" dirty="0"/>
              <a:t>s</a:t>
            </a:r>
            <a:r>
              <a:rPr lang="en-US" sz="2000" i="1" u="sng" dirty="0" smtClean="0"/>
              <a:t>hared</a:t>
            </a:r>
            <a:r>
              <a:rPr lang="en-US" sz="2000" dirty="0" smtClean="0"/>
              <a:t> OR </a:t>
            </a:r>
            <a:r>
              <a:rPr lang="en-US" sz="2000" i="1" u="sng" dirty="0" smtClean="0"/>
              <a:t>unique</a:t>
            </a:r>
            <a:r>
              <a:rPr lang="en-US" sz="2000" dirty="0" smtClean="0"/>
              <a:t> data</a:t>
            </a:r>
            <a:endParaRPr lang="en-US" sz="14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2400" dirty="0"/>
              <a:t>Caches are updated ~hourly</a:t>
            </a:r>
          </a:p>
          <a:p>
            <a:pPr lvl="1"/>
            <a:r>
              <a:rPr lang="en-US" sz="2000" dirty="0"/>
              <a:t>rename files to update them (safest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Currently in transition to a new method, but </a:t>
            </a:r>
            <a:r>
              <a:rPr lang="en-US" sz="2400" dirty="0" err="1" smtClean="0">
                <a:latin typeface="Consolas"/>
                <a:cs typeface="Consolas"/>
              </a:rPr>
              <a:t>staschcp</a:t>
            </a:r>
            <a:r>
              <a:rPr lang="en-US" sz="2400" dirty="0" smtClean="0"/>
              <a:t> will stay around!!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r>
              <a:rPr lang="en-US" dirty="0" smtClean="0">
                <a:latin typeface="Helvetica" charset="0"/>
                <a:ea typeface="ＭＳ Ｐゴシック" charset="0"/>
              </a:rPr>
              <a:t> Considerations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22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0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34227" y="85725"/>
            <a:ext cx="7546976" cy="85725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</a:rPr>
              <a:t>StashCache</a:t>
            </a:r>
            <a:r>
              <a:rPr lang="en-US" dirty="0" smtClean="0">
                <a:latin typeface="Helvetica" charset="0"/>
                <a:ea typeface="ＭＳ Ｐゴシック" charset="0"/>
              </a:rPr>
              <a:t> Speed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23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2" y="894231"/>
            <a:ext cx="4024005" cy="4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0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</a:t>
            </a:r>
            <a:r>
              <a:rPr lang="en-US" dirty="0" smtClean="0">
                <a:solidFill>
                  <a:schemeClr val="accent1"/>
                </a:solidFill>
                <a:latin typeface="Helvetica" charset="0"/>
                <a:ea typeface="ＭＳ Ｐゴシック" charset="0"/>
              </a:rPr>
              <a:t>OSG</a:t>
            </a:r>
            <a:endParaRPr lang="en-US" dirty="0">
              <a:solidFill>
                <a:schemeClr val="accent1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33239"/>
              </p:ext>
            </p:extLst>
          </p:nvPr>
        </p:nvGraphicFramePr>
        <p:xfrm>
          <a:off x="495300" y="2266950"/>
          <a:ext cx="8166100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00300"/>
                <a:gridCol w="576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GB - TBs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file system (local copy, local execute servers)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9100" y="3302000"/>
            <a:ext cx="8305800" cy="1117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3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/>
              <a:t>Some distributed projects with LARGE, shared datasets may have project-specific repositories that exist only on certain sites</a:t>
            </a:r>
          </a:p>
          <a:p>
            <a:pPr lvl="1"/>
            <a:r>
              <a:rPr lang="en-US" sz="2000" dirty="0" smtClean="0"/>
              <a:t>(e.g. CMS, Atlas, LIGO?, FIFE?, others?)</a:t>
            </a:r>
          </a:p>
          <a:p>
            <a:pPr lvl="1"/>
            <a:r>
              <a:rPr lang="en-US" sz="2000" dirty="0" smtClean="0"/>
              <a:t>Jobs will require specific sites with local copies and use project-specific access methods </a:t>
            </a:r>
          </a:p>
          <a:p>
            <a:r>
              <a:rPr lang="en-US" sz="2400" dirty="0" smtClean="0">
                <a:cs typeface="Consolas"/>
              </a:rPr>
              <a:t>OASIS?</a:t>
            </a:r>
          </a:p>
          <a:p>
            <a:pPr lvl="1"/>
            <a:r>
              <a:rPr lang="en-US" sz="2000" dirty="0" smtClean="0">
                <a:cs typeface="Consolas"/>
              </a:rPr>
              <a:t>Best for lots of small files per job (e.g. software)</a:t>
            </a:r>
          </a:p>
          <a:p>
            <a:pPr lvl="1"/>
            <a:r>
              <a:rPr lang="en-US" sz="2000" dirty="0" err="1" smtClean="0">
                <a:cs typeface="Consolas"/>
              </a:rPr>
              <a:t>StashCache</a:t>
            </a:r>
            <a:r>
              <a:rPr lang="en-US" sz="2000" dirty="0" smtClean="0">
                <a:cs typeface="Consolas"/>
              </a:rPr>
              <a:t> and Proxies better for fewer larger files per job</a:t>
            </a:r>
            <a:endParaRPr lang="en-US" sz="2000" dirty="0">
              <a:cs typeface="Consolas"/>
            </a:endParaRPr>
          </a:p>
          <a:p>
            <a:pPr marL="0" indent="0">
              <a:buNone/>
            </a:pPr>
            <a:endParaRPr lang="en-US" sz="2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Other Options?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25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98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 err="1" smtClean="0"/>
              <a:t>StashCache</a:t>
            </a:r>
            <a:r>
              <a:rPr lang="en-US" sz="2800" dirty="0" smtClean="0"/>
              <a:t> </a:t>
            </a:r>
            <a:r>
              <a:rPr lang="en-US" sz="2800" i="1" dirty="0" smtClean="0"/>
              <a:t>AND</a:t>
            </a:r>
            <a:r>
              <a:rPr lang="en-US" sz="2800" dirty="0" smtClean="0"/>
              <a:t> web proxies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</a:p>
          <a:p>
            <a:pPr marL="0" indent="0" algn="ctr">
              <a:buNone/>
            </a:pPr>
            <a:r>
              <a:rPr lang="en-US" sz="3600" b="1" dirty="0" smtClean="0"/>
              <a:t>make sure to delete data when you no longer need it in the origin!!!</a:t>
            </a:r>
          </a:p>
          <a:p>
            <a:endParaRPr lang="en-US" sz="2400" dirty="0" smtClean="0">
              <a:solidFill>
                <a:srgbClr val="000000"/>
              </a:solidFill>
              <a:cs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cs typeface="Consolas"/>
              </a:rPr>
              <a:t>StashCache</a:t>
            </a:r>
            <a:r>
              <a:rPr lang="en-US" sz="2400" dirty="0" smtClean="0">
                <a:solidFill>
                  <a:srgbClr val="000000"/>
                </a:solidFill>
                <a:cs typeface="Consolas"/>
              </a:rPr>
              <a:t> and VO-managed web proxy servers do NOT have unlimited space!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cs typeface="Consolas"/>
              </a:rPr>
              <a:t>Some may regularly clean old data for you. Check with local support.</a:t>
            </a:r>
            <a:endParaRPr lang="en-US" sz="2000" dirty="0">
              <a:solidFill>
                <a:srgbClr val="23005F"/>
              </a:solidFill>
              <a:cs typeface="Consolas"/>
            </a:endParaRPr>
          </a:p>
          <a:p>
            <a:endParaRPr lang="en-US" sz="28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Cleaning Up Old Data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0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000125"/>
            <a:ext cx="8432800" cy="3514725"/>
          </a:xfrm>
        </p:spPr>
        <p:txBody>
          <a:bodyPr/>
          <a:lstStyle/>
          <a:p>
            <a:r>
              <a:rPr lang="en-US" sz="2400" dirty="0" smtClean="0"/>
              <a:t>Only use these options if you MUST!!</a:t>
            </a:r>
          </a:p>
          <a:p>
            <a:pPr lvl="1"/>
            <a:r>
              <a:rPr lang="en-US" sz="2000" dirty="0" smtClean="0">
                <a:solidFill>
                  <a:srgbClr val="23005F"/>
                </a:solidFill>
                <a:cs typeface="Consolas"/>
              </a:rPr>
              <a:t>Each comes with limitations on site accessibility and/or job performance, and extra data management concerns</a:t>
            </a:r>
            <a:endParaRPr lang="en-US" sz="2000" dirty="0">
              <a:solidFill>
                <a:srgbClr val="23005F"/>
              </a:solidFill>
              <a:cs typeface="Consolas"/>
            </a:endParaRPr>
          </a:p>
          <a:p>
            <a:endParaRPr lang="en-US" sz="2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Other Considerations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27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31725"/>
              </p:ext>
            </p:extLst>
          </p:nvPr>
        </p:nvGraphicFramePr>
        <p:xfrm>
          <a:off x="495300" y="2266950"/>
          <a:ext cx="8166100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00300"/>
                <a:gridCol w="576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GB - TBs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file system (local copy, local execute servers)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19100" y="3329830"/>
            <a:ext cx="8305800" cy="108977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5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Exercises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12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.1  Using a web proxy for shared input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place the blast database on the web proxy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.2 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StashCache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shared input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place the blast database in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StashCache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.3 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StashCache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unique input</a:t>
            </a:r>
          </a:p>
          <a:p>
            <a:pPr lvl="1"/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onvert movie files</a:t>
            </a:r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A7E504-6FA9-8D4C-B224-8513272381AA}" type="slidenum">
              <a:rPr lang="en-US" sz="1400">
                <a:solidFill>
                  <a:srgbClr val="FF8000"/>
                </a:solidFill>
              </a:rPr>
              <a:pPr/>
              <a:t>28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7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Questions?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Feel free to contact me: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lmichael@wisc.edu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Exercises 3.1-3.3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Later: Large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output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and shared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2F10E-B9C6-1348-B5BF-E4EC4B2E045F}" type="slidenum">
              <a:rPr lang="en-US" sz="1400">
                <a:solidFill>
                  <a:srgbClr val="FF8000"/>
                </a:solidFill>
              </a:rPr>
              <a:pPr/>
              <a:t>29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dirty="0" smtClean="0">
                <a:latin typeface="Helvetica" charset="0"/>
                <a:ea typeface="ＭＳ Ｐゴシック" charset="0"/>
              </a:rPr>
              <a:t>educing data needs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b="1" i="1" dirty="0" smtClean="0">
                <a:latin typeface="Arial" charset="0"/>
                <a:ea typeface="ＭＳ Ｐゴシック" charset="0"/>
                <a:cs typeface="ＭＳ Ｐゴシック" charset="0"/>
              </a:rPr>
              <a:t>An HTC best practice!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split large input for better throughput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 and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less per-job data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eliminate unnecessary data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compress and combine files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</a:t>
            </a:r>
            <a:r>
              <a:rPr lang="en-US" dirty="0" smtClean="0">
                <a:solidFill>
                  <a:schemeClr val="accent1"/>
                </a:solidFill>
                <a:latin typeface="Helvetica" charset="0"/>
                <a:ea typeface="ＭＳ Ｐゴシック" charset="0"/>
              </a:rPr>
              <a:t>OSG</a:t>
            </a:r>
            <a:endParaRPr lang="en-US" dirty="0">
              <a:solidFill>
                <a:schemeClr val="accent1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391"/>
              </p:ext>
            </p:extLst>
          </p:nvPr>
        </p:nvGraphicFramePr>
        <p:xfrm>
          <a:off x="495300" y="2266950"/>
          <a:ext cx="8166100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00300"/>
                <a:gridCol w="576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GB - TBs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file system (local copy, local execute servers)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9100" y="3302000"/>
            <a:ext cx="8305800" cy="1117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local, proxy-configured web server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proxy-configured web server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6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7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proxy-configured web server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59400" y="22479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9400" y="22479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proxy-configured web server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175000" y="33274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 bwMode="auto"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9400" y="2247900"/>
            <a:ext cx="1638300" cy="85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cache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Using a Web Proxy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11334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Place the file onto a proxy-configured web server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Have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HTCondor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download via HTTP address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3175000" y="33274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</a:t>
            </a:r>
            <a:r>
              <a:rPr lang="en-US" dirty="0" smtClean="0"/>
              <a:t>roxy 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692900" y="3225800"/>
            <a:ext cx="139700" cy="4953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urved Down Arrow 12"/>
          <p:cNvSpPr/>
          <p:nvPr/>
        </p:nvSpPr>
        <p:spPr bwMode="auto">
          <a:xfrm rot="1529728">
            <a:off x="3929477" y="2775188"/>
            <a:ext cx="2576606" cy="558193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54719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17030</TotalTime>
  <Words>1363</Words>
  <Application>Microsoft Macintosh PowerPoint</Application>
  <PresentationFormat>On-screen Show (16:9)</PresentationFormat>
  <Paragraphs>319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OSG-Summer-School-Template</vt:lpstr>
      <vt:lpstr>Large Input in DHTC</vt:lpstr>
      <vt:lpstr>Hardware transfer limits</vt:lpstr>
      <vt:lpstr>Reducing data needs</vt:lpstr>
      <vt:lpstr>Large input in HTC and OSG</vt:lpstr>
      <vt:lpstr>Using a Web Proxy</vt:lpstr>
      <vt:lpstr>Using a Web Proxy</vt:lpstr>
      <vt:lpstr>Using a Web Proxy</vt:lpstr>
      <vt:lpstr>Using a Web Proxy</vt:lpstr>
      <vt:lpstr>Using a Web Proxy</vt:lpstr>
      <vt:lpstr>Using a Web Proxy</vt:lpstr>
      <vt:lpstr>Downloading Proxy Files</vt:lpstr>
      <vt:lpstr>Web Proxy Considerations</vt:lpstr>
      <vt:lpstr>At UW-Madison (Ex. 3.1)</vt:lpstr>
      <vt:lpstr>Large input in HTC and OSG</vt:lpstr>
      <vt:lpstr>Using StashCache for Input</vt:lpstr>
      <vt:lpstr>Placing Files in StashCache</vt:lpstr>
      <vt:lpstr>Placing Files in StashCache</vt:lpstr>
      <vt:lpstr>Obtaining Files in StashCache</vt:lpstr>
      <vt:lpstr>Obtaining Files in StashCache</vt:lpstr>
      <vt:lpstr>In the Submit File</vt:lpstr>
      <vt:lpstr>In the Job Executable</vt:lpstr>
      <vt:lpstr>StashCache Considerations</vt:lpstr>
      <vt:lpstr>StashCache Speed</vt:lpstr>
      <vt:lpstr>Large input in HTC and OSG</vt:lpstr>
      <vt:lpstr>Other Options?</vt:lpstr>
      <vt:lpstr>Cleaning Up Old Data</vt:lpstr>
      <vt:lpstr>Other Considerations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247</cp:revision>
  <cp:lastPrinted>2007-02-13T22:42:37Z</cp:lastPrinted>
  <dcterms:created xsi:type="dcterms:W3CDTF">2010-07-18T15:11:48Z</dcterms:created>
  <dcterms:modified xsi:type="dcterms:W3CDTF">2016-07-28T15:50:55Z</dcterms:modified>
</cp:coreProperties>
</file>