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b="1" sz="4800"/>
            </a:lvl1pPr>
            <a:lvl2pPr rtl="0">
              <a:spcBef>
                <a:spcPts val="0"/>
              </a:spcBef>
              <a:buSzPct val="100000"/>
              <a:defRPr b="1" sz="4800"/>
            </a:lvl2pPr>
            <a:lvl3pPr rtl="0">
              <a:spcBef>
                <a:spcPts val="0"/>
              </a:spcBef>
              <a:buSzPct val="100000"/>
              <a:defRPr b="1" sz="4800"/>
            </a:lvl3pPr>
            <a:lvl4pPr rtl="0">
              <a:spcBef>
                <a:spcPts val="0"/>
              </a:spcBef>
              <a:buSzPct val="100000"/>
              <a:defRPr b="1" sz="4800"/>
            </a:lvl4pPr>
            <a:lvl5pPr rtl="0">
              <a:spcBef>
                <a:spcPts val="0"/>
              </a:spcBef>
              <a:buSzPct val="100000"/>
              <a:defRPr b="1" sz="4800"/>
            </a:lvl5pPr>
            <a:lvl6pPr rtl="0">
              <a:spcBef>
                <a:spcPts val="0"/>
              </a:spcBef>
              <a:buSzPct val="100000"/>
              <a:defRPr b="1" sz="4800"/>
            </a:lvl6pPr>
            <a:lvl7pPr rtl="0">
              <a:spcBef>
                <a:spcPts val="0"/>
              </a:spcBef>
              <a:buSzPct val="100000"/>
              <a:defRPr b="1" sz="4800"/>
            </a:lvl7pPr>
            <a:lvl8pPr rtl="0">
              <a:spcBef>
                <a:spcPts val="0"/>
              </a:spcBef>
              <a:buSzPct val="100000"/>
              <a:defRPr b="1" sz="4800"/>
            </a:lvl8pPr>
            <a:lvl9pPr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hyperlink" Target="https://hcc-docs.unl.edu/display/HCCDOC/HTCondor+on+the+OS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79175" y="1250875"/>
            <a:ext cx="6968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What’s Different About Overlay Systems?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1325" y="5030875"/>
            <a:ext cx="5730299" cy="10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Brian Lin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OSG Software Team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University of Wisconsin - Madison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blin@cs.wisc.edu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Slower Ramp Up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Adding slots: pilot process in the OSG</a:t>
            </a:r>
            <a:br>
              <a:rPr lang="en"/>
            </a:br>
            <a:r>
              <a:rPr lang="en"/>
              <a:t>vs slots already in your local pool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Not a lot of time compared to most job runtimes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Small trade-off for increased availability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1546025" y="2796925"/>
            <a:ext cx="63299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 Great Power Comes Great Responsibility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1546025" y="43201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be a good netizen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 That You Don’t Own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Primary resource owners can kick you</a:t>
            </a:r>
            <a:br>
              <a:rPr lang="en"/>
            </a:br>
            <a:r>
              <a:rPr lang="en"/>
              <a:t>off for any reason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No local sys admins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No sensitive data (e.g. HIPAA) 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a Good Citizen!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Use of shared resources is a privilege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Only use the resources that you request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Be nice to your submit nodes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Solution:</a:t>
            </a:r>
            <a:r>
              <a:rPr lang="en"/>
              <a:t> Test jobs locally and when you’re done test them some more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200"/>
              <a:t>Overlay Systems are Awesome!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Free resources when you need them? With the OSG doing the hard work? Yes, please!</a:t>
            </a:r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endCxn id="7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5397650" y="1749881"/>
            <a:ext cx="1396091" cy="1396091"/>
            <a:chOff x="1278900" y="2333250"/>
            <a:chExt cx="381175" cy="381175"/>
          </a:xfrm>
        </p:grpSpPr>
        <p:sp>
          <p:nvSpPr>
            <p:cNvPr id="81" name="Shape 8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" name="Shape 8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200"/>
              <a:t>What’s the Catch?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Requires more infrastructure, software, set-up, management, troubleshooting...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>
            <a:endCxn id="90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" name="Shape 97"/>
          <p:cNvGrpSpPr/>
          <p:nvPr/>
        </p:nvGrpSpPr>
        <p:grpSpPr>
          <a:xfrm>
            <a:off x="5381940" y="1734195"/>
            <a:ext cx="1427462" cy="1427462"/>
            <a:chOff x="2623275" y="2333250"/>
            <a:chExt cx="381175" cy="381175"/>
          </a:xfrm>
        </p:grpSpPr>
        <p:sp>
          <p:nvSpPr>
            <p:cNvPr id="98" name="Shape 98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“You know you have a </a:t>
            </a:r>
            <a:r>
              <a:rPr b="1" lang="en">
                <a:solidFill>
                  <a:srgbClr val="0091EA"/>
                </a:solidFill>
              </a:rPr>
              <a:t>distributed system</a:t>
            </a:r>
            <a:r>
              <a:rPr lang="en"/>
              <a:t> when the crash of a computer you’ve never heard of stops you from getting any work done.” - Leslie Lamport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Heterogenous Resources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Accounting for differences between the OSG and your local cluster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Sites of the OSG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581150"/>
            <a:ext cx="75819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954550" y="5514150"/>
            <a:ext cx="5636999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https://hcc-docs.unl.edu/display/HCCDOC/HTCondor+on+the+OSG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Heterogeneous Resources — Software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Different operating systems (all </a:t>
            </a:r>
            <a:br>
              <a:rPr lang="en"/>
            </a:br>
            <a:r>
              <a:rPr lang="en"/>
              <a:t>Red Hat based)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Varying software versions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Varying software availability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Solution:</a:t>
            </a:r>
            <a:r>
              <a:rPr lang="en"/>
              <a:t> Make your jobs more portable (more in Wednesday’s talks)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Heterogeneous Resources — Hardware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CPU: Mostly single core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RAM: Mostly &lt; 8GB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Disk: No shared file system (more in Thursday’s talks)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Solution: </a:t>
            </a:r>
            <a:r>
              <a:rPr lang="en"/>
              <a:t>Split up your workflow to make your jobs more high throughput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546025" y="2034925"/>
            <a:ext cx="43083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ii.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Slower</a:t>
            </a:r>
            <a:br>
              <a:rPr lang="en"/>
            </a:br>
            <a:r>
              <a:rPr lang="en"/>
              <a:t>Ramp Up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1546025" y="35581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Leasing resources takes time!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