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4168" r:id="rId1"/>
  </p:sldMasterIdLst>
  <p:notesMasterIdLst>
    <p:notesMasterId r:id="rId29"/>
  </p:notesMasterIdLst>
  <p:handoutMasterIdLst>
    <p:handoutMasterId r:id="rId30"/>
  </p:handoutMasterIdLst>
  <p:sldIdLst>
    <p:sldId id="310" r:id="rId2"/>
    <p:sldId id="324" r:id="rId3"/>
    <p:sldId id="258" r:id="rId4"/>
    <p:sldId id="325" r:id="rId5"/>
    <p:sldId id="320" r:id="rId6"/>
    <p:sldId id="314" r:id="rId7"/>
    <p:sldId id="328" r:id="rId8"/>
    <p:sldId id="329" r:id="rId9"/>
    <p:sldId id="344" r:id="rId10"/>
    <p:sldId id="337" r:id="rId11"/>
    <p:sldId id="323" r:id="rId12"/>
    <p:sldId id="326" r:id="rId13"/>
    <p:sldId id="327" r:id="rId14"/>
    <p:sldId id="331" r:id="rId15"/>
    <p:sldId id="334" r:id="rId16"/>
    <p:sldId id="333" r:id="rId17"/>
    <p:sldId id="339" r:id="rId18"/>
    <p:sldId id="321" r:id="rId19"/>
    <p:sldId id="330" r:id="rId20"/>
    <p:sldId id="342" r:id="rId21"/>
    <p:sldId id="345" r:id="rId22"/>
    <p:sldId id="346" r:id="rId23"/>
    <p:sldId id="341" r:id="rId24"/>
    <p:sldId id="343" r:id="rId25"/>
    <p:sldId id="340" r:id="rId26"/>
    <p:sldId id="322" r:id="rId27"/>
    <p:sldId id="30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tableStyles" Target="tableStyles.xml"/><Relationship Id="rId31" Type="http://schemas.openxmlformats.org/officeDocument/2006/relationships/printerSettings" Target="printerSettings/printerSettings1.bin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6204E-1634-8B47-9EBB-22DF7475568D}" type="datetime1">
              <a:rPr lang="en-US" smtClean="0"/>
              <a:pPr/>
              <a:t>4/23/09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77A1-CE4E-464A-A3C8-655160D9F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F8DB8-69EF-DE4A-B9A6-97B7F92B3D13}" type="datetime1">
              <a:rPr lang="en-US" smtClean="0"/>
              <a:pPr/>
              <a:t>4/23/09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656F7-3F31-6743-9697-5F03AEB6E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April 23, 2009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April 23,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kumimoji="0" lang="en-US" smtClean="0"/>
              <a:t>NCGS 2009 Chapel Hill</a:t>
            </a:r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April 23, 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1AA724-561A-1846-8644-561AA2F66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osg-users@opensciencegrid.or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im.grid.iu.ed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sg-docdb.opensciencegrid.org:440/cgi-bin/RetrieveFile?docid=67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hyperlink" Target="http://www.grid.iu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Osg-sites@opensciencegrid.org" TargetMode="External"/><Relationship Id="rId3" Type="http://schemas.openxmlformats.org/officeDocument/2006/relationships/hyperlink" Target="http://integrationcloud.campfirenow.com/6e62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Joining OSG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Suchandra Thapa</a:t>
            </a:r>
          </a:p>
          <a:p>
            <a:r>
              <a:rPr lang="en-US" dirty="0" smtClean="0"/>
              <a:t>Computation Institute</a:t>
            </a:r>
          </a:p>
          <a:p>
            <a:r>
              <a:rPr lang="en-US" dirty="0" smtClean="0"/>
              <a:t>University of Chicago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Further Assistance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Contact engage team (engage-</a:t>
            </a:r>
            <a:r>
              <a:rPr lang="en-US" dirty="0" err="1" smtClean="0"/>
              <a:t>team@opensciencegrid.org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John McGee </a:t>
            </a:r>
          </a:p>
          <a:p>
            <a:pPr lvl="1"/>
            <a:r>
              <a:rPr lang="en-US" dirty="0" smtClean="0"/>
              <a:t>Mats </a:t>
            </a:r>
            <a:r>
              <a:rPr lang="en-US" dirty="0" err="1" smtClean="0"/>
              <a:t>Rynge</a:t>
            </a:r>
            <a:r>
              <a:rPr lang="en-US" dirty="0" smtClean="0"/>
              <a:t> (</a:t>
            </a:r>
            <a:r>
              <a:rPr lang="en-US" dirty="0" err="1" smtClean="0"/>
              <a:t>rynge@renci.org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Other local engage contact</a:t>
            </a:r>
          </a:p>
          <a:p>
            <a:r>
              <a:rPr lang="en-US" dirty="0" err="1" smtClean="0"/>
              <a:t>osg</a:t>
            </a:r>
            <a:r>
              <a:rPr lang="en-US" dirty="0" smtClean="0"/>
              <a:t> users mailing list</a:t>
            </a:r>
          </a:p>
          <a:p>
            <a:pPr lvl="1"/>
            <a:r>
              <a:rPr lang="en-US" dirty="0" smtClean="0">
                <a:hlinkClick r:id="rId2"/>
              </a:rPr>
              <a:t>osg-users@opensciencegrid.org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Joining OSG as a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OSG</a:t>
            </a:r>
          </a:p>
          <a:p>
            <a:r>
              <a:rPr lang="en-US" dirty="0" smtClean="0"/>
              <a:t>Joining as an user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Joining as a site</a:t>
            </a:r>
          </a:p>
          <a:p>
            <a:r>
              <a:rPr lang="en-US" dirty="0" smtClean="0"/>
              <a:t>Joining as a VO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role as an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a site admin, you should:</a:t>
            </a:r>
          </a:p>
          <a:p>
            <a:pPr lvl="1"/>
            <a:r>
              <a:rPr lang="en-US" dirty="0" smtClean="0"/>
              <a:t>Keep in touch with OSG (downtime, security, etc.)</a:t>
            </a:r>
          </a:p>
          <a:p>
            <a:pPr lvl="1"/>
            <a:r>
              <a:rPr lang="en-US" dirty="0" smtClean="0"/>
              <a:t>Respond to trouble tickets or inquiries from GOC</a:t>
            </a:r>
          </a:p>
          <a:p>
            <a:pPr lvl="1"/>
            <a:r>
              <a:rPr lang="en-US" dirty="0" smtClean="0"/>
              <a:t>Plan your site’s layout</a:t>
            </a:r>
          </a:p>
          <a:p>
            <a:pPr lvl="1"/>
            <a:r>
              <a:rPr lang="en-US" dirty="0" smtClean="0"/>
              <a:t>Update software as needed (within limits)</a:t>
            </a:r>
          </a:p>
          <a:p>
            <a:pPr lvl="1"/>
            <a:r>
              <a:rPr lang="en-US" dirty="0" smtClean="0"/>
              <a:t>Participate and be a good community member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provided for admins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OSG provides:</a:t>
            </a:r>
          </a:p>
          <a:p>
            <a:pPr lvl="1"/>
            <a:r>
              <a:rPr lang="en-US" smtClean="0"/>
              <a:t>Software and ancillary information (configuration tools, documentation, recommendations)</a:t>
            </a:r>
          </a:p>
          <a:p>
            <a:pPr lvl="1"/>
            <a:r>
              <a:rPr lang="en-US" smtClean="0"/>
              <a:t>Assistance in keeping site running smoothly</a:t>
            </a:r>
          </a:p>
          <a:p>
            <a:pPr lvl="1"/>
            <a:r>
              <a:rPr lang="en-US" smtClean="0"/>
              <a:t>Help in troubleshooting and installing software</a:t>
            </a:r>
          </a:p>
          <a:p>
            <a:pPr lvl="1"/>
            <a:r>
              <a:rPr lang="en-US" smtClean="0"/>
              <a:t>Users for your site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Site Registration using OIM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Done using OIM at  </a:t>
            </a:r>
            <a:r>
              <a:rPr lang="en-US" smtClean="0">
                <a:hlinkClick r:id="rId2"/>
              </a:rPr>
              <a:t>https://oim.grid.iu.edu/</a:t>
            </a:r>
            <a:endParaRPr lang="en-US" smtClean="0"/>
          </a:p>
          <a:p>
            <a:r>
              <a:rPr lang="en-US" smtClean="0"/>
              <a:t>Will need to register first, </a:t>
            </a:r>
          </a:p>
          <a:p>
            <a:r>
              <a:rPr lang="en-US" smtClean="0"/>
              <a:t>After GOC approves registration :</a:t>
            </a:r>
          </a:p>
          <a:p>
            <a:pPr lvl="1"/>
            <a:r>
              <a:rPr lang="en-US" smtClean="0"/>
              <a:t>Registrations &gt; Resources &gt; Add New Resource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Site Operations Policy: how to be a good citizen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https://osg-docdb.opensciencegrid.org:440/cgi-bin/RetrieveFile?docid=676</a:t>
            </a:r>
            <a:r>
              <a:rPr lang="en-US" smtClean="0"/>
              <a:t>,</a:t>
            </a:r>
          </a:p>
          <a:p>
            <a:r>
              <a:rPr lang="en-US" smtClean="0"/>
              <a:t>Must support at least one VO: MIS</a:t>
            </a:r>
          </a:p>
          <a:p>
            <a:pPr lvl="1"/>
            <a:r>
              <a:rPr lang="en-US" smtClean="0"/>
              <a:t>We are doing drills, tests are coming up – not perfect but getting there </a:t>
            </a:r>
          </a:p>
          <a:p>
            <a:pPr lvl="1"/>
            <a:r>
              <a:rPr lang="en-US" smtClean="0"/>
              <a:t>Update your gums template</a:t>
            </a:r>
          </a:p>
          <a:p>
            <a:pPr lvl="1"/>
            <a:r>
              <a:rPr lang="en-US" smtClean="0"/>
              <a:t>Let us know if you suspend a VO </a:t>
            </a:r>
          </a:p>
          <a:p>
            <a:r>
              <a:rPr lang="en-US" smtClean="0"/>
              <a:t>Apply security patches announced asap</a:t>
            </a:r>
          </a:p>
          <a:p>
            <a:pPr lvl="1"/>
            <a:r>
              <a:rPr lang="en-US" smtClean="0"/>
              <a:t>Let us know if you cannot</a:t>
            </a:r>
          </a:p>
          <a:p>
            <a:r>
              <a:rPr lang="en-US" smtClean="0"/>
              <a:t>Make sure published site info is accurate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Registration Database</a:t>
            </a:r>
          </a:p>
          <a:p>
            <a:pPr lvl="1"/>
            <a:r>
              <a:rPr lang="en-US" dirty="0" smtClean="0"/>
              <a:t>OSG Information Management – site manager, site security, site operations, site incident response </a:t>
            </a:r>
          </a:p>
          <a:p>
            <a:pPr lvl="1"/>
            <a:r>
              <a:rPr lang="en-US" dirty="0" smtClean="0"/>
              <a:t>Names, email, address, phone</a:t>
            </a:r>
          </a:p>
          <a:p>
            <a:pPr lvl="1"/>
            <a:r>
              <a:rPr lang="en-US" dirty="0" smtClean="0"/>
              <a:t>Old stale info needs to be </a:t>
            </a:r>
            <a:r>
              <a:rPr lang="en-US" dirty="0" err="1" smtClean="0"/>
              <a:t>uptaded</a:t>
            </a:r>
            <a:endParaRPr lang="en-US" dirty="0" smtClean="0"/>
          </a:p>
          <a:p>
            <a:pPr lvl="1"/>
            <a:r>
              <a:rPr lang="en-US" dirty="0" smtClean="0"/>
              <a:t>OIM is maintained at GOC </a:t>
            </a:r>
          </a:p>
          <a:p>
            <a:pPr lvl="1"/>
            <a:r>
              <a:rPr lang="en-US" dirty="0" smtClean="0"/>
              <a:t>We currently check once year, but will the frequency increase once OIM sends automated emails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Assistance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osg-sites@opensciencegrid.org</a:t>
            </a:r>
            <a:r>
              <a:rPr lang="en-US" dirty="0" smtClean="0"/>
              <a:t> mailing list</a:t>
            </a:r>
          </a:p>
          <a:p>
            <a:r>
              <a:rPr lang="en-US" dirty="0" smtClean="0"/>
              <a:t>Weekly operations teleconference:</a:t>
            </a:r>
          </a:p>
          <a:p>
            <a:pPr lvl="1"/>
            <a:r>
              <a:rPr lang="en-US" dirty="0" smtClean="0"/>
              <a:t>Operations Group Meetings are held on each Monday at 1PM EST/EDT. Phone: +1 510 665-5437 ID: 786999</a:t>
            </a:r>
          </a:p>
          <a:p>
            <a:r>
              <a:rPr lang="en-US" dirty="0" smtClean="0"/>
              <a:t>Campfire chat:</a:t>
            </a:r>
          </a:p>
          <a:p>
            <a:pPr lvl="1"/>
            <a:r>
              <a:rPr lang="en-US" dirty="0" smtClean="0">
                <a:hlinkClick r:id="rId3"/>
              </a:rPr>
              <a:t>http://integrationcloud.campfirenow.com/6e62e</a:t>
            </a:r>
            <a:endParaRPr lang="en-US" dirty="0" smtClean="0"/>
          </a:p>
          <a:p>
            <a:r>
              <a:rPr lang="en-US" dirty="0" smtClean="0"/>
              <a:t>Grid operations center</a:t>
            </a:r>
          </a:p>
          <a:p>
            <a:pPr lvl="1"/>
            <a:r>
              <a:rPr lang="en-US" dirty="0" smtClean="0">
                <a:hlinkClick r:id="rId4"/>
              </a:rPr>
              <a:t>http://www.grid.iu.edu/</a:t>
            </a:r>
            <a:endParaRPr lang="en-US" dirty="0" smtClean="0"/>
          </a:p>
          <a:p>
            <a:pPr lvl="1"/>
            <a:r>
              <a:rPr lang="en-US" dirty="0" err="1" smtClean="0"/>
              <a:t>goc@opensciencegrid.org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+1 317-278-9699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Joining as a 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OSG</a:t>
            </a:r>
          </a:p>
          <a:p>
            <a:r>
              <a:rPr lang="en-US" dirty="0" smtClean="0">
                <a:solidFill>
                  <a:srgbClr val="FFF39D"/>
                </a:solidFill>
              </a:rPr>
              <a:t>Joining as an user</a:t>
            </a:r>
          </a:p>
          <a:p>
            <a:r>
              <a:rPr lang="en-US" dirty="0" smtClean="0"/>
              <a:t>Joining as a site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Joining as a VO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Organization:</a:t>
            </a:r>
            <a:br>
              <a:rPr lang="en-US" dirty="0" smtClean="0"/>
            </a:br>
            <a:r>
              <a:rPr lang="en-US" dirty="0" smtClean="0"/>
              <a:t>Virtual Organizations (VO)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OSG is organized by </a:t>
            </a:r>
            <a:r>
              <a:rPr lang="en-US" dirty="0" smtClean="0">
                <a:solidFill>
                  <a:schemeClr val="accent6"/>
                </a:solidFill>
              </a:rPr>
              <a:t>V</a:t>
            </a:r>
            <a:r>
              <a:rPr lang="en-US" dirty="0" smtClean="0"/>
              <a:t>irtual </a:t>
            </a:r>
            <a:r>
              <a:rPr lang="en-US" dirty="0" smtClean="0">
                <a:solidFill>
                  <a:schemeClr val="accent6"/>
                </a:solidFill>
              </a:rPr>
              <a:t>O</a:t>
            </a:r>
            <a:r>
              <a:rPr lang="en-US" dirty="0" smtClean="0"/>
              <a:t>rganizations</a:t>
            </a:r>
          </a:p>
          <a:p>
            <a:r>
              <a:rPr lang="en-US" dirty="0" smtClean="0"/>
              <a:t>A VO allows members of a collaboration or group to retain that same grouping on the OSG</a:t>
            </a:r>
          </a:p>
          <a:p>
            <a:r>
              <a:rPr lang="en-US" dirty="0" smtClean="0"/>
              <a:t>Each VO has different policies as to group membership and runs a VOMS server to track membership</a:t>
            </a:r>
          </a:p>
          <a:p>
            <a:r>
              <a:rPr lang="en-US" dirty="0" err="1" smtClean="0"/>
              <a:t>VOs</a:t>
            </a:r>
            <a:r>
              <a:rPr lang="en-US" dirty="0" smtClean="0"/>
              <a:t> are typically the owner of the various resources found on the OSG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Introduction to OSG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Introduction to OSG</a:t>
            </a:r>
          </a:p>
          <a:p>
            <a:r>
              <a:rPr lang="en-US" dirty="0" smtClean="0"/>
              <a:t>Joining as an user</a:t>
            </a:r>
          </a:p>
          <a:p>
            <a:r>
              <a:rPr lang="en-US" dirty="0" smtClean="0"/>
              <a:t>Joining as a site</a:t>
            </a:r>
          </a:p>
          <a:p>
            <a:r>
              <a:rPr lang="en-US" dirty="0" smtClean="0"/>
              <a:t>Joining as a VO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VOs</a:t>
            </a:r>
            <a:r>
              <a:rPr lang="en-US" dirty="0" smtClean="0"/>
              <a:t> on OSG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Some of the </a:t>
            </a:r>
            <a:r>
              <a:rPr lang="en-US" dirty="0" err="1" smtClean="0"/>
              <a:t>VOs</a:t>
            </a:r>
            <a:r>
              <a:rPr lang="en-US" dirty="0" smtClean="0"/>
              <a:t> currently running on OSG</a:t>
            </a:r>
            <a:endParaRPr lang="en-US" dirty="0"/>
          </a:p>
        </p:txBody>
      </p:sp>
      <p:pic>
        <p:nvPicPr>
          <p:cNvPr id="8" name="Content Placeholder 7" descr="Virtual_Organizations_in_OSG_Consortiu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5966" r="-15966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to have a VO Support Center to provide support for VO members</a:t>
            </a:r>
          </a:p>
          <a:p>
            <a:r>
              <a:rPr lang="en-US" dirty="0" smtClean="0"/>
              <a:t>Need to provide a VOMS server to allow resources to get information on VO membership</a:t>
            </a:r>
          </a:p>
          <a:p>
            <a:r>
              <a:rPr lang="en-US" dirty="0" smtClean="0"/>
              <a:t>You must communicate your minimal group/role-to-privilege requirements to the Grid Operations Center (GOC) in order for the appropriate privileges to be honored</a:t>
            </a:r>
          </a:p>
          <a:p>
            <a:r>
              <a:rPr lang="en-US" dirty="0" smtClean="0"/>
              <a:t>Need to register VO with GOC using OIM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OSG expects from a Support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Register your Support Center with OSG.</a:t>
            </a:r>
          </a:p>
          <a:p>
            <a:r>
              <a:rPr lang="en-US" dirty="0" smtClean="0"/>
              <a:t>Join the </a:t>
            </a:r>
            <a:r>
              <a:rPr lang="en-US" dirty="0" err="1" smtClean="0"/>
              <a:t>osg-operations@opensciencegrid.org</a:t>
            </a:r>
            <a:r>
              <a:rPr lang="en-US" dirty="0" smtClean="0"/>
              <a:t> mailing list. (Instructions)</a:t>
            </a:r>
          </a:p>
          <a:p>
            <a:r>
              <a:rPr lang="en-US" dirty="0" smtClean="0"/>
              <a:t>Send a representative to the weekly operations telephone conference call . Ops Meeting Notes and Agendas</a:t>
            </a:r>
          </a:p>
          <a:p>
            <a:r>
              <a:rPr lang="en-US" dirty="0" smtClean="0"/>
              <a:t>Add information or links to VO specific information page? to document your support-related policies and practices for your users</a:t>
            </a:r>
          </a:p>
          <a:p>
            <a:r>
              <a:rPr lang="en-US" dirty="0" smtClean="0"/>
              <a:t>Create an account on the Footprints OSG ticket system. (Optional)</a:t>
            </a:r>
          </a:p>
          <a:p>
            <a:r>
              <a:rPr lang="en-US" dirty="0" smtClean="0"/>
              <a:t>Respond to problem reports or problems identified by the Grid Operations Center and assigned to you for resolution.</a:t>
            </a:r>
          </a:p>
          <a:p>
            <a:r>
              <a:rPr lang="en-US" dirty="0" smtClean="0"/>
              <a:t>Track your problems in the Footprints ticket system.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VOMS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a </a:t>
            </a:r>
            <a:r>
              <a:rPr lang="en-US" dirty="0" err="1" smtClean="0"/>
              <a:t>voms</a:t>
            </a:r>
            <a:r>
              <a:rPr lang="en-US" dirty="0" smtClean="0"/>
              <a:t> server to host and manage VO membership list</a:t>
            </a:r>
          </a:p>
          <a:p>
            <a:r>
              <a:rPr lang="en-US" dirty="0" smtClean="0"/>
              <a:t>GOC may be able to host VOMS server initially</a:t>
            </a:r>
          </a:p>
          <a:p>
            <a:r>
              <a:rPr lang="en-US" dirty="0" smtClean="0"/>
              <a:t>Fairly low resources needed</a:t>
            </a:r>
          </a:p>
          <a:p>
            <a:pPr lvl="1"/>
            <a:r>
              <a:rPr lang="en-US" dirty="0" smtClean="0"/>
              <a:t>Can use a VM</a:t>
            </a:r>
          </a:p>
          <a:p>
            <a:r>
              <a:rPr lang="en-US" dirty="0" smtClean="0"/>
              <a:t>Will need one or more VO </a:t>
            </a:r>
            <a:r>
              <a:rPr lang="en-US" dirty="0" err="1" smtClean="0"/>
              <a:t>admins</a:t>
            </a:r>
            <a:r>
              <a:rPr lang="en-US" dirty="0" smtClean="0"/>
              <a:t> to approve VO membership requests and personal certificate requests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Through VO representatives, </a:t>
            </a:r>
            <a:r>
              <a:rPr lang="en-US" dirty="0" err="1" smtClean="0"/>
              <a:t>VOs</a:t>
            </a:r>
            <a:r>
              <a:rPr lang="en-US" dirty="0" smtClean="0"/>
              <a:t> can participate following areas:</a:t>
            </a:r>
          </a:p>
          <a:p>
            <a:pPr lvl="1"/>
            <a:r>
              <a:rPr lang="en-US" dirty="0" smtClean="0"/>
              <a:t>Provide feedback on software available in the default OSG software stacks</a:t>
            </a:r>
          </a:p>
          <a:p>
            <a:pPr lvl="1"/>
            <a:r>
              <a:rPr lang="en-US" dirty="0" smtClean="0"/>
              <a:t>Participate in validation of new software releases</a:t>
            </a:r>
          </a:p>
          <a:p>
            <a:pPr lvl="1"/>
            <a:r>
              <a:rPr lang="en-US" dirty="0" smtClean="0"/>
              <a:t>Provide feedback and requests for incorporation of new features and capabilities that resources should provide (</a:t>
            </a:r>
            <a:r>
              <a:rPr lang="en-US" dirty="0" err="1" smtClean="0"/>
              <a:t>mpi</a:t>
            </a:r>
            <a:r>
              <a:rPr lang="en-US" dirty="0" smtClean="0"/>
              <a:t> support/advertisement, opportunistic storage, etc.)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Assistance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Weekly forum:</a:t>
            </a:r>
          </a:p>
          <a:p>
            <a:pPr lvl="1"/>
            <a:r>
              <a:rPr lang="en-US" dirty="0" smtClean="0"/>
              <a:t>Thursdays 1:30 PM Central, Phone: 510-665-5437, ID: 1111</a:t>
            </a:r>
          </a:p>
          <a:p>
            <a:r>
              <a:rPr lang="en-US" dirty="0" smtClean="0"/>
              <a:t>Email list: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osg-vo-forum@opensciencegrid.org</a:t>
            </a:r>
            <a:endParaRPr lang="en-US" dirty="0" smtClean="0"/>
          </a:p>
          <a:p>
            <a:r>
              <a:rPr lang="en-US" dirty="0" smtClean="0"/>
              <a:t>VO Representatives</a:t>
            </a:r>
          </a:p>
          <a:p>
            <a:pPr lvl="1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Rana</a:t>
            </a:r>
            <a:r>
              <a:rPr lang="en-US" dirty="0" smtClean="0"/>
              <a:t> (</a:t>
            </a:r>
            <a:r>
              <a:rPr lang="en-US" dirty="0" err="1" smtClean="0"/>
              <a:t>rana@fnal.gov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Britta </a:t>
            </a:r>
            <a:r>
              <a:rPr lang="en-US" dirty="0" err="1" smtClean="0"/>
              <a:t>Daudert</a:t>
            </a:r>
            <a:r>
              <a:rPr lang="en-US" dirty="0" smtClean="0"/>
              <a:t> (</a:t>
            </a:r>
            <a:r>
              <a:rPr lang="en-US" dirty="0" err="1" smtClean="0"/>
              <a:t>bdaudert@ligo.caltech.edu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Chris Green (</a:t>
            </a:r>
            <a:r>
              <a:rPr lang="en-US" dirty="0" err="1" smtClean="0"/>
              <a:t>greenc@fnal.gov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Q&amp;A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39D"/>
                </a:solidFill>
              </a:rPr>
              <a:t>Joining as an user</a:t>
            </a:r>
          </a:p>
          <a:p>
            <a:r>
              <a:rPr lang="en-US" dirty="0" smtClean="0"/>
              <a:t>Joining as a site</a:t>
            </a:r>
          </a:p>
          <a:p>
            <a:r>
              <a:rPr lang="en-US" dirty="0" smtClean="0"/>
              <a:t>Joining as a VO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Q&amp;A time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Alain Roy </a:t>
            </a:r>
          </a:p>
          <a:p>
            <a:r>
              <a:rPr lang="en-US" dirty="0" smtClean="0"/>
              <a:t>Terrence Martin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OSG stands for </a:t>
            </a:r>
            <a:r>
              <a:rPr lang="en-US" dirty="0" smtClean="0">
                <a:solidFill>
                  <a:schemeClr val="accent1"/>
                </a:solidFill>
              </a:rPr>
              <a:t>O</a:t>
            </a:r>
            <a:r>
              <a:rPr lang="en-US" dirty="0" smtClean="0"/>
              <a:t>pen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cience </a:t>
            </a:r>
            <a:r>
              <a:rPr lang="en-US" dirty="0" smtClean="0">
                <a:solidFill>
                  <a:schemeClr val="accent1"/>
                </a:solidFill>
              </a:rPr>
              <a:t>G</a:t>
            </a:r>
            <a:r>
              <a:rPr lang="en-US" dirty="0" smtClean="0"/>
              <a:t>rid</a:t>
            </a:r>
          </a:p>
          <a:p>
            <a:r>
              <a:rPr lang="en-US" dirty="0" smtClean="0"/>
              <a:t>Provides high-throughput computing across US </a:t>
            </a:r>
          </a:p>
          <a:p>
            <a:pPr lvl="1"/>
            <a:r>
              <a:rPr lang="en-US" dirty="0" smtClean="0"/>
              <a:t>Currently more than 75 sites</a:t>
            </a:r>
          </a:p>
          <a:p>
            <a:pPr lvl="1"/>
            <a:r>
              <a:rPr lang="en-US" dirty="0" smtClean="0"/>
              <a:t>Recent stats: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282,912 jobs for 433,051 hours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Used 75 sites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Jobs by ~20 different virtual organizations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92% of jobs succeeded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Underestimate: 4 sites didn’t report anything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opportunistic computing for </a:t>
            </a:r>
            <a:r>
              <a:rPr lang="en-US" dirty="0" err="1" smtClean="0"/>
              <a:t>VOs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Focus on high-throughput computing rather than high performance 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Overriding principle: Autonomy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Sites and </a:t>
            </a:r>
            <a:r>
              <a:rPr lang="en-US" dirty="0" err="1" smtClean="0"/>
              <a:t>VOs</a:t>
            </a:r>
            <a:r>
              <a:rPr lang="en-US" dirty="0" smtClean="0"/>
              <a:t> are autonomous</a:t>
            </a:r>
          </a:p>
          <a:p>
            <a:pPr lvl="1"/>
            <a:r>
              <a:rPr lang="en-US" dirty="0" err="1" smtClean="0"/>
              <a:t>Admins</a:t>
            </a:r>
            <a:r>
              <a:rPr lang="en-US" dirty="0" smtClean="0"/>
              <a:t> are free to make decisions about site</a:t>
            </a:r>
          </a:p>
          <a:p>
            <a:pPr lvl="1"/>
            <a:r>
              <a:rPr lang="en-US" dirty="0" smtClean="0"/>
              <a:t>OSG provides software and recommendations about configuration</a:t>
            </a:r>
          </a:p>
          <a:p>
            <a:pPr lvl="1"/>
            <a:r>
              <a:rPr lang="en-US" dirty="0" err="1" smtClean="0"/>
              <a:t>Admins</a:t>
            </a:r>
            <a:r>
              <a:rPr lang="en-US" dirty="0" smtClean="0"/>
              <a:t> are allowed to decided when and if to upgrade</a:t>
            </a:r>
          </a:p>
          <a:p>
            <a:pPr lvl="1"/>
            <a:r>
              <a:rPr lang="en-US" dirty="0" err="1" smtClean="0"/>
              <a:t>Admins</a:t>
            </a:r>
            <a:r>
              <a:rPr lang="en-US" dirty="0" smtClean="0"/>
              <a:t> are responsible for site but OSG provides operational support</a:t>
            </a:r>
          </a:p>
          <a:p>
            <a:pPr lvl="1"/>
            <a:r>
              <a:rPr lang="en-US" dirty="0" err="1" smtClean="0"/>
              <a:t>VOs</a:t>
            </a:r>
            <a:r>
              <a:rPr lang="en-US" dirty="0" smtClean="0"/>
              <a:t> run and maintain own membership lists (on VOMS server)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Joining OSG as an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OSG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Joining as an user</a:t>
            </a:r>
          </a:p>
          <a:p>
            <a:r>
              <a:rPr lang="en-US" dirty="0" smtClean="0"/>
              <a:t>Joining as a site</a:t>
            </a:r>
          </a:p>
          <a:p>
            <a:r>
              <a:rPr lang="en-US" dirty="0" smtClean="0"/>
              <a:t>Joining as a VO</a:t>
            </a:r>
          </a:p>
          <a:p>
            <a:r>
              <a:rPr lang="en-US" dirty="0" smtClean="0"/>
              <a:t>Q&amp;A 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Everyone using OSG gets a personal certificate because it is required to do any activity on an OSG resource</a:t>
            </a:r>
          </a:p>
          <a:p>
            <a:r>
              <a:rPr lang="en-US" dirty="0" smtClean="0"/>
              <a:t>Will need to know or contact someone with </a:t>
            </a:r>
            <a:r>
              <a:rPr lang="en-US" dirty="0" err="1" smtClean="0"/>
              <a:t>DOEGrids</a:t>
            </a:r>
            <a:r>
              <a:rPr lang="en-US" dirty="0" smtClean="0"/>
              <a:t> certificate in order to obtain a personal certificate</a:t>
            </a:r>
          </a:p>
          <a:p>
            <a:r>
              <a:rPr lang="en-US" dirty="0" smtClean="0"/>
              <a:t>As a new user, you can contact the engage team to get assistance with obtaining a personal certificate and in getting started in OSG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New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Users coming in as a member of an existing VO</a:t>
            </a:r>
          </a:p>
          <a:p>
            <a:pPr lvl="1"/>
            <a:r>
              <a:rPr lang="en-US" dirty="0" err="1" smtClean="0"/>
              <a:t>VOs</a:t>
            </a:r>
            <a:r>
              <a:rPr lang="en-US" dirty="0" smtClean="0"/>
              <a:t> have existing infrastructure and support centers to help</a:t>
            </a:r>
          </a:p>
          <a:p>
            <a:pPr lvl="1"/>
            <a:r>
              <a:rPr lang="en-US" dirty="0" smtClean="0"/>
              <a:t>VO will help in getting started: applications, data sets, etc. </a:t>
            </a:r>
          </a:p>
          <a:p>
            <a:r>
              <a:rPr lang="en-US" dirty="0" smtClean="0"/>
              <a:t>Users coming in as a completely new user</a:t>
            </a:r>
          </a:p>
          <a:p>
            <a:pPr lvl="1"/>
            <a:r>
              <a:rPr lang="en-US" dirty="0" smtClean="0"/>
              <a:t>Will typically come join through the auspices of the engage VO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Completely new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Will typically become members of the engage VO</a:t>
            </a:r>
          </a:p>
          <a:p>
            <a:r>
              <a:rPr lang="en-US" smtClean="0"/>
              <a:t>The Engage team will provide assistance with:</a:t>
            </a:r>
          </a:p>
          <a:p>
            <a:pPr lvl="1"/>
            <a:r>
              <a:rPr lang="en-US" smtClean="0"/>
              <a:t>Getting applications and workflows running on OSG</a:t>
            </a:r>
          </a:p>
          <a:p>
            <a:pPr lvl="1"/>
            <a:r>
              <a:rPr lang="en-US" smtClean="0"/>
              <a:t>An existing framework to help with selecting resources</a:t>
            </a:r>
          </a:p>
          <a:p>
            <a:pPr lvl="1"/>
            <a:r>
              <a:rPr lang="en-US" smtClean="0"/>
              <a:t>Contacts to software providers that can help with moving forward (getting resources on the OSG, becoming a VO)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that may arise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Getting jobs running on the grid is difficult:</a:t>
            </a:r>
          </a:p>
          <a:p>
            <a:pPr lvl="1"/>
            <a:r>
              <a:rPr lang="en-US" dirty="0" smtClean="0"/>
              <a:t>Grids are still being worked on so things may break</a:t>
            </a:r>
          </a:p>
          <a:p>
            <a:pPr lvl="1"/>
            <a:r>
              <a:rPr lang="en-US" dirty="0" smtClean="0"/>
              <a:t>No logins so troubleshooting is difficult</a:t>
            </a:r>
          </a:p>
          <a:p>
            <a:pPr lvl="1"/>
            <a:r>
              <a:rPr lang="en-US" dirty="0" smtClean="0"/>
              <a:t>Sites may go down, sites may have </a:t>
            </a:r>
            <a:r>
              <a:rPr lang="en-US" dirty="0" err="1" smtClean="0"/>
              <a:t>misconfigurations</a:t>
            </a:r>
            <a:r>
              <a:rPr lang="en-US" dirty="0" smtClean="0"/>
              <a:t> that affect you</a:t>
            </a:r>
          </a:p>
          <a:p>
            <a:r>
              <a:rPr lang="en-US" dirty="0" smtClean="0"/>
              <a:t>The grid paradigm is not for everyone</a:t>
            </a:r>
          </a:p>
          <a:p>
            <a:pPr lvl="1"/>
            <a:r>
              <a:rPr lang="en-US" dirty="0" smtClean="0"/>
              <a:t>Jobs should be relatively independent</a:t>
            </a:r>
          </a:p>
          <a:p>
            <a:pPr lvl="1"/>
            <a:r>
              <a:rPr lang="en-US" dirty="0" smtClean="0"/>
              <a:t>Large MPI type jobs not really suitable</a:t>
            </a:r>
          </a:p>
          <a:p>
            <a:pPr lvl="1"/>
            <a:r>
              <a:rPr lang="en-US" dirty="0" smtClean="0"/>
              <a:t>Jobs should have fairly low overhead in relation to computation time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April 23, 2009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1AA724-561A-1846-8644-561AA2F6606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NCGS 2009 Chapel Hill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566</TotalTime>
  <Words>1541</Words>
  <Application>Microsoft Macintosh PowerPoint</Application>
  <PresentationFormat>On-screen Show (4:3)</PresentationFormat>
  <Paragraphs>249</Paragraphs>
  <Slides>27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Joining OSG</vt:lpstr>
      <vt:lpstr>Introduction to OSG</vt:lpstr>
      <vt:lpstr>Introduction to OSG</vt:lpstr>
      <vt:lpstr>Overriding principle: Autonomy</vt:lpstr>
      <vt:lpstr>Joining OSG as an user</vt:lpstr>
      <vt:lpstr>Starting out</vt:lpstr>
      <vt:lpstr>Two Types of New Users</vt:lpstr>
      <vt:lpstr>Completely new users</vt:lpstr>
      <vt:lpstr>Issues that may arise</vt:lpstr>
      <vt:lpstr>Getting Further Assistance</vt:lpstr>
      <vt:lpstr>Joining OSG as a Site</vt:lpstr>
      <vt:lpstr>Your role as an admin</vt:lpstr>
      <vt:lpstr>Support provided for admins</vt:lpstr>
      <vt:lpstr>Site Registration using OIM </vt:lpstr>
      <vt:lpstr>Site Operations Policy: how to be a good citizen</vt:lpstr>
      <vt:lpstr>Policies</vt:lpstr>
      <vt:lpstr>Further Assistance</vt:lpstr>
      <vt:lpstr>Joining as a VO</vt:lpstr>
      <vt:lpstr>OSG Organization: Virtual Organizations (VO) </vt:lpstr>
      <vt:lpstr>VOs on OSG</vt:lpstr>
      <vt:lpstr>VO Requirements</vt:lpstr>
      <vt:lpstr>What OSG expects from a Support Center</vt:lpstr>
      <vt:lpstr>VOMS Server</vt:lpstr>
      <vt:lpstr>VO Input</vt:lpstr>
      <vt:lpstr>Further Assistance</vt:lpstr>
      <vt:lpstr>Q&amp;A Time</vt:lpstr>
      <vt:lpstr>Acknowledgements</vt:lpstr>
    </vt:vector>
  </TitlesOfParts>
  <Company>University of Chicago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Suchandra Thapa</dc:creator>
  <cp:lastModifiedBy>Suchandra Thapa</cp:lastModifiedBy>
  <cp:revision>155</cp:revision>
  <cp:lastPrinted>2009-04-23T14:34:36Z</cp:lastPrinted>
  <dcterms:created xsi:type="dcterms:W3CDTF">2009-04-23T14:31:02Z</dcterms:created>
  <dcterms:modified xsi:type="dcterms:W3CDTF">2009-04-23T14:35:30Z</dcterms:modified>
</cp:coreProperties>
</file>