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325" r:id="rId3"/>
    <p:sldId id="329" r:id="rId4"/>
    <p:sldId id="301" r:id="rId5"/>
    <p:sldId id="327" r:id="rId6"/>
    <p:sldId id="328" r:id="rId7"/>
    <p:sldId id="295" r:id="rId8"/>
    <p:sldId id="326" r:id="rId9"/>
    <p:sldId id="282" r:id="rId10"/>
    <p:sldId id="324" r:id="rId11"/>
    <p:sldId id="281" r:id="rId12"/>
    <p:sldId id="332" r:id="rId13"/>
    <p:sldId id="330" r:id="rId14"/>
    <p:sldId id="331" r:id="rId15"/>
    <p:sldId id="285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60"/>
  </p:normalViewPr>
  <p:slideViewPr>
    <p:cSldViewPr>
      <p:cViewPr>
        <p:scale>
          <a:sx n="68" d="100"/>
          <a:sy n="68" d="100"/>
        </p:scale>
        <p:origin x="-88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6/14/2017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 - OSG Networking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rid-monitoring.cern.ch/perfsonar_coverage.txt" TargetMode="External"/><Relationship Id="rId13" Type="http://schemas.openxmlformats.org/officeDocument/2006/relationships/hyperlink" Target="https://meshconfig.grid.iu.edu/" TargetMode="External"/><Relationship Id="rId3" Type="http://schemas.openxmlformats.org/officeDocument/2006/relationships/hyperlink" Target="https://docs.google.com/document/d/1l144BSo-88M0cLMMjKcKMIE-Q5s21X-w3lYl-0Pn_08/edit" TargetMode="External"/><Relationship Id="rId7" Type="http://schemas.openxmlformats.org/officeDocument/2006/relationships/hyperlink" Target="https://docs.google.com/document/d/1FzmXZinO4Pb8NAfd5SWUzaAFYOL23dt66hQsDmaP-WI/edit" TargetMode="External"/><Relationship Id="rId12" Type="http://schemas.openxmlformats.org/officeDocument/2006/relationships/hyperlink" Target="http://tiny.cc/pS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ciencegrid.org/bin/view/Documentation/NetworkingInOSG" TargetMode="External"/><Relationship Id="rId11" Type="http://schemas.openxmlformats.org/officeDocument/2006/relationships/hyperlink" Target="http://tiny.cc/pSDash" TargetMode="External"/><Relationship Id="rId5" Type="http://schemas.openxmlformats.org/officeDocument/2006/relationships/hyperlink" Target="https://docs.google.com/document/d/1mJ1kf43nZf6gvKoNtiTOc0g0MYDv_wSfSm7YdiMs3Lo/edit" TargetMode="External"/><Relationship Id="rId15" Type="http://schemas.openxmlformats.org/officeDocument/2006/relationships/hyperlink" Target="http://www.perfsonar.net/" TargetMode="External"/><Relationship Id="rId10" Type="http://schemas.openxmlformats.org/officeDocument/2006/relationships/hyperlink" Target="http://tiny.cc/PktLossNoUnknown" TargetMode="External"/><Relationship Id="rId4" Type="http://schemas.openxmlformats.org/officeDocument/2006/relationships/hyperlink" Target="https://twiki.grid.iu.edu/bin/view/Operations/PSServiceLevelAgreement" TargetMode="External"/><Relationship Id="rId9" Type="http://schemas.openxmlformats.org/officeDocument/2006/relationships/hyperlink" Target="https://twiki.opensciencegrid.org/bin/view/Documentation/DeployperfSONAR" TargetMode="External"/><Relationship Id="rId14" Type="http://schemas.openxmlformats.org/officeDocument/2006/relationships/hyperlink" Target="https://meshconfig-itb.grid.iu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opensciencegrid.org/bin/view/Documentation/NetworkingInO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mca" TargetMode="External"/><Relationship Id="rId7" Type="http://schemas.openxmlformats.org/officeDocument/2006/relationships/hyperlink" Target="https://meshconfig.grid.iu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hconfig-itb.grid.iu.edu/" TargetMode="External"/><Relationship Id="rId5" Type="http://schemas.openxmlformats.org/officeDocument/2006/relationships/hyperlink" Target="https://github.com/soichih/meshconfig-admin/issues" TargetMode="External"/><Relationship Id="rId4" Type="http://schemas.openxmlformats.org/officeDocument/2006/relationships/hyperlink" Target="https://github.com/soichih/meshconfig-admi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cket.opensciencegrid.org/34087" TargetMode="External"/><Relationship Id="rId2" Type="http://schemas.openxmlformats.org/officeDocument/2006/relationships/hyperlink" Target="https://psomd.grid.iu.edu/etf/check_m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ern.ch/etf/docker/blob/master/README.md" TargetMode="External"/><Relationship Id="rId4" Type="http://schemas.openxmlformats.org/officeDocument/2006/relationships/hyperlink" Target="https://psomd.grid.iu.edu/WLCGperfSONAR/check_m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RegATLASAla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</a:t>
            </a:r>
            <a:r>
              <a:rPr lang="en-US" smtClean="0"/>
              <a:t>: </a:t>
            </a:r>
            <a:r>
              <a:rPr lang="en-US" b="1"/>
              <a:t> </a:t>
            </a:r>
            <a:r>
              <a:rPr lang="en-US" b="1" smtClean="0"/>
              <a:t>June 14, </a:t>
            </a:r>
            <a:r>
              <a:rPr lang="en-US" b="1" dirty="0" smtClean="0"/>
              <a:t>2017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/>
          <a:lstStyle/>
          <a:p>
            <a:r>
              <a:rPr lang="en-US" dirty="0" smtClean="0"/>
              <a:t>Current Example Alerting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5626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Last time I showed an text example email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updated the format: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Working to customize by alert type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1200"/>
            <a:ext cx="5069532" cy="39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Because our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sz="2800" dirty="0" smtClean="0"/>
              <a:t> data is published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CERN</a:t>
            </a:r>
            <a:r>
              <a:rPr lang="en-US" sz="2800" dirty="0" smtClean="0"/>
              <a:t> and gets to the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Chicago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Elasticsearch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analytics platform we have a number of nice dashboards constructed to see the (meta)data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In the next few slides I will flip through a few of them showing what we currently have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The dashboards are only available right now on development systems (hidden behind user/pw credentials) but we are working to publish (</a:t>
            </a:r>
            <a:r>
              <a:rPr lang="en-US" sz="2800" dirty="0" err="1" smtClean="0">
                <a:solidFill>
                  <a:srgbClr val="00B050"/>
                </a:solidFill>
              </a:rPr>
              <a:t>readonly</a:t>
            </a:r>
            <a:r>
              <a:rPr lang="en-US" sz="2800" dirty="0" smtClean="0">
                <a:solidFill>
                  <a:srgbClr val="00B050"/>
                </a:solidFill>
              </a:rPr>
              <a:t>) versions of them for general use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1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Kibana</a:t>
            </a:r>
            <a:r>
              <a:rPr lang="en-US" dirty="0" smtClean="0"/>
              <a:t> perfSONAR Infrastructure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1354814"/>
            <a:ext cx="8830162" cy="48935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01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Grafana</a:t>
            </a:r>
            <a:r>
              <a:rPr lang="en-US" dirty="0" smtClean="0"/>
              <a:t> Dashboard (</a:t>
            </a:r>
            <a:r>
              <a:rPr lang="en-US" dirty="0" err="1" smtClean="0"/>
              <a:t>ESnet</a:t>
            </a:r>
            <a:r>
              <a:rPr lang="en-US" dirty="0" smtClean="0"/>
              <a:t> sites)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42365"/>
            <a:ext cx="8991600" cy="4782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70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Grafana</a:t>
            </a:r>
            <a:r>
              <a:rPr lang="en-US" dirty="0" smtClean="0"/>
              <a:t> (Site to 2 Destinations)</a:t>
            </a:r>
            <a:br>
              <a:rPr lang="en-US" dirty="0" smtClean="0"/>
            </a:br>
            <a:r>
              <a:rPr lang="en-US" dirty="0" smtClean="0"/>
              <a:t>(CERN to BNL and TRIUMF)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76400"/>
            <a:ext cx="8903495" cy="4469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0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9248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b="1" dirty="0" smtClean="0">
                <a:solidFill>
                  <a:srgbClr val="00B050"/>
                </a:solidFill>
              </a:rPr>
              <a:t>Whil</a:t>
            </a:r>
            <a:r>
              <a:rPr lang="en-US" sz="3800" b="1" dirty="0" smtClean="0">
                <a:solidFill>
                  <a:srgbClr val="00B050"/>
                </a:solidFill>
              </a:rPr>
              <a:t>e we have made very good progress in updating things there is still much to 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70C0"/>
                </a:solidFill>
              </a:rPr>
              <a:t>Need updated documentation reflecting the righ</a:t>
            </a:r>
            <a:r>
              <a:rPr lang="en-US" sz="3800" dirty="0" smtClean="0">
                <a:solidFill>
                  <a:srgbClr val="0070C0"/>
                </a:solidFill>
              </a:rPr>
              <a:t>t best practices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70C0"/>
                </a:solidFill>
              </a:rPr>
              <a:t>Need to include public version of dashboards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C00000"/>
                </a:solidFill>
              </a:rPr>
              <a:t>Must recruit additional non-WLCG sites using our developing capabilities as a “carrot”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2060"/>
                </a:solidFill>
              </a:rPr>
              <a:t>Some services need minor fixes (perfSONAR RSV, MCA) and host admins may need to do some work to fix toolkit issues we are seeing with their sites</a:t>
            </a:r>
            <a:endParaRPr lang="en-US" sz="3800" dirty="0" smtClean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64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98080" cy="2163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</a:t>
            </a:r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3"/>
              </a:rPr>
              <a:t>https://docs.google.com/document/d/1l144BSo-88M0cLMMjKcKMIE-Q5s21X-w3lYl-0Pn_08/edit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twiki.grid.iu.edu/bin/view/Operations/PSServiceLevelAgreement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Data lifecycle </a:t>
            </a:r>
            <a:r>
              <a:rPr lang="en-US" dirty="0">
                <a:hlinkClick r:id="rId5"/>
              </a:rPr>
              <a:t>https://docs.google.com/document/d/1mJ1kf43nZf6gvKoNtiTOc0g0MYDv_wSfSm7YdiMs3Lo/edit</a:t>
            </a:r>
            <a:r>
              <a:rPr lang="en-US" dirty="0" smtClean="0">
                <a:hlinkClick r:id="rId5"/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OSG network </a:t>
            </a:r>
            <a:r>
              <a:rPr lang="en-US" dirty="0"/>
              <a:t>d</a:t>
            </a:r>
            <a:r>
              <a:rPr lang="en-US" dirty="0" smtClean="0"/>
              <a:t>ocumentation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OSG networking year-5 goals </a:t>
            </a:r>
            <a:r>
              <a:rPr lang="en-US" dirty="0"/>
              <a:t>and milestones: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docs.google.com/document/d/1FzmXZinO4Pb8NAfd5SWUzaAFYOL23dt66hQsDmaP-WI/edit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grid-monitoring.cern.ch/perfsonar_coverage.txt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endParaRPr lang="en-US" dirty="0" smtClean="0"/>
          </a:p>
          <a:p>
            <a:pPr lvl="1"/>
            <a:r>
              <a:rPr lang="en-US" dirty="0"/>
              <a:t>Packet-loss: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tiny.cc/PktLossNoUnknown</a:t>
            </a:r>
            <a:r>
              <a:rPr lang="en-US" dirty="0" smtClean="0"/>
              <a:t>  (6 month view)</a:t>
            </a:r>
          </a:p>
          <a:p>
            <a:pPr lvl="1"/>
            <a:r>
              <a:rPr lang="en-US" dirty="0" smtClean="0"/>
              <a:t>perfSONAR</a:t>
            </a:r>
            <a:r>
              <a:rPr lang="en-US" dirty="0"/>
              <a:t> dashboard: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tiny.cc/pSDash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link details:  </a:t>
            </a:r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tiny.cc/pSLink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13"/>
              </a:rPr>
              <a:t>https</a:t>
            </a:r>
            <a:r>
              <a:rPr lang="en-US" dirty="0" smtClean="0">
                <a:hlinkClick r:id="rId13"/>
              </a:rPr>
              <a:t>://</a:t>
            </a:r>
            <a:r>
              <a:rPr lang="en-US" dirty="0" smtClean="0">
                <a:hlinkClick r:id="rId13"/>
              </a:rPr>
              <a:t>meshconfig.grid.iu.edu/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700" dirty="0" smtClean="0"/>
              <a:t>Pre-Production </a:t>
            </a:r>
            <a:r>
              <a:rPr lang="en-US" sz="2700" dirty="0" err="1" smtClean="0"/>
              <a:t>Meshconfig</a:t>
            </a:r>
            <a:r>
              <a:rPr lang="en-US" sz="2700" dirty="0" smtClean="0"/>
              <a:t> </a:t>
            </a:r>
            <a:r>
              <a:rPr lang="en-US" sz="2700" dirty="0" smtClean="0">
                <a:hlinkClick r:id="rId14"/>
              </a:rPr>
              <a:t>https://</a:t>
            </a:r>
            <a:r>
              <a:rPr lang="en-US" sz="2700" dirty="0" smtClean="0">
                <a:hlinkClick r:id="rId14"/>
              </a:rPr>
              <a:t>meshconfig-itb.grid.iu.edu/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perfSONAR </a:t>
            </a:r>
            <a:r>
              <a:rPr lang="en-US" dirty="0"/>
              <a:t>homepage:  </a:t>
            </a:r>
            <a:r>
              <a:rPr lang="en-US" dirty="0">
                <a:hlinkClick r:id="rId15"/>
              </a:rPr>
              <a:t>http://www.perfsonar.net</a:t>
            </a:r>
            <a:r>
              <a:rPr lang="en-US" dirty="0" smtClean="0">
                <a:hlinkClick r:id="rId1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Services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last meeting ALL VMs running OSG network services have been updated to use the most recent perfSONAR v4 RPMs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postgresql</a:t>
            </a:r>
            <a:r>
              <a:rPr lang="en-US" dirty="0" smtClean="0">
                <a:solidFill>
                  <a:srgbClr val="00B050"/>
                </a:solidFill>
              </a:rPr>
              <a:t> DB (part of </a:t>
            </a:r>
            <a:r>
              <a:rPr lang="en-US" dirty="0" err="1" smtClean="0">
                <a:solidFill>
                  <a:srgbClr val="00B050"/>
                </a:solidFill>
              </a:rPr>
              <a:t>ESmond</a:t>
            </a:r>
            <a:r>
              <a:rPr lang="en-US" dirty="0" smtClean="0">
                <a:solidFill>
                  <a:srgbClr val="00B050"/>
                </a:solidFill>
              </a:rPr>
              <a:t>) was also updated to use 9.6 instead of 9.4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 significant issues discovered and all services are running well after the update.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93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Resource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Once all VMs were update in terms of software we let them run for a few days to get a baseline of resource use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We had a number of cases where we had mismatches in CPU or RAM for VMs.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Fortunately it was roughly balanced so that systems need more CPUs could use the ones released from others and similarly for memory.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check_mk</a:t>
            </a:r>
            <a:r>
              <a:rPr lang="en-US" dirty="0" smtClean="0">
                <a:solidFill>
                  <a:srgbClr val="0070C0"/>
                </a:solidFill>
              </a:rPr>
              <a:t> monitoring was really important for identifying the right resource requirements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One small tweak (adding back some “stolen” memory) was needed on a couple VMs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System now seems balanced for the current workload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Have to watch over time and adjust as required.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67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Updating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existing documentation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twiki.opensciencegrid.org/bin/view/Documentation/NetworkingInOSG</a:t>
            </a:r>
            <a:r>
              <a:rPr lang="en-US" dirty="0" smtClean="0"/>
              <a:t> needs: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Streamlining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Updating for v4.0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Migration to GitHub? (What is the new location?)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developers provide excellent documentation on installation and configuration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</a:p>
          <a:p>
            <a:pPr lvl="1"/>
            <a:r>
              <a:rPr lang="en-US" dirty="0" smtClean="0"/>
              <a:t>We need to point to that and provide details on the few specific things we need to worry about for OSG/WLCG installations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Firewalls configured allowing our access to the data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Configuration for  auto-mesh and information about MCA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network services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and  WLCG support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Timeline: </a:t>
            </a:r>
            <a:r>
              <a:rPr lang="en-US" b="1" dirty="0" smtClean="0">
                <a:solidFill>
                  <a:srgbClr val="00B050"/>
                </a:solidFill>
              </a:rPr>
              <a:t>STILL </a:t>
            </a:r>
            <a:r>
              <a:rPr lang="en-US" b="1" dirty="0" smtClean="0">
                <a:solidFill>
                  <a:srgbClr val="00B050"/>
                </a:solidFill>
              </a:rPr>
              <a:t>guessing </a:t>
            </a:r>
            <a:r>
              <a:rPr lang="en-US" b="1" dirty="0" smtClean="0">
                <a:solidFill>
                  <a:srgbClr val="00B050"/>
                </a:solidFill>
              </a:rPr>
              <a:t>about 2 weeks to get to final </a:t>
            </a:r>
            <a:r>
              <a:rPr lang="en-US" b="1" dirty="0" smtClean="0">
                <a:solidFill>
                  <a:srgbClr val="00B050"/>
                </a:solidFill>
              </a:rPr>
              <a:t>version once things settle down.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This work has been lagging because of other issues; waiting for other work to converge and gaining some feedback/experience on v4.0 so documentation reflects identified “best practices”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56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Update / Data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714488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Since the beginning of the year we have been waiting to update the storage  (disks) in use for the network </a:t>
            </a:r>
            <a:r>
              <a:rPr lang="en-US" b="1" dirty="0" err="1" smtClean="0"/>
              <a:t>datastore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8TB replacements for 4TB disks have been on-hand for months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At the end of April we attempted to do incremental updates to RAID-10 (4-disk) sections of the hardware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PROBLEM: VMs running </a:t>
            </a:r>
            <a:r>
              <a:rPr lang="en-US" b="1" dirty="0" err="1" smtClean="0">
                <a:solidFill>
                  <a:srgbClr val="C00000"/>
                </a:solidFill>
              </a:rPr>
              <a:t>Postgresql</a:t>
            </a:r>
            <a:r>
              <a:rPr lang="en-US" b="1" dirty="0" smtClean="0">
                <a:solidFill>
                  <a:srgbClr val="C00000"/>
                </a:solidFill>
              </a:rPr>
              <a:t> and Cassandra were not shutdown while the storage was changed and we lost/corrupted the </a:t>
            </a:r>
            <a:r>
              <a:rPr lang="en-US" b="1" dirty="0" err="1" smtClean="0">
                <a:solidFill>
                  <a:srgbClr val="C00000"/>
                </a:solidFill>
              </a:rPr>
              <a:t>postgres</a:t>
            </a:r>
            <a:r>
              <a:rPr lang="en-US" b="1" dirty="0" smtClean="0">
                <a:solidFill>
                  <a:srgbClr val="C00000"/>
                </a:solidFill>
              </a:rPr>
              <a:t> DB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Attempted recovery </a:t>
            </a:r>
            <a:r>
              <a:rPr lang="en-US" dirty="0" smtClean="0">
                <a:solidFill>
                  <a:srgbClr val="0070C0"/>
                </a:solidFill>
              </a:rPr>
              <a:t>(3 days of work) only recovered 5-7% of the Postgres metadata. 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Consulted experts but nothing to be done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Cassandra retained all the data but </a:t>
            </a:r>
            <a:r>
              <a:rPr lang="en-US" dirty="0" smtClean="0">
                <a:solidFill>
                  <a:srgbClr val="7030A0"/>
                </a:solidFill>
              </a:rPr>
              <a:t>“index” for it missing in </a:t>
            </a:r>
            <a:r>
              <a:rPr lang="en-US" dirty="0" err="1" smtClean="0">
                <a:solidFill>
                  <a:srgbClr val="7030A0"/>
                </a:solidFill>
              </a:rPr>
              <a:t>postgres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Two changes:  </a:t>
            </a:r>
            <a:r>
              <a:rPr lang="en-US" dirty="0" err="1" smtClean="0">
                <a:solidFill>
                  <a:srgbClr val="0070C0"/>
                </a:solidFill>
              </a:rPr>
              <a:t>Postgresql</a:t>
            </a:r>
            <a:r>
              <a:rPr lang="en-US" dirty="0" smtClean="0">
                <a:solidFill>
                  <a:srgbClr val="0070C0"/>
                </a:solidFill>
              </a:rPr>
              <a:t> DB should now have daily backups (need to confirm this is in place with Scott) and future procedures will shutdown VMs if their storage is modified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 - OSG Networking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60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OSG Network 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Since early May our OSG  network data is also being replicated to FNAL where it goes to tape (a little late to </a:t>
            </a:r>
            <a:r>
              <a:rPr lang="en-US" dirty="0" smtClean="0">
                <a:solidFill>
                  <a:srgbClr val="0070C0"/>
                </a:solidFill>
              </a:rPr>
              <a:t>help with the data loss but great to have for the future)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Given that many perfSONAR nodes have local copies of data for up to 1-year, Edgar is also </a:t>
            </a:r>
            <a:r>
              <a:rPr lang="en-US" dirty="0">
                <a:solidFill>
                  <a:srgbClr val="00B050"/>
                </a:solidFill>
              </a:rPr>
              <a:t>running “long-term” query out to toolkits to capture any data still </a:t>
            </a:r>
            <a:r>
              <a:rPr lang="en-US" dirty="0" smtClean="0">
                <a:solidFill>
                  <a:srgbClr val="00B050"/>
                </a:solidFill>
              </a:rPr>
              <a:t>available. </a:t>
            </a:r>
          </a:p>
          <a:p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Updates to production perfSONAR RSV yesterday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now support posting data to CERN’s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ActiveMQ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 the OSG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RabbitMQ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(goes to FNAL) and to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ESmond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Concern</a:t>
            </a:r>
            <a:r>
              <a:rPr lang="en-US" dirty="0" smtClean="0">
                <a:solidFill>
                  <a:srgbClr val="0070C0"/>
                </a:solidFill>
              </a:rPr>
              <a:t>:  may need to modify how RSV perfSONAR probe gathers data.   Need to do “small” requests or risk time-outs when gathering a large time-span of data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issue with FNAL perfSONAR (psonar3/4.fnal.gov) that needs debugging: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psetf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can</a:t>
            </a:r>
            <a:r>
              <a:rPr lang="en-US" dirty="0" smtClean="0">
                <a:solidFill>
                  <a:srgbClr val="FF0000"/>
                </a:solidFill>
              </a:rPr>
              <a:t> get data but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psds0</a:t>
            </a:r>
            <a:r>
              <a:rPr lang="en-US" dirty="0" smtClean="0">
                <a:solidFill>
                  <a:srgbClr val="FF0000"/>
                </a:solidFill>
              </a:rPr>
              <a:t> (RSV) </a:t>
            </a:r>
            <a:r>
              <a:rPr lang="en-US" b="1" dirty="0" smtClean="0">
                <a:solidFill>
                  <a:srgbClr val="FF0000"/>
                </a:solidFill>
              </a:rPr>
              <a:t>can’t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 - OSG Networking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39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Mesh-</a:t>
            </a:r>
            <a:r>
              <a:rPr lang="en-US" dirty="0" err="1" smtClean="0"/>
              <a:t>config</a:t>
            </a:r>
            <a:r>
              <a:rPr lang="en-US" dirty="0" smtClean="0"/>
              <a:t>  (MCA)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(OSG networking/</a:t>
            </a:r>
            <a:r>
              <a:rPr lang="en-US" dirty="0" err="1" smtClean="0">
                <a:solidFill>
                  <a:srgbClr val="C00000"/>
                </a:solidFill>
              </a:rPr>
              <a:t>Soichi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</a:rPr>
              <a:t>have finally finished the standalone mesh </a:t>
            </a:r>
            <a:r>
              <a:rPr lang="en-US" dirty="0" err="1" smtClean="0">
                <a:solidFill>
                  <a:srgbClr val="002060"/>
                </a:solidFill>
              </a:rPr>
              <a:t>config</a:t>
            </a:r>
            <a:r>
              <a:rPr lang="en-US" dirty="0" smtClean="0">
                <a:solidFill>
                  <a:srgbClr val="002060"/>
                </a:solidFill>
              </a:rPr>
              <a:t> administrator (GUI)!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As of May 31, 2017 the code and responsibility for maintenance and future upgrades was give to the perfSONAR developers team.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Documentation at </a:t>
            </a:r>
            <a:r>
              <a:rPr lang="en-US" dirty="0" smtClean="0">
                <a:hlinkClick r:id="rId3"/>
              </a:rPr>
              <a:t>http://docs.perfsonar.net/mca</a:t>
            </a:r>
            <a:r>
              <a:rPr lang="en-US" dirty="0"/>
              <a:t> and at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github.com/soichih/meshconfig-admin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Issues tracked at </a:t>
            </a:r>
            <a:r>
              <a:rPr lang="en-US" dirty="0" smtClean="0">
                <a:hlinkClick r:id="rId5"/>
              </a:rPr>
              <a:t>https://github.com/soichih/meshconfig-admin/issues</a:t>
            </a:r>
            <a:r>
              <a:rPr lang="en-US" dirty="0" smtClean="0"/>
              <a:t>  </a:t>
            </a:r>
            <a:r>
              <a:rPr lang="en-US" dirty="0" smtClean="0"/>
              <a:t>(14 </a:t>
            </a:r>
            <a:r>
              <a:rPr lang="en-US" dirty="0" smtClean="0"/>
              <a:t>open,  </a:t>
            </a:r>
            <a:r>
              <a:rPr lang="en-US" dirty="0" smtClean="0"/>
              <a:t>17 </a:t>
            </a:r>
            <a:r>
              <a:rPr lang="en-US" dirty="0" smtClean="0"/>
              <a:t>closed)</a:t>
            </a:r>
          </a:p>
          <a:p>
            <a:r>
              <a:rPr lang="en-US" dirty="0" smtClean="0"/>
              <a:t>OSG ITB instance running at </a:t>
            </a:r>
            <a:r>
              <a:rPr lang="en-US" dirty="0" smtClean="0">
                <a:hlinkClick r:id="rId6"/>
              </a:rPr>
              <a:t>https://meshconfig-itb.grid.iu.edu/</a:t>
            </a:r>
            <a:r>
              <a:rPr lang="en-US" dirty="0" smtClean="0"/>
              <a:t> (create an account to play with this)</a:t>
            </a:r>
          </a:p>
          <a:p>
            <a:r>
              <a:rPr lang="en-US" b="1" dirty="0" smtClean="0"/>
              <a:t>Production </a:t>
            </a:r>
            <a:r>
              <a:rPr lang="en-US" b="1" dirty="0" smtClean="0"/>
              <a:t>instance </a:t>
            </a:r>
            <a:r>
              <a:rPr lang="en-US" b="1" dirty="0" smtClean="0"/>
              <a:t>is</a:t>
            </a:r>
            <a:r>
              <a:rPr lang="en-US" b="1" dirty="0" smtClean="0"/>
              <a:t> </a:t>
            </a:r>
            <a:r>
              <a:rPr lang="en-US" b="1" dirty="0" smtClean="0"/>
              <a:t>operational </a:t>
            </a:r>
            <a:r>
              <a:rPr lang="en-US" b="1" dirty="0" smtClean="0">
                <a:hlinkClick r:id="rId7"/>
              </a:rPr>
              <a:t>https://meshconfig.grid.iu.edu/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Old URLs using my</a:t>
            </a:r>
          </a:p>
          <a:p>
            <a:r>
              <a:rPr lang="en-US" b="1" dirty="0" smtClean="0"/>
              <a:t>Some small issues (see issue tracker) but it is working well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66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76200"/>
            <a:ext cx="76382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Updated Net Service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9248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We have been using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OMD/</a:t>
            </a:r>
            <a:r>
              <a:rPr lang="en-US" sz="2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Check_mk</a:t>
            </a:r>
            <a:r>
              <a:rPr lang="en-US" sz="2000" dirty="0" smtClean="0">
                <a:solidFill>
                  <a:srgbClr val="0070C0"/>
                </a:solidFill>
              </a:rPr>
              <a:t> to monitor both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sz="2000" dirty="0" smtClean="0">
                <a:solidFill>
                  <a:srgbClr val="0070C0"/>
                </a:solidFill>
              </a:rPr>
              <a:t> services and host status.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WLCG has built an improved system (</a:t>
            </a:r>
            <a:r>
              <a:rPr lang="en-US" sz="2000" b="1" dirty="0" smtClean="0">
                <a:solidFill>
                  <a:srgbClr val="002060"/>
                </a:solidFill>
              </a:rPr>
              <a:t>ETF</a:t>
            </a:r>
            <a:r>
              <a:rPr lang="en-US" sz="2000" dirty="0" smtClean="0">
                <a:solidFill>
                  <a:srgbClr val="002060"/>
                </a:solidFill>
              </a:rPr>
              <a:t>=Experiments Testing Framework) which we have leveraged to create a perfSONAR specific implementation of.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It is distributed as a Docker image and requires a CentOS 7.x base OS with Docker to use.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We requested a new VM (psetf.grid.iu.edu) and ‘root’ access for Marian and I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We deployed Marian’s </a:t>
            </a:r>
            <a:r>
              <a:rPr lang="en-US" sz="1600" dirty="0" err="1" smtClean="0">
                <a:solidFill>
                  <a:srgbClr val="C00000"/>
                </a:solidFill>
              </a:rPr>
              <a:t>etf_ps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docker</a:t>
            </a:r>
            <a:r>
              <a:rPr lang="en-US" sz="1600" dirty="0" smtClean="0">
                <a:solidFill>
                  <a:srgbClr val="C00000"/>
                </a:solidFill>
              </a:rPr>
              <a:t> instance and tested and tweaked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Once working we requested the psomd.grid.iu.edu DNS alias be switched to psetf.grid.iu.edu from perfsonar1.grid.iu.edu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We then had Tom shutdown perfsonar1.grid.iu.edu (we want to keep the VM image for 6 months in case we need any dat</a:t>
            </a:r>
            <a:r>
              <a:rPr lang="en-US" sz="1600" dirty="0" smtClean="0">
                <a:solidFill>
                  <a:srgbClr val="C00000"/>
                </a:solidFill>
              </a:rPr>
              <a:t>a off from it)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</a:rPr>
              <a:t>Have a look </a:t>
            </a:r>
            <a:r>
              <a:rPr lang="en-US" sz="2000" dirty="0">
                <a:solidFill>
                  <a:srgbClr val="7030A0"/>
                </a:solidFill>
                <a:hlinkClick r:id="rId2"/>
              </a:rPr>
              <a:t>https://psomd.grid.iu.edu/etf/check_mk</a:t>
            </a:r>
            <a:r>
              <a:rPr lang="en-US" sz="2000" dirty="0" smtClean="0">
                <a:solidFill>
                  <a:srgbClr val="7030A0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NOTE:  Apache redirect requested for (ticket #</a:t>
            </a:r>
            <a:r>
              <a:rPr lang="en-US" sz="1600" dirty="0" smtClean="0">
                <a:solidFill>
                  <a:srgbClr val="7030A0"/>
                </a:solidFill>
                <a:hlinkClick r:id="rId3"/>
              </a:rPr>
              <a:t>34087</a:t>
            </a:r>
            <a:r>
              <a:rPr lang="en-US" sz="1600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>
                <a:solidFill>
                  <a:srgbClr val="7030A0"/>
                </a:solidFill>
                <a:hlinkClick r:id="rId4"/>
              </a:rPr>
              <a:t>https://psomd.grid.iu.edu/WLCGperfSONAR/check_mk</a:t>
            </a:r>
            <a:r>
              <a:rPr lang="en-US" sz="1600" dirty="0" smtClean="0">
                <a:solidFill>
                  <a:srgbClr val="7030A0"/>
                </a:solidFill>
              </a:rPr>
              <a:t> but not yet in place</a:t>
            </a:r>
            <a:endParaRPr lang="en-US" sz="160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/>
              <a:t>Docs and details </a:t>
            </a:r>
            <a:r>
              <a:rPr lang="en-US" sz="2000" dirty="0" smtClean="0"/>
              <a:t>at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gitlab.cern.ch/etf/docker/blob/master/README.md</a:t>
            </a:r>
            <a:r>
              <a:rPr 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64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Alerting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96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We have a longer term goal of alerting and alarming on network issues.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Milestone completed: technical design of a suitable analysis system based upon existing time-series technologies</a:t>
            </a:r>
          </a:p>
          <a:p>
            <a:r>
              <a:rPr lang="en-US" dirty="0" smtClean="0"/>
              <a:t>Current operating implementation gathers all </a:t>
            </a:r>
            <a:r>
              <a:rPr lang="en-US" dirty="0" err="1" smtClean="0"/>
              <a:t>perfSONAR</a:t>
            </a:r>
            <a:r>
              <a:rPr lang="en-US" dirty="0" smtClean="0"/>
              <a:t> data OSG sends to CERN and puts it in </a:t>
            </a:r>
            <a:r>
              <a:rPr lang="en-US" dirty="0" err="1" smtClean="0"/>
              <a:t>ElasticSearch</a:t>
            </a:r>
            <a:r>
              <a:rPr lang="en-US" dirty="0" smtClean="0"/>
              <a:t>.   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instance regularly runs </a:t>
            </a:r>
            <a:r>
              <a:rPr lang="en-US" dirty="0" err="1" smtClean="0"/>
              <a:t>cron</a:t>
            </a:r>
            <a:r>
              <a:rPr lang="en-US" dirty="0" smtClean="0"/>
              <a:t> tasks to analyze data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Anyone can subscribe to simple alert-emails.  </a:t>
            </a:r>
          </a:p>
          <a:p>
            <a:pPr lvl="1"/>
            <a:r>
              <a:rPr lang="en-US" dirty="0">
                <a:solidFill>
                  <a:srgbClr val="7030A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3"/>
              </a:rPr>
              <a:t>tiny.cc/RegATLASAlarm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dirty="0" smtClean="0"/>
              <a:t>Needs “tuning” of text and user-interface for end-user use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1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1407</Words>
  <Application>Microsoft Office PowerPoint</Application>
  <PresentationFormat>On-screen Show (4:3)</PresentationFormat>
  <Paragraphs>179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OSG</vt:lpstr>
      <vt:lpstr>OSG Area Coordinators</vt:lpstr>
      <vt:lpstr>OSG Network Services Update</vt:lpstr>
      <vt:lpstr>Virtualization Resource Balancing</vt:lpstr>
      <vt:lpstr>Updating Documentation</vt:lpstr>
      <vt:lpstr>Hardware Update / Data loss</vt:lpstr>
      <vt:lpstr>OSG Network Data Distribution</vt:lpstr>
      <vt:lpstr>Standalone Mesh-config  (MCA)</vt:lpstr>
      <vt:lpstr>Updated Net Service Monitoring</vt:lpstr>
      <vt:lpstr>Network Alerting Reminder</vt:lpstr>
      <vt:lpstr>Current Example Alerting Email</vt:lpstr>
      <vt:lpstr>Network Analytics</vt:lpstr>
      <vt:lpstr>Kibana perfSONAR Infrastructure</vt:lpstr>
      <vt:lpstr>Grafana Dashboard (ESnet sites)</vt:lpstr>
      <vt:lpstr>Grafana (Site to 2 Destinations) (CERN to BNL and TRIUMF)</vt:lpstr>
      <vt:lpstr>Concerns</vt:lpstr>
      <vt:lpstr>Questions or Comments?  </vt:lpstr>
      <vt:lpstr>URLs for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2017-06-14T18:21:36Z</dcterms:modified>
</cp:coreProperties>
</file>