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6"/>
  </p:notesMasterIdLst>
  <p:sldIdLst>
    <p:sldId id="256" r:id="rId2"/>
    <p:sldId id="269" r:id="rId3"/>
    <p:sldId id="280" r:id="rId4"/>
    <p:sldId id="275" r:id="rId5"/>
    <p:sldId id="281" r:id="rId6"/>
    <p:sldId id="282" r:id="rId7"/>
    <p:sldId id="284" r:id="rId8"/>
    <p:sldId id="285" r:id="rId9"/>
    <p:sldId id="289" r:id="rId10"/>
    <p:sldId id="292" r:id="rId11"/>
    <p:sldId id="261" r:id="rId12"/>
    <p:sldId id="262" r:id="rId13"/>
    <p:sldId id="290" r:id="rId14"/>
    <p:sldId id="29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94660"/>
  </p:normalViewPr>
  <p:slideViewPr>
    <p:cSldViewPr>
      <p:cViewPr varScale="1">
        <p:scale>
          <a:sx n="71" d="100"/>
          <a:sy n="71" d="100"/>
        </p:scale>
        <p:origin x="-797" y="-48"/>
      </p:cViewPr>
      <p:guideLst>
        <p:guide orient="horz" pos="2160"/>
        <p:guide pos="2880"/>
      </p:guideLst>
    </p:cSldViewPr>
  </p:slideViewPr>
  <p:notesTextViewPr>
    <p:cViewPr>
      <p:scale>
        <a:sx n="1" d="1"/>
        <a:sy n="1" d="1"/>
      </p:scale>
      <p:origin x="0" y="0"/>
    </p:cViewPr>
  </p:notesTextViewPr>
  <p:sorterViewPr>
    <p:cViewPr>
      <p:scale>
        <a:sx n="100" d="100"/>
        <a:sy n="100" d="100"/>
      </p:scale>
      <p:origin x="0" y="43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6AD37C-ADC0-461F-B1F7-81EC5592E7B8}" type="datetimeFigureOut">
              <a:rPr lang="en-US" smtClean="0"/>
              <a:t>9/7/2016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FC3DA2-6809-4768-AC93-CD3D92E8552C}" type="slidenum">
              <a:rPr lang="en-US" smtClean="0"/>
              <a:t>‹#›</a:t>
            </a:fld>
            <a:endParaRPr lang="en-US"/>
          </a:p>
        </p:txBody>
      </p:sp>
    </p:spTree>
    <p:extLst>
      <p:ext uri="{BB962C8B-B14F-4D97-AF65-F5344CB8AC3E}">
        <p14:creationId xmlns:p14="http://schemas.microsoft.com/office/powerpoint/2010/main" val="80429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93243DA-A003-457D-B12F-2634F22AC96F}" type="datetime1">
              <a:rPr lang="en-US" smtClean="0"/>
              <a:t>9/7/2016</a:t>
            </a:fld>
            <a:endParaRPr lang="en-US"/>
          </a:p>
        </p:txBody>
      </p:sp>
      <p:sp>
        <p:nvSpPr>
          <p:cNvPr id="20" name="Footer Placeholder 19"/>
          <p:cNvSpPr>
            <a:spLocks noGrp="1"/>
          </p:cNvSpPr>
          <p:nvPr>
            <p:ph type="ftr" sz="quarter" idx="11"/>
          </p:nvPr>
        </p:nvSpPr>
        <p:spPr/>
        <p:txBody>
          <a:bodyPr/>
          <a:lstStyle>
            <a:extLst/>
          </a:lstStyle>
          <a:p>
            <a:r>
              <a:rPr kumimoji="0" lang="en-US" smtClean="0"/>
              <a:t>Shawn McKee - OSG Networking</a:t>
            </a:r>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83C77A-143A-44D6-9A7C-7B902FE51DF8}" type="datetime1">
              <a:rPr lang="en-US" smtClean="0"/>
              <a:t>9/7/2016</a:t>
            </a:fld>
            <a:endParaRPr lang="en-US"/>
          </a:p>
        </p:txBody>
      </p:sp>
      <p:sp>
        <p:nvSpPr>
          <p:cNvPr id="5" name="Footer Placeholder 4"/>
          <p:cNvSpPr>
            <a:spLocks noGrp="1"/>
          </p:cNvSpPr>
          <p:nvPr>
            <p:ph type="ftr" sz="quarter" idx="11"/>
          </p:nvPr>
        </p:nvSpPr>
        <p:spPr/>
        <p:txBody>
          <a:bodyPr/>
          <a:lstStyle>
            <a:extLst/>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71887B-8CE0-463D-BAD8-AB6D92A98F1F}" type="datetime1">
              <a:rPr lang="en-US" smtClean="0"/>
              <a:t>9/7/2016</a:t>
            </a:fld>
            <a:endParaRPr lang="en-US"/>
          </a:p>
        </p:txBody>
      </p:sp>
      <p:sp>
        <p:nvSpPr>
          <p:cNvPr id="5" name="Footer Placeholder 4"/>
          <p:cNvSpPr>
            <a:spLocks noGrp="1"/>
          </p:cNvSpPr>
          <p:nvPr>
            <p:ph type="ftr" sz="quarter" idx="11"/>
          </p:nvPr>
        </p:nvSpPr>
        <p:spPr/>
        <p:txBody>
          <a:bodyPr/>
          <a:lstStyle>
            <a:extLst/>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DEAB5E-54CA-4197-B0C0-60CFDF79F1F6}" type="datetime1">
              <a:rPr lang="en-US" smtClean="0"/>
              <a:t>9/7/2016</a:t>
            </a:fld>
            <a:endParaRPr lang="en-US"/>
          </a:p>
        </p:txBody>
      </p:sp>
      <p:sp>
        <p:nvSpPr>
          <p:cNvPr id="5" name="Footer Placeholder 4"/>
          <p:cNvSpPr>
            <a:spLocks noGrp="1"/>
          </p:cNvSpPr>
          <p:nvPr>
            <p:ph type="ftr" sz="quarter" idx="11"/>
          </p:nvPr>
        </p:nvSpPr>
        <p:spPr/>
        <p:txBody>
          <a:bodyPr/>
          <a:lstStyle>
            <a:extLst/>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0D02AA5-3BAD-4EC4-803B-0560594D40E5}" type="datetime1">
              <a:rPr lang="en-US" smtClean="0"/>
              <a:t>9/7/2016</a:t>
            </a:fld>
            <a:endParaRPr lang="en-US"/>
          </a:p>
        </p:txBody>
      </p:sp>
      <p:sp>
        <p:nvSpPr>
          <p:cNvPr id="5" name="Footer Placeholder 4"/>
          <p:cNvSpPr>
            <a:spLocks noGrp="1"/>
          </p:cNvSpPr>
          <p:nvPr>
            <p:ph type="ftr" sz="quarter" idx="11"/>
          </p:nvPr>
        </p:nvSpPr>
        <p:spPr/>
        <p:txBody>
          <a:bodyPr/>
          <a:lstStyle>
            <a:extLst/>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28850" y="6334125"/>
            <a:ext cx="1428750" cy="52387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B1C4304-C996-449C-98F8-1575E0370929}" type="datetime1">
              <a:rPr lang="en-US" smtClean="0"/>
              <a:t>9/7/2016</a:t>
            </a:fld>
            <a:endParaRPr lang="en-US"/>
          </a:p>
        </p:txBody>
      </p:sp>
      <p:sp>
        <p:nvSpPr>
          <p:cNvPr id="6" name="Footer Placeholder 5"/>
          <p:cNvSpPr>
            <a:spLocks noGrp="1"/>
          </p:cNvSpPr>
          <p:nvPr>
            <p:ph type="ftr" sz="quarter" idx="11"/>
          </p:nvPr>
        </p:nvSpPr>
        <p:spPr/>
        <p:txBody>
          <a:bodyPr/>
          <a:lstStyle>
            <a:extLst/>
          </a:lstStyle>
          <a:p>
            <a:r>
              <a:rPr kumimoji="0" lang="en-US" smtClean="0"/>
              <a:t>Shawn McKee - OSG Networking</a:t>
            </a:r>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5614A80-1DCD-473C-8CFC-3844BDE85D13}" type="datetime1">
              <a:rPr lang="en-US" smtClean="0"/>
              <a:t>9/7/2016</a:t>
            </a:fld>
            <a:endParaRPr lang="en-US"/>
          </a:p>
        </p:txBody>
      </p:sp>
      <p:sp>
        <p:nvSpPr>
          <p:cNvPr id="8" name="Footer Placeholder 7"/>
          <p:cNvSpPr>
            <a:spLocks noGrp="1"/>
          </p:cNvSpPr>
          <p:nvPr>
            <p:ph type="ftr" sz="quarter" idx="11"/>
          </p:nvPr>
        </p:nvSpPr>
        <p:spPr/>
        <p:txBody>
          <a:bodyPr/>
          <a:lstStyle>
            <a:extLst/>
          </a:lstStyle>
          <a:p>
            <a:r>
              <a:rPr kumimoji="0" lang="en-US" smtClean="0"/>
              <a:t>Shawn McKee - OSG Networking</a:t>
            </a:r>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E62915E-08C2-4C60-B5E2-F8C456857D73}" type="datetime1">
              <a:rPr lang="en-US" smtClean="0"/>
              <a:t>9/7/2016</a:t>
            </a:fld>
            <a:endParaRPr lang="en-US"/>
          </a:p>
        </p:txBody>
      </p:sp>
      <p:sp>
        <p:nvSpPr>
          <p:cNvPr id="4" name="Footer Placeholder 3"/>
          <p:cNvSpPr>
            <a:spLocks noGrp="1"/>
          </p:cNvSpPr>
          <p:nvPr>
            <p:ph type="ftr" sz="quarter" idx="11"/>
          </p:nvPr>
        </p:nvSpPr>
        <p:spPr/>
        <p:txBody>
          <a:bodyPr/>
          <a:lstStyle>
            <a:extLst/>
          </a:lstStyle>
          <a:p>
            <a:r>
              <a:rPr kumimoji="0" lang="en-US" smtClean="0"/>
              <a:t>Shawn McKee - OSG Networking</a:t>
            </a:r>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3A69166-EEE5-4B95-BB6D-626F8EAD8FEC}" type="datetime1">
              <a:rPr lang="en-US" smtClean="0"/>
              <a:t>9/7/2016</a:t>
            </a:fld>
            <a:endParaRPr lang="en-US"/>
          </a:p>
        </p:txBody>
      </p:sp>
      <p:sp>
        <p:nvSpPr>
          <p:cNvPr id="3" name="Footer Placeholder 2"/>
          <p:cNvSpPr>
            <a:spLocks noGrp="1"/>
          </p:cNvSpPr>
          <p:nvPr>
            <p:ph type="ftr" sz="quarter" idx="11"/>
          </p:nvPr>
        </p:nvSpPr>
        <p:spPr/>
        <p:txBody>
          <a:bodyPr/>
          <a:lstStyle>
            <a:extLst/>
          </a:lstStyle>
          <a:p>
            <a:r>
              <a:rPr kumimoji="0" lang="en-US" smtClean="0"/>
              <a:t>Shawn McKee - OSG Networking</a:t>
            </a:r>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1718563-7F68-40CF-BAF7-C7BADD549C3B}" type="datetime1">
              <a:rPr lang="en-US" smtClean="0"/>
              <a:t>9/7/2016</a:t>
            </a:fld>
            <a:endParaRPr lang="en-US"/>
          </a:p>
        </p:txBody>
      </p:sp>
      <p:sp>
        <p:nvSpPr>
          <p:cNvPr id="6" name="Footer Placeholder 5"/>
          <p:cNvSpPr>
            <a:spLocks noGrp="1"/>
          </p:cNvSpPr>
          <p:nvPr>
            <p:ph type="ftr" sz="quarter" idx="11"/>
          </p:nvPr>
        </p:nvSpPr>
        <p:spPr/>
        <p:txBody>
          <a:bodyPr/>
          <a:lstStyle>
            <a:extLst/>
          </a:lstStyle>
          <a:p>
            <a:r>
              <a:rPr kumimoji="0" lang="en-US" smtClean="0"/>
              <a:t>Shawn McKee - OSG Networking</a:t>
            </a:r>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7D141DE-B7F1-415B-8B9A-23F37F150D96}" type="datetime1">
              <a:rPr lang="en-US" smtClean="0"/>
              <a:t>9/7/2016</a:t>
            </a:fld>
            <a:endParaRPr lang="en-US"/>
          </a:p>
        </p:txBody>
      </p:sp>
      <p:sp>
        <p:nvSpPr>
          <p:cNvPr id="6" name="Footer Placeholder 5"/>
          <p:cNvSpPr>
            <a:spLocks noGrp="1"/>
          </p:cNvSpPr>
          <p:nvPr>
            <p:ph type="ftr" sz="quarter" idx="11"/>
          </p:nvPr>
        </p:nvSpPr>
        <p:spPr/>
        <p:txBody>
          <a:bodyPr/>
          <a:lstStyle>
            <a:extLst/>
          </a:lstStyle>
          <a:p>
            <a:r>
              <a:rPr kumimoji="0" lang="en-US" smtClean="0"/>
              <a:t>Shawn McKee - OSG Networking</a:t>
            </a:r>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02DD42F7-2E76-41E5-B9C6-A28BDDE75396}" type="datetime1">
              <a:rPr lang="en-US" smtClean="0"/>
              <a:t>9/7/2016</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kumimoji="0" lang="en-US" sz="1200" smtClean="0">
                <a:solidFill>
                  <a:schemeClr val="bg2">
                    <a:shade val="50000"/>
                  </a:schemeClr>
                </a:solidFill>
                <a:effectLst/>
              </a:rPr>
              <a:t>Shawn McKee - OSG Networking</a:t>
            </a:r>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twiki.opensciencegrid.org/bin/view/Documentation/DeployperfSONAR" TargetMode="External"/><Relationship Id="rId13" Type="http://schemas.openxmlformats.org/officeDocument/2006/relationships/hyperlink" Target="http://www.perfsonar.net/" TargetMode="External"/><Relationship Id="rId3" Type="http://schemas.openxmlformats.org/officeDocument/2006/relationships/hyperlink" Target="https://twiki.grid.iu.edu/bin/view/Operations/PSServiceLevelAgreement" TargetMode="External"/><Relationship Id="rId7" Type="http://schemas.openxmlformats.org/officeDocument/2006/relationships/hyperlink" Target="http://grid-monitoring.cern.ch/perfsonar_coverage.txt" TargetMode="External"/><Relationship Id="rId12" Type="http://schemas.openxmlformats.org/officeDocument/2006/relationships/hyperlink" Target="http://madalert.aglt2.org/madalert/diff.html" TargetMode="External"/><Relationship Id="rId2" Type="http://schemas.openxmlformats.org/officeDocument/2006/relationships/hyperlink" Target="https://docs.google.com/document/d/1l144BSo-88M0cLMMjKcKMIE-Q5s21X-w3lYl-0Pn_08/edit" TargetMode="External"/><Relationship Id="rId1" Type="http://schemas.openxmlformats.org/officeDocument/2006/relationships/slideLayout" Target="../slideLayouts/slideLayout2.xml"/><Relationship Id="rId6" Type="http://schemas.openxmlformats.org/officeDocument/2006/relationships/hyperlink" Target="https://docs.google.com/document/d/1FzmXZinO4Pb8NAfd5SWUzaAFYOL23dt66hQsDmaP-WI/edit" TargetMode="External"/><Relationship Id="rId11" Type="http://schemas.openxmlformats.org/officeDocument/2006/relationships/hyperlink" Target="https://ps-test.sca.iu.edu/meshconfig/" TargetMode="External"/><Relationship Id="rId5" Type="http://schemas.openxmlformats.org/officeDocument/2006/relationships/hyperlink" Target="https://drive.google.com/drive/u/0/folders/0B63jqzjmiVgcOG5aMmg1cFo2SDA" TargetMode="External"/><Relationship Id="rId10" Type="http://schemas.openxmlformats.org/officeDocument/2006/relationships/hyperlink" Target="https://oim-itb.grid.iu.edu/oim/meshconfig" TargetMode="External"/><Relationship Id="rId4" Type="http://schemas.openxmlformats.org/officeDocument/2006/relationships/hyperlink" Target="https://www.opensciencegrid.org/bin/view/Documentation/NetworkingInOSG" TargetMode="External"/><Relationship Id="rId9" Type="http://schemas.openxmlformats.org/officeDocument/2006/relationships/hyperlink" Target="http://cl-analytics.mwt2.org:560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uct2-lx2.mwt2.org:999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tb.opensciencegrid.org/osg-network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document/d/1WW0WtkngrtTekcNRM6jt53rxhgiXEMxLR-IJvmaMzwQ/ed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OSG Area Coordinators</a:t>
            </a:r>
            <a:endParaRPr lang="en-US" dirty="0"/>
          </a:p>
        </p:txBody>
      </p:sp>
      <p:sp>
        <p:nvSpPr>
          <p:cNvPr id="3" name="Subtitle 2"/>
          <p:cNvSpPr>
            <a:spLocks noGrp="1"/>
          </p:cNvSpPr>
          <p:nvPr>
            <p:ph type="subTitle" idx="1"/>
          </p:nvPr>
        </p:nvSpPr>
        <p:spPr/>
        <p:txBody>
          <a:bodyPr/>
          <a:lstStyle/>
          <a:p>
            <a:r>
              <a:rPr lang="en-US" dirty="0" smtClean="0"/>
              <a:t>Network Monitoring Update: </a:t>
            </a:r>
            <a:r>
              <a:rPr lang="en-US" b="1" dirty="0"/>
              <a:t> </a:t>
            </a:r>
            <a:r>
              <a:rPr lang="en-US" b="1" dirty="0" smtClean="0"/>
              <a:t>September</a:t>
            </a:r>
            <a:r>
              <a:rPr lang="en-US" b="1" dirty="0" smtClean="0"/>
              <a:t> </a:t>
            </a:r>
            <a:r>
              <a:rPr lang="en-US" b="1" dirty="0"/>
              <a:t>7</a:t>
            </a:r>
            <a:r>
              <a:rPr lang="en-US" b="1" dirty="0" smtClean="0"/>
              <a:t> </a:t>
            </a:r>
            <a:r>
              <a:rPr lang="en-US" b="1" dirty="0" smtClean="0"/>
              <a:t>2016</a:t>
            </a:r>
          </a:p>
          <a:p>
            <a:r>
              <a:rPr lang="en-US" dirty="0" smtClean="0"/>
              <a:t>Shawn McKee</a:t>
            </a:r>
            <a:endParaRPr lang="en-US" dirty="0"/>
          </a:p>
        </p:txBody>
      </p:sp>
      <p:sp>
        <p:nvSpPr>
          <p:cNvPr id="4" name="Date Placeholder 3"/>
          <p:cNvSpPr>
            <a:spLocks noGrp="1"/>
          </p:cNvSpPr>
          <p:nvPr>
            <p:ph type="dt" sz="half" idx="10"/>
          </p:nvPr>
        </p:nvSpPr>
        <p:spPr/>
        <p:txBody>
          <a:bodyPr/>
          <a:lstStyle/>
          <a:p>
            <a:fld id="{BAD414DA-4AB8-4A83-9CB6-13649ED61078}" type="datetime1">
              <a:rPr lang="en-US" smtClean="0"/>
              <a:t>9/7/2016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a:t>
            </a:fld>
            <a:endParaRPr kumimoji="0" lang="en-US"/>
          </a:p>
        </p:txBody>
      </p:sp>
    </p:spTree>
    <p:extLst>
      <p:ext uri="{BB962C8B-B14F-4D97-AF65-F5344CB8AC3E}">
        <p14:creationId xmlns:p14="http://schemas.microsoft.com/office/powerpoint/2010/main" val="1070992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98080" cy="1143000"/>
          </a:xfrm>
        </p:spPr>
        <p:txBody>
          <a:bodyPr/>
          <a:lstStyle/>
          <a:p>
            <a:r>
              <a:rPr lang="en-US" dirty="0" smtClean="0"/>
              <a:t>Possible Changes / Discussion	</a:t>
            </a:r>
            <a:endParaRPr lang="en-US" dirty="0"/>
          </a:p>
        </p:txBody>
      </p:sp>
      <p:sp>
        <p:nvSpPr>
          <p:cNvPr id="3" name="Content Placeholder 2"/>
          <p:cNvSpPr>
            <a:spLocks noGrp="1"/>
          </p:cNvSpPr>
          <p:nvPr>
            <p:ph idx="1"/>
          </p:nvPr>
        </p:nvSpPr>
        <p:spPr>
          <a:xfrm>
            <a:off x="1219200" y="1219200"/>
            <a:ext cx="7714488" cy="5029200"/>
          </a:xfrm>
        </p:spPr>
        <p:txBody>
          <a:bodyPr>
            <a:normAutofit fontScale="70000" lnSpcReduction="20000"/>
          </a:bodyPr>
          <a:lstStyle/>
          <a:p>
            <a:r>
              <a:rPr lang="en-US" b="1" dirty="0" smtClean="0"/>
              <a:t>Expose more information from OSG networking services for experts to access</a:t>
            </a:r>
          </a:p>
          <a:p>
            <a:pPr lvl="1"/>
            <a:r>
              <a:rPr lang="en-US" dirty="0" smtClean="0"/>
              <a:t>Put ALL relevant logs at a location accessible from jump and give all experts jump access</a:t>
            </a:r>
          </a:p>
          <a:p>
            <a:pPr lvl="1"/>
            <a:r>
              <a:rPr lang="en-US" dirty="0" smtClean="0"/>
              <a:t>Put ALL relevant </a:t>
            </a:r>
            <a:r>
              <a:rPr lang="en-US" dirty="0" err="1" smtClean="0"/>
              <a:t>configs</a:t>
            </a:r>
            <a:r>
              <a:rPr lang="en-US" dirty="0" smtClean="0"/>
              <a:t> at a location </a:t>
            </a:r>
            <a:r>
              <a:rPr lang="en-US" dirty="0" err="1" smtClean="0"/>
              <a:t>accssible</a:t>
            </a:r>
            <a:r>
              <a:rPr lang="en-US" dirty="0" smtClean="0"/>
              <a:t> from jump and give all experts jump access</a:t>
            </a:r>
          </a:p>
          <a:p>
            <a:r>
              <a:rPr lang="en-US" b="1" dirty="0" smtClean="0"/>
              <a:t>Give experts control of OSG network services</a:t>
            </a:r>
          </a:p>
          <a:p>
            <a:pPr lvl="1"/>
            <a:r>
              <a:rPr lang="en-US" dirty="0" smtClean="0"/>
              <a:t>Give root access on the OSG production network service  VMs to the set of relevant experts.</a:t>
            </a:r>
          </a:p>
          <a:p>
            <a:pPr lvl="1"/>
            <a:r>
              <a:rPr lang="en-US" dirty="0" smtClean="0"/>
              <a:t>Put configuration control of the OSG production network service VMs into the hands of relevant experts</a:t>
            </a:r>
          </a:p>
          <a:p>
            <a:r>
              <a:rPr lang="en-US" b="1" dirty="0" smtClean="0"/>
              <a:t>Improve monitoring to identify states where the OSG network services are failing</a:t>
            </a:r>
          </a:p>
          <a:p>
            <a:pPr lvl="1"/>
            <a:r>
              <a:rPr lang="en-US" dirty="0" smtClean="0"/>
              <a:t>RSV probe checks</a:t>
            </a:r>
          </a:p>
          <a:p>
            <a:pPr lvl="1"/>
            <a:r>
              <a:rPr lang="en-US" dirty="0" smtClean="0"/>
              <a:t>Message Queue status checks</a:t>
            </a:r>
          </a:p>
          <a:p>
            <a:r>
              <a:rPr lang="en-US" b="1" dirty="0" smtClean="0"/>
              <a:t>Other options?</a:t>
            </a:r>
            <a:endParaRPr lang="en-US" b="1" dirty="0"/>
          </a:p>
        </p:txBody>
      </p:sp>
      <p:sp>
        <p:nvSpPr>
          <p:cNvPr id="4" name="Date Placeholder 3"/>
          <p:cNvSpPr>
            <a:spLocks noGrp="1"/>
          </p:cNvSpPr>
          <p:nvPr>
            <p:ph type="dt" sz="half" idx="10"/>
          </p:nvPr>
        </p:nvSpPr>
        <p:spPr/>
        <p:txBody>
          <a:bodyPr/>
          <a:lstStyle/>
          <a:p>
            <a:fld id="{42DEAB5E-54CA-4197-B0C0-60CFDF79F1F6}" type="datetime1">
              <a:rPr lang="en-US" smtClean="0"/>
              <a:t>9/7/2016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10</a:t>
            </a:fld>
            <a:endParaRPr kumimoji="0" lang="en-US"/>
          </a:p>
        </p:txBody>
      </p:sp>
    </p:spTree>
    <p:extLst>
      <p:ext uri="{BB962C8B-B14F-4D97-AF65-F5344CB8AC3E}">
        <p14:creationId xmlns:p14="http://schemas.microsoft.com/office/powerpoint/2010/main" val="2589974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14400"/>
            <a:ext cx="7498080" cy="2163762"/>
          </a:xfrm>
        </p:spPr>
        <p:txBody>
          <a:bodyPr>
            <a:normAutofit/>
          </a:bodyPr>
          <a:lstStyle/>
          <a:p>
            <a:pPr algn="ctr"/>
            <a:r>
              <a:rPr lang="en-US" dirty="0" smtClean="0"/>
              <a:t>Questions or Comments?</a:t>
            </a:r>
            <a:br>
              <a:rPr lang="en-US" dirty="0" smtClean="0"/>
            </a:br>
            <a:r>
              <a:rPr lang="en-US" dirty="0"/>
              <a:t/>
            </a:r>
            <a:br>
              <a:rPr lang="en-US" dirty="0"/>
            </a:br>
            <a:endParaRPr lang="en-US" dirty="0">
              <a:solidFill>
                <a:srgbClr val="C00000"/>
              </a:solidFill>
            </a:endParaRPr>
          </a:p>
        </p:txBody>
      </p:sp>
      <p:sp>
        <p:nvSpPr>
          <p:cNvPr id="3" name="Content Placeholder 2"/>
          <p:cNvSpPr>
            <a:spLocks noGrp="1"/>
          </p:cNvSpPr>
          <p:nvPr>
            <p:ph idx="1"/>
          </p:nvPr>
        </p:nvSpPr>
        <p:spPr>
          <a:xfrm>
            <a:off x="1188720" y="2667000"/>
            <a:ext cx="7498080" cy="3352800"/>
          </a:xfrm>
        </p:spPr>
        <p:txBody>
          <a:bodyPr/>
          <a:lstStyle/>
          <a:p>
            <a:pPr marL="82296" indent="0" algn="ctr">
              <a:buNone/>
            </a:pPr>
            <a:endParaRPr lang="en-US" dirty="0" smtClean="0"/>
          </a:p>
          <a:p>
            <a:pPr marL="82296" indent="0" algn="ctr">
              <a:buNone/>
            </a:pPr>
            <a:endParaRPr lang="en-US" dirty="0"/>
          </a:p>
          <a:p>
            <a:pPr marL="82296" indent="0" algn="ctr">
              <a:buNone/>
            </a:pPr>
            <a:endParaRPr lang="en-US" dirty="0" smtClean="0"/>
          </a:p>
          <a:p>
            <a:pPr marL="82296" indent="0" algn="ctr">
              <a:buNone/>
            </a:pPr>
            <a:r>
              <a:rPr lang="en-US" dirty="0" smtClean="0"/>
              <a:t>Thanks!</a:t>
            </a:r>
            <a:endParaRPr lang="en-US" dirty="0"/>
          </a:p>
        </p:txBody>
      </p:sp>
      <p:sp>
        <p:nvSpPr>
          <p:cNvPr id="4" name="Date Placeholder 3"/>
          <p:cNvSpPr>
            <a:spLocks noGrp="1"/>
          </p:cNvSpPr>
          <p:nvPr>
            <p:ph type="dt" sz="half" idx="10"/>
          </p:nvPr>
        </p:nvSpPr>
        <p:spPr/>
        <p:txBody>
          <a:bodyPr/>
          <a:lstStyle/>
          <a:p>
            <a:fld id="{6179E33E-BC71-4669-B1C4-9C9340F793AA}" type="datetime1">
              <a:rPr lang="en-US" smtClean="0"/>
              <a:t>9/7/2016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11</a:t>
            </a:fld>
            <a:endParaRPr kumimoji="0" lang="en-US"/>
          </a:p>
        </p:txBody>
      </p:sp>
    </p:spTree>
    <p:extLst>
      <p:ext uri="{BB962C8B-B14F-4D97-AF65-F5344CB8AC3E}">
        <p14:creationId xmlns:p14="http://schemas.microsoft.com/office/powerpoint/2010/main" val="1590779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lstStyle/>
          <a:p>
            <a:r>
              <a:rPr lang="en-US" dirty="0" smtClean="0"/>
              <a:t>URLs of Relevance</a:t>
            </a:r>
            <a:endParaRPr lang="en-US" dirty="0"/>
          </a:p>
        </p:txBody>
      </p:sp>
      <p:sp>
        <p:nvSpPr>
          <p:cNvPr id="3" name="Content Placeholder 2"/>
          <p:cNvSpPr>
            <a:spLocks noGrp="1"/>
          </p:cNvSpPr>
          <p:nvPr>
            <p:ph idx="1"/>
          </p:nvPr>
        </p:nvSpPr>
        <p:spPr>
          <a:xfrm>
            <a:off x="1143000" y="990600"/>
            <a:ext cx="8001000" cy="5486400"/>
          </a:xfrm>
        </p:spPr>
        <p:txBody>
          <a:bodyPr>
            <a:normAutofit fontScale="47500" lnSpcReduction="20000"/>
          </a:bodyPr>
          <a:lstStyle/>
          <a:p>
            <a:r>
              <a:rPr lang="en-US" dirty="0" smtClean="0"/>
              <a:t>OSG Network </a:t>
            </a:r>
            <a:r>
              <a:rPr lang="en-US" dirty="0" err="1" smtClean="0"/>
              <a:t>Datastore</a:t>
            </a:r>
            <a:r>
              <a:rPr lang="en-US" dirty="0" smtClean="0"/>
              <a:t> Documents</a:t>
            </a:r>
          </a:p>
          <a:p>
            <a:pPr lvl="1"/>
            <a:r>
              <a:rPr lang="en-US" dirty="0" smtClean="0"/>
              <a:t>Operations </a:t>
            </a:r>
            <a:r>
              <a:rPr lang="en-US" dirty="0">
                <a:hlinkClick r:id="rId2"/>
              </a:rPr>
              <a:t>https://docs.google.com/document/d/1l144BSo-88M0cLMMjKcKMIE-Q5s21X-w3lYl-0Pn_08/edit</a:t>
            </a:r>
            <a:r>
              <a:rPr lang="en-US" dirty="0" smtClean="0">
                <a:hlinkClick r:id="rId2"/>
              </a:rPr>
              <a:t>#</a:t>
            </a:r>
            <a:endParaRPr lang="en-US" dirty="0" smtClean="0"/>
          </a:p>
          <a:p>
            <a:pPr lvl="1"/>
            <a:r>
              <a:rPr lang="en-US" dirty="0" smtClean="0"/>
              <a:t>SLA </a:t>
            </a:r>
            <a:r>
              <a:rPr lang="en-US" dirty="0">
                <a:hlinkClick r:id="rId3"/>
              </a:rPr>
              <a:t>https://</a:t>
            </a:r>
            <a:r>
              <a:rPr lang="en-US" dirty="0" smtClean="0">
                <a:hlinkClick r:id="rId3"/>
              </a:rPr>
              <a:t>twiki.grid.iu.edu/bin/view/Operations/PSServiceLevelAgreement</a:t>
            </a:r>
            <a:r>
              <a:rPr lang="en-US" dirty="0" smtClean="0"/>
              <a:t> </a:t>
            </a:r>
          </a:p>
          <a:p>
            <a:r>
              <a:rPr lang="en-US" dirty="0" smtClean="0"/>
              <a:t>Current OSG network </a:t>
            </a:r>
            <a:r>
              <a:rPr lang="en-US" dirty="0"/>
              <a:t>d</a:t>
            </a:r>
            <a:r>
              <a:rPr lang="en-US" dirty="0" smtClean="0"/>
              <a:t>ocumentation </a:t>
            </a:r>
            <a:r>
              <a:rPr lang="en-US" dirty="0" smtClean="0">
                <a:hlinkClick r:id="rId4"/>
              </a:rPr>
              <a:t>https</a:t>
            </a:r>
            <a:r>
              <a:rPr lang="en-US" dirty="0">
                <a:hlinkClick r:id="rId4"/>
              </a:rPr>
              <a:t>://</a:t>
            </a:r>
            <a:r>
              <a:rPr lang="en-US" dirty="0" smtClean="0">
                <a:hlinkClick r:id="rId4"/>
              </a:rPr>
              <a:t>www.opensciencegrid.org/bin/view/Documentation/NetworkingInOSG</a:t>
            </a:r>
            <a:r>
              <a:rPr lang="en-US" dirty="0" smtClean="0"/>
              <a:t> </a:t>
            </a:r>
          </a:p>
          <a:p>
            <a:r>
              <a:rPr lang="en-US" dirty="0" smtClean="0"/>
              <a:t>Draft OSG web </a:t>
            </a:r>
            <a:r>
              <a:rPr lang="en-US" dirty="0"/>
              <a:t>page document </a:t>
            </a:r>
            <a:r>
              <a:rPr lang="en-US" dirty="0">
                <a:hlinkClick r:id="rId5"/>
              </a:rPr>
              <a:t>https://</a:t>
            </a:r>
            <a:r>
              <a:rPr lang="en-US" dirty="0" smtClean="0">
                <a:hlinkClick r:id="rId5"/>
              </a:rPr>
              <a:t>drive.google.com/drive/u/0/folders/0B63jqzjmiVgcOG5aMmg1cFo2SDA</a:t>
            </a:r>
            <a:r>
              <a:rPr lang="en-US" dirty="0" smtClean="0"/>
              <a:t> </a:t>
            </a:r>
          </a:p>
          <a:p>
            <a:r>
              <a:rPr lang="en-US" dirty="0" smtClean="0"/>
              <a:t>OSG networking year-5 goals </a:t>
            </a:r>
            <a:r>
              <a:rPr lang="en-US" dirty="0"/>
              <a:t>and milestones: </a:t>
            </a:r>
            <a:r>
              <a:rPr lang="en-US" dirty="0">
                <a:hlinkClick r:id="rId6"/>
              </a:rPr>
              <a:t>https://</a:t>
            </a:r>
            <a:r>
              <a:rPr lang="en-US" dirty="0" smtClean="0">
                <a:hlinkClick r:id="rId6"/>
              </a:rPr>
              <a:t>docs.google.com/document/d/1FzmXZinO4Pb8NAfd5SWUzaAFYOL23dt66hQsDmaP-WI/edit</a:t>
            </a:r>
            <a:r>
              <a:rPr lang="en-US" dirty="0" smtClean="0"/>
              <a:t> </a:t>
            </a:r>
          </a:p>
          <a:p>
            <a:r>
              <a:rPr lang="en-US" dirty="0" err="1" smtClean="0"/>
              <a:t>perfSONAR</a:t>
            </a:r>
            <a:r>
              <a:rPr lang="en-US" dirty="0"/>
              <a:t> </a:t>
            </a:r>
            <a:r>
              <a:rPr lang="en-US" dirty="0" smtClean="0"/>
              <a:t>adoption tracking:  </a:t>
            </a:r>
            <a:r>
              <a:rPr lang="en-US" dirty="0">
                <a:hlinkClick r:id="rId7"/>
              </a:rPr>
              <a:t>http://</a:t>
            </a:r>
            <a:r>
              <a:rPr lang="en-US" dirty="0" smtClean="0">
                <a:hlinkClick r:id="rId7"/>
              </a:rPr>
              <a:t>grid-monitoring.cern.ch/perfsonar_coverage.txt</a:t>
            </a:r>
            <a:r>
              <a:rPr lang="en-US" dirty="0" smtClean="0"/>
              <a:t> </a:t>
            </a:r>
          </a:p>
          <a:p>
            <a:r>
              <a:rPr lang="en-US" dirty="0" smtClean="0"/>
              <a:t>Deployment documentation for both OSG and WLCG hosted in OSG (migrated from CERN)</a:t>
            </a:r>
          </a:p>
          <a:p>
            <a:pPr marL="402336" lvl="1" indent="0">
              <a:buNone/>
            </a:pPr>
            <a:r>
              <a:rPr lang="en-US" dirty="0">
                <a:hlinkClick r:id="rId8"/>
              </a:rPr>
              <a:t>https://</a:t>
            </a:r>
            <a:r>
              <a:rPr lang="en-US" dirty="0" smtClean="0">
                <a:hlinkClick r:id="rId8"/>
              </a:rPr>
              <a:t>twiki.opensciencegrid.org/bin/view/Documentation/DeployperfSONAR</a:t>
            </a:r>
            <a:r>
              <a:rPr lang="en-US" dirty="0" smtClean="0"/>
              <a:t> </a:t>
            </a:r>
            <a:endParaRPr lang="en-US" dirty="0"/>
          </a:p>
          <a:p>
            <a:r>
              <a:rPr lang="en-US" dirty="0"/>
              <a:t>ATLAS Analytics:  </a:t>
            </a:r>
            <a:r>
              <a:rPr lang="en-US" dirty="0">
                <a:hlinkClick r:id="rId9"/>
              </a:rPr>
              <a:t>http://cl-analytics.mwt2.org:5601</a:t>
            </a:r>
            <a:r>
              <a:rPr lang="en-US" dirty="0" smtClean="0">
                <a:hlinkClick r:id="rId9"/>
              </a:rPr>
              <a:t>/</a:t>
            </a:r>
            <a:r>
              <a:rPr lang="en-US" dirty="0" smtClean="0"/>
              <a:t> </a:t>
            </a:r>
          </a:p>
          <a:p>
            <a:r>
              <a:rPr lang="en-US" dirty="0" smtClean="0"/>
              <a:t>Mesh-</a:t>
            </a:r>
            <a:r>
              <a:rPr lang="en-US" dirty="0" err="1" smtClean="0"/>
              <a:t>config</a:t>
            </a:r>
            <a:r>
              <a:rPr lang="en-US" dirty="0" smtClean="0"/>
              <a:t> in OSG </a:t>
            </a:r>
            <a:r>
              <a:rPr lang="en-US" dirty="0" smtClean="0">
                <a:hlinkClick r:id="rId10"/>
              </a:rPr>
              <a:t>https://oim.grid.iu.edu/oim/meshconfig</a:t>
            </a:r>
            <a:r>
              <a:rPr lang="en-US" dirty="0" smtClean="0"/>
              <a:t> </a:t>
            </a:r>
          </a:p>
          <a:p>
            <a:r>
              <a:rPr lang="en-US" dirty="0" smtClean="0"/>
              <a:t>Beta Mesh-</a:t>
            </a:r>
            <a:r>
              <a:rPr lang="en-US" dirty="0" err="1" smtClean="0"/>
              <a:t>config</a:t>
            </a:r>
            <a:r>
              <a:rPr lang="en-US" dirty="0"/>
              <a:t>: </a:t>
            </a:r>
            <a:r>
              <a:rPr lang="en-US" dirty="0">
                <a:hlinkClick r:id="rId11"/>
              </a:rPr>
              <a:t>https://ps-test.sca.iu.edu/meshconfig</a:t>
            </a:r>
            <a:r>
              <a:rPr lang="en-US" dirty="0" smtClean="0">
                <a:hlinkClick r:id="rId11"/>
              </a:rPr>
              <a:t>/</a:t>
            </a:r>
            <a:r>
              <a:rPr lang="en-US" sz="2700" dirty="0" smtClean="0"/>
              <a:t> </a:t>
            </a:r>
            <a:endParaRPr lang="en-US" sz="2700" dirty="0"/>
          </a:p>
          <a:p>
            <a:r>
              <a:rPr lang="en-US" dirty="0" smtClean="0"/>
              <a:t>MadAlert</a:t>
            </a:r>
            <a:r>
              <a:rPr lang="en-US" dirty="0"/>
              <a:t>: </a:t>
            </a:r>
            <a:r>
              <a:rPr lang="en-US" dirty="0">
                <a:hlinkClick r:id="rId12"/>
              </a:rPr>
              <a:t>http://</a:t>
            </a:r>
            <a:r>
              <a:rPr lang="en-US" dirty="0" smtClean="0">
                <a:hlinkClick r:id="rId12"/>
              </a:rPr>
              <a:t>madalert.aglt2.org/madalert/diff.html</a:t>
            </a:r>
            <a:r>
              <a:rPr lang="en-US" dirty="0" smtClean="0"/>
              <a:t> </a:t>
            </a:r>
          </a:p>
          <a:p>
            <a:r>
              <a:rPr lang="en-US" dirty="0" err="1" smtClean="0"/>
              <a:t>perfSONAR</a:t>
            </a:r>
            <a:r>
              <a:rPr lang="en-US" dirty="0" smtClean="0"/>
              <a:t> </a:t>
            </a:r>
            <a:r>
              <a:rPr lang="en-US" dirty="0"/>
              <a:t>homepage:  </a:t>
            </a:r>
            <a:r>
              <a:rPr lang="en-US" dirty="0">
                <a:hlinkClick r:id="rId13"/>
              </a:rPr>
              <a:t>http://www.perfsonar.net</a:t>
            </a:r>
            <a:r>
              <a:rPr lang="en-US" dirty="0" smtClean="0">
                <a:hlinkClick r:id="rId13"/>
              </a:rPr>
              <a:t>/</a:t>
            </a:r>
            <a:r>
              <a:rPr lang="en-US" dirty="0" smtClean="0"/>
              <a:t> </a:t>
            </a:r>
            <a:endParaRPr lang="en-US" dirty="0"/>
          </a:p>
        </p:txBody>
      </p:sp>
      <p:sp>
        <p:nvSpPr>
          <p:cNvPr id="4" name="Date Placeholder 3"/>
          <p:cNvSpPr>
            <a:spLocks noGrp="1"/>
          </p:cNvSpPr>
          <p:nvPr>
            <p:ph type="dt" sz="half" idx="10"/>
          </p:nvPr>
        </p:nvSpPr>
        <p:spPr/>
        <p:txBody>
          <a:bodyPr/>
          <a:lstStyle/>
          <a:p>
            <a:fld id="{0FD7C190-8A12-4E0C-ACF3-4DE81EF1C419}" type="datetime1">
              <a:rPr lang="en-US" smtClean="0"/>
              <a:t>9/7/2016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12</a:t>
            </a:fld>
            <a:endParaRPr kumimoji="0" lang="en-US"/>
          </a:p>
        </p:txBody>
      </p:sp>
    </p:spTree>
    <p:extLst>
      <p:ext uri="{BB962C8B-B14F-4D97-AF65-F5344CB8AC3E}">
        <p14:creationId xmlns:p14="http://schemas.microsoft.com/office/powerpoint/2010/main" val="4163112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on </a:t>
            </a:r>
            <a:r>
              <a:rPr lang="en-US" dirty="0" err="1" smtClean="0"/>
              <a:t>Ilija’s</a:t>
            </a:r>
            <a:r>
              <a:rPr lang="en-US" dirty="0" smtClean="0"/>
              <a:t> / Xinran’s Work</a:t>
            </a:r>
            <a:endParaRPr lang="en-US" dirty="0"/>
          </a:p>
        </p:txBody>
      </p:sp>
      <p:sp>
        <p:nvSpPr>
          <p:cNvPr id="3" name="Content Placeholder 2"/>
          <p:cNvSpPr>
            <a:spLocks noGrp="1"/>
          </p:cNvSpPr>
          <p:nvPr>
            <p:ph idx="1"/>
          </p:nvPr>
        </p:nvSpPr>
        <p:spPr>
          <a:xfrm>
            <a:off x="1295400" y="1295400"/>
            <a:ext cx="7638288" cy="4953000"/>
          </a:xfrm>
        </p:spPr>
        <p:txBody>
          <a:bodyPr>
            <a:noAutofit/>
          </a:bodyPr>
          <a:lstStyle/>
          <a:p>
            <a:pPr marL="82296" indent="0">
              <a:buNone/>
            </a:pPr>
            <a:r>
              <a:rPr lang="en-US" sz="1100" dirty="0" smtClean="0"/>
              <a:t>Concerning </a:t>
            </a:r>
            <a:r>
              <a:rPr lang="en-US" sz="1100" dirty="0"/>
              <a:t>our own activities, we have been discussing with Shawn the possibility to start running notifications/alarms on some of the measurements, I guess two most obvious cases would be to detect sudden loss of throughput on a link (breaking a trend for N days moving average or similar) as well as detecting consistent packet loss and any changes in packet reordering and jitter (I guess last two are not currently imported in ES). Can the ES service help us compute some of this, so we could just query it and issue an alarm (we can start off with simple </a:t>
            </a:r>
            <a:r>
              <a:rPr lang="en-US" sz="1100" dirty="0" err="1"/>
              <a:t>avg</a:t>
            </a:r>
            <a:r>
              <a:rPr lang="en-US" sz="1100" dirty="0"/>
              <a:t> over all links for a site, but eventually we will probably want to look at each individual link) ?</a:t>
            </a:r>
          </a:p>
          <a:p>
            <a:pPr marL="82296" indent="0">
              <a:buNone/>
            </a:pPr>
            <a:endParaRPr lang="en-US" sz="1100" dirty="0"/>
          </a:p>
          <a:p>
            <a:pPr marL="82296" indent="0">
              <a:buNone/>
            </a:pPr>
            <a:r>
              <a:rPr lang="en-US" sz="1100" dirty="0"/>
              <a:t>I have a summer student Xinran Wang that I have tasked to understand the measurements we are collecting and creating an alerting </a:t>
            </a:r>
            <a:r>
              <a:rPr lang="en-US" sz="1100" dirty="0" smtClean="0"/>
              <a:t>service and you </a:t>
            </a:r>
            <a:r>
              <a:rPr lang="en-US" sz="1100" dirty="0"/>
              <a:t>can see his task list here:</a:t>
            </a:r>
          </a:p>
          <a:p>
            <a:pPr marL="82296" indent="0">
              <a:buNone/>
            </a:pPr>
            <a:r>
              <a:rPr lang="en-US" sz="1100" dirty="0"/>
              <a:t>https://docs.google.com/document/d/1YPSjPzLn9uw11rl_6_pZmekJ-GK8yLV0tXx-AhTe6QQ/edit?usp=sharing</a:t>
            </a:r>
          </a:p>
          <a:p>
            <a:pPr marL="82296" indent="0">
              <a:buNone/>
            </a:pPr>
            <a:r>
              <a:rPr lang="en-US" sz="1100" dirty="0" smtClean="0"/>
              <a:t>The </a:t>
            </a:r>
            <a:r>
              <a:rPr lang="en-US" sz="1100" dirty="0"/>
              <a:t>other thing we have been discussing was to generate a network map of WLCG and use it to detect when routing changes occur and maybe correlate this with some other measurements - here I’m not sure how ES could help, I have done some prototyping with Neo4J and heard that ES plans to have support for graphs, but not sure about the details. An alternative might be to implement some of this in SPARK </a:t>
            </a:r>
            <a:r>
              <a:rPr lang="en-US" sz="1100" dirty="0" err="1"/>
              <a:t>graphX</a:t>
            </a:r>
            <a:r>
              <a:rPr lang="en-US" sz="1100" dirty="0"/>
              <a:t>, which is what I mentioned at the throughput call some time ago, do you plan to support some streaming analytics platform in the future ? </a:t>
            </a:r>
          </a:p>
          <a:p>
            <a:pPr marL="82296" indent="0">
              <a:buNone/>
            </a:pPr>
            <a:endParaRPr lang="en-US" sz="1100" dirty="0"/>
          </a:p>
          <a:p>
            <a:pPr marL="82296" indent="0">
              <a:buNone/>
            </a:pPr>
            <a:r>
              <a:rPr lang="en-US" sz="1100" dirty="0"/>
              <a:t>I was also thinking about adding path data to the ES… I though that it would be the best to:</a:t>
            </a:r>
          </a:p>
          <a:p>
            <a:pPr marL="596646" indent="-514350">
              <a:buFont typeface="+mj-lt"/>
              <a:buAutoNum type="alphaLcParenR"/>
            </a:pPr>
            <a:r>
              <a:rPr lang="en-US" sz="1100" dirty="0" smtClean="0"/>
              <a:t>calculate </a:t>
            </a:r>
            <a:r>
              <a:rPr lang="en-US" sz="1100" dirty="0"/>
              <a:t>hashes for paths</a:t>
            </a:r>
          </a:p>
          <a:p>
            <a:pPr marL="596646" indent="-514350">
              <a:buFont typeface="+mj-lt"/>
              <a:buAutoNum type="alphaLcParenR"/>
            </a:pPr>
            <a:r>
              <a:rPr lang="en-US" sz="1100" dirty="0" smtClean="0"/>
              <a:t>once </a:t>
            </a:r>
            <a:r>
              <a:rPr lang="en-US" sz="1100" dirty="0"/>
              <a:t>a day report paths and hashes and the rest of the time only hashes.</a:t>
            </a:r>
          </a:p>
          <a:p>
            <a:pPr marL="596646" indent="-514350">
              <a:buFont typeface="+mj-lt"/>
              <a:buAutoNum type="alphaLcParenR"/>
            </a:pPr>
            <a:r>
              <a:rPr lang="en-US" sz="1100" dirty="0" smtClean="0"/>
              <a:t>store </a:t>
            </a:r>
            <a:r>
              <a:rPr lang="en-US" sz="1100" dirty="0"/>
              <a:t>paths in a new index, store hashes together with the data on OWD, pocket loss, throughput.</a:t>
            </a:r>
          </a:p>
          <a:p>
            <a:pPr marL="596646" indent="-514350">
              <a:buFont typeface="+mj-lt"/>
              <a:buAutoNum type="alphaLcParenR"/>
            </a:pPr>
            <a:r>
              <a:rPr lang="en-US" sz="1100" dirty="0" smtClean="0"/>
              <a:t>for </a:t>
            </a:r>
            <a:r>
              <a:rPr lang="en-US" sz="1100" dirty="0"/>
              <a:t>investigative plotting we could use </a:t>
            </a:r>
            <a:r>
              <a:rPr lang="en-US" sz="1100" dirty="0" err="1"/>
              <a:t>Jupyter</a:t>
            </a:r>
            <a:endParaRPr lang="en-US" sz="1100" dirty="0"/>
          </a:p>
          <a:p>
            <a:pPr marL="596646" indent="-514350">
              <a:buFont typeface="+mj-lt"/>
              <a:buAutoNum type="alphaLcParenR"/>
            </a:pPr>
            <a:r>
              <a:rPr lang="en-US" sz="1100" dirty="0" smtClean="0"/>
              <a:t>for </a:t>
            </a:r>
            <a:r>
              <a:rPr lang="en-US" sz="1100" dirty="0"/>
              <a:t>some fancy page one could use whatever </a:t>
            </a:r>
            <a:r>
              <a:rPr lang="en-US" sz="1100" dirty="0" err="1"/>
              <a:t>jqeury</a:t>
            </a:r>
            <a:r>
              <a:rPr lang="en-US" sz="1100" dirty="0"/>
              <a:t> + whatever plotting library + ES as a backend.</a:t>
            </a:r>
          </a:p>
          <a:p>
            <a:pPr marL="82296" indent="0">
              <a:buNone/>
            </a:pPr>
            <a:r>
              <a:rPr lang="en-US" sz="1100" dirty="0" smtClean="0"/>
              <a:t>We </a:t>
            </a:r>
            <a:r>
              <a:rPr lang="en-US" sz="1100" dirty="0"/>
              <a:t>will have streaming </a:t>
            </a:r>
            <a:r>
              <a:rPr lang="en-US" sz="1100" dirty="0" smtClean="0"/>
              <a:t> analytics later but nothing right </a:t>
            </a:r>
            <a:r>
              <a:rPr lang="en-US" sz="1100" dirty="0"/>
              <a:t>now.</a:t>
            </a:r>
          </a:p>
        </p:txBody>
      </p:sp>
      <p:sp>
        <p:nvSpPr>
          <p:cNvPr id="4" name="Date Placeholder 3"/>
          <p:cNvSpPr>
            <a:spLocks noGrp="1"/>
          </p:cNvSpPr>
          <p:nvPr>
            <p:ph type="dt" sz="half" idx="10"/>
          </p:nvPr>
        </p:nvSpPr>
        <p:spPr/>
        <p:txBody>
          <a:bodyPr/>
          <a:lstStyle/>
          <a:p>
            <a:fld id="{42DEAB5E-54CA-4197-B0C0-60CFDF79F1F6}" type="datetime1">
              <a:rPr lang="en-US" smtClean="0"/>
              <a:t>9/7/2016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13</a:t>
            </a:fld>
            <a:endParaRPr kumimoji="0" lang="en-US"/>
          </a:p>
        </p:txBody>
      </p:sp>
    </p:spTree>
    <p:extLst>
      <p:ext uri="{BB962C8B-B14F-4D97-AF65-F5344CB8AC3E}">
        <p14:creationId xmlns:p14="http://schemas.microsoft.com/office/powerpoint/2010/main" val="209826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on Jerrod’s Work</a:t>
            </a:r>
            <a:endParaRPr lang="en-US" dirty="0"/>
          </a:p>
        </p:txBody>
      </p:sp>
      <p:sp>
        <p:nvSpPr>
          <p:cNvPr id="3" name="Content Placeholder 2"/>
          <p:cNvSpPr>
            <a:spLocks noGrp="1"/>
          </p:cNvSpPr>
          <p:nvPr>
            <p:ph idx="1"/>
          </p:nvPr>
        </p:nvSpPr>
        <p:spPr/>
        <p:txBody>
          <a:bodyPr>
            <a:normAutofit lnSpcReduction="10000"/>
          </a:bodyPr>
          <a:lstStyle/>
          <a:p>
            <a:r>
              <a:rPr lang="en-US" dirty="0"/>
              <a:t>The perfSONAR data gathered on the ATLAS-</a:t>
            </a:r>
            <a:r>
              <a:rPr lang="en-US" dirty="0" err="1"/>
              <a:t>kibana</a:t>
            </a:r>
            <a:r>
              <a:rPr lang="en-US" dirty="0"/>
              <a:t> server is currently assisting a project investigating the affects of the grid network on the performance of jobs based on geographic location and the transference of the dataset between storage location and computing </a:t>
            </a:r>
            <a:r>
              <a:rPr lang="en-US" dirty="0" smtClean="0"/>
              <a:t>location.</a:t>
            </a:r>
          </a:p>
          <a:p>
            <a:r>
              <a:rPr lang="en-US" dirty="0" smtClean="0"/>
              <a:t>Jerrod is using the </a:t>
            </a:r>
            <a:r>
              <a:rPr lang="en-US" dirty="0" err="1" smtClean="0"/>
              <a:t>Jupyter</a:t>
            </a:r>
            <a:r>
              <a:rPr lang="en-US" dirty="0" smtClean="0"/>
              <a:t> portal at </a:t>
            </a:r>
            <a:r>
              <a:rPr lang="en-US" dirty="0" smtClean="0">
                <a:hlinkClick r:id="rId2"/>
              </a:rPr>
              <a:t>http://uct2-lx2.mwt2.org:9999/</a:t>
            </a:r>
            <a:r>
              <a:rPr lang="en-US" dirty="0" smtClean="0"/>
              <a:t> to do this investigation </a:t>
            </a:r>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9/7/2016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14</a:t>
            </a:fld>
            <a:endParaRPr kumimoji="0" lang="en-US"/>
          </a:p>
        </p:txBody>
      </p:sp>
    </p:spTree>
    <p:extLst>
      <p:ext uri="{BB962C8B-B14F-4D97-AF65-F5344CB8AC3E}">
        <p14:creationId xmlns:p14="http://schemas.microsoft.com/office/powerpoint/2010/main" val="154030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normAutofit/>
          </a:bodyPr>
          <a:lstStyle/>
          <a:p>
            <a:r>
              <a:rPr lang="en-US" dirty="0" smtClean="0"/>
              <a:t>Review Networking Goals Year 5</a:t>
            </a:r>
            <a:endParaRPr lang="en-US" dirty="0"/>
          </a:p>
        </p:txBody>
      </p:sp>
      <p:sp>
        <p:nvSpPr>
          <p:cNvPr id="3" name="Content Placeholder 2"/>
          <p:cNvSpPr>
            <a:spLocks noGrp="1"/>
          </p:cNvSpPr>
          <p:nvPr>
            <p:ph idx="1"/>
          </p:nvPr>
        </p:nvSpPr>
        <p:spPr>
          <a:xfrm>
            <a:off x="1143000" y="990600"/>
            <a:ext cx="7790688" cy="5257800"/>
          </a:xfrm>
        </p:spPr>
        <p:txBody>
          <a:bodyPr>
            <a:normAutofit fontScale="55000" lnSpcReduction="20000"/>
          </a:bodyPr>
          <a:lstStyle/>
          <a:p>
            <a:pPr marL="596646" indent="-514350">
              <a:buFont typeface="+mj-lt"/>
              <a:buAutoNum type="arabicPeriod"/>
            </a:pPr>
            <a:r>
              <a:rPr lang="en-US" b="1" dirty="0">
                <a:solidFill>
                  <a:srgbClr val="00B0F0"/>
                </a:solidFill>
              </a:rPr>
              <a:t>M</a:t>
            </a:r>
            <a:r>
              <a:rPr lang="en-US" b="1" dirty="0" smtClean="0">
                <a:solidFill>
                  <a:srgbClr val="00B0F0"/>
                </a:solidFill>
              </a:rPr>
              <a:t>aintain / </a:t>
            </a:r>
            <a:r>
              <a:rPr lang="en-US" b="1" dirty="0">
                <a:solidFill>
                  <a:srgbClr val="00B0F0"/>
                </a:solidFill>
              </a:rPr>
              <a:t>update the OSG networking services </a:t>
            </a:r>
            <a:r>
              <a:rPr lang="en-US" b="1" dirty="0" smtClean="0">
                <a:solidFill>
                  <a:srgbClr val="00B0F0"/>
                </a:solidFill>
              </a:rPr>
              <a:t>/ documentation</a:t>
            </a:r>
            <a:r>
              <a:rPr lang="en-US" b="1" dirty="0">
                <a:solidFill>
                  <a:srgbClr val="00B0F0"/>
                </a:solidFill>
              </a:rPr>
              <a:t>.</a:t>
            </a:r>
          </a:p>
          <a:p>
            <a:pPr marL="596646" indent="-514350">
              <a:buFont typeface="+mj-lt"/>
              <a:buAutoNum type="arabicPeriod"/>
            </a:pPr>
            <a:r>
              <a:rPr lang="en-US" b="1" dirty="0">
                <a:solidFill>
                  <a:srgbClr val="00B0F0"/>
                </a:solidFill>
              </a:rPr>
              <a:t>R</a:t>
            </a:r>
            <a:r>
              <a:rPr lang="en-US" b="1" dirty="0" smtClean="0">
                <a:solidFill>
                  <a:srgbClr val="00B0F0"/>
                </a:solidFill>
              </a:rPr>
              <a:t>each </a:t>
            </a:r>
            <a:r>
              <a:rPr lang="en-US" b="1" dirty="0">
                <a:solidFill>
                  <a:srgbClr val="00B0F0"/>
                </a:solidFill>
              </a:rPr>
              <a:t>out to non-WLCG OSG </a:t>
            </a:r>
            <a:r>
              <a:rPr lang="en-US" b="1" dirty="0" smtClean="0">
                <a:solidFill>
                  <a:srgbClr val="00B0F0"/>
                </a:solidFill>
              </a:rPr>
              <a:t>sites; </a:t>
            </a:r>
            <a:r>
              <a:rPr lang="en-US" b="1" i="1" dirty="0">
                <a:solidFill>
                  <a:srgbClr val="00B0F0"/>
                </a:solidFill>
              </a:rPr>
              <a:t> </a:t>
            </a:r>
            <a:r>
              <a:rPr lang="en-US" b="1" dirty="0" smtClean="0">
                <a:solidFill>
                  <a:srgbClr val="00B0F0"/>
                </a:solidFill>
              </a:rPr>
              <a:t>Integrate those </a:t>
            </a:r>
            <a:r>
              <a:rPr lang="en-US" b="1" dirty="0">
                <a:solidFill>
                  <a:srgbClr val="00B0F0"/>
                </a:solidFill>
              </a:rPr>
              <a:t>interested:</a:t>
            </a:r>
          </a:p>
          <a:p>
            <a:pPr lvl="1"/>
            <a:r>
              <a:rPr lang="en-US" dirty="0">
                <a:solidFill>
                  <a:srgbClr val="00B050"/>
                </a:solidFill>
              </a:rPr>
              <a:t>A</a:t>
            </a:r>
            <a:r>
              <a:rPr lang="en-US" dirty="0" smtClean="0">
                <a:solidFill>
                  <a:srgbClr val="00B050"/>
                </a:solidFill>
              </a:rPr>
              <a:t>dvertise </a:t>
            </a:r>
            <a:r>
              <a:rPr lang="en-US" dirty="0">
                <a:solidFill>
                  <a:srgbClr val="00B050"/>
                </a:solidFill>
              </a:rPr>
              <a:t>that OSG is ready to help sites with networking issues </a:t>
            </a:r>
            <a:r>
              <a:rPr lang="en-US" dirty="0" smtClean="0">
                <a:solidFill>
                  <a:srgbClr val="00B050"/>
                </a:solidFill>
              </a:rPr>
              <a:t>via:</a:t>
            </a:r>
          </a:p>
          <a:p>
            <a:pPr lvl="2"/>
            <a:r>
              <a:rPr lang="en-US" dirty="0" smtClean="0">
                <a:solidFill>
                  <a:srgbClr val="00B050"/>
                </a:solidFill>
              </a:rPr>
              <a:t>OSG </a:t>
            </a:r>
            <a:r>
              <a:rPr lang="en-US" dirty="0">
                <a:solidFill>
                  <a:srgbClr val="00B050"/>
                </a:solidFill>
              </a:rPr>
              <a:t>web </a:t>
            </a:r>
            <a:r>
              <a:rPr lang="en-US" dirty="0" smtClean="0">
                <a:solidFill>
                  <a:srgbClr val="00B050"/>
                </a:solidFill>
              </a:rPr>
              <a:t>pages</a:t>
            </a:r>
          </a:p>
          <a:p>
            <a:pPr lvl="2"/>
            <a:r>
              <a:rPr lang="en-US" dirty="0">
                <a:solidFill>
                  <a:srgbClr val="00B050"/>
                </a:solidFill>
              </a:rPr>
              <a:t>T</a:t>
            </a:r>
            <a:r>
              <a:rPr lang="en-US" dirty="0" smtClean="0">
                <a:solidFill>
                  <a:srgbClr val="00B050"/>
                </a:solidFill>
              </a:rPr>
              <a:t>argeted </a:t>
            </a:r>
            <a:r>
              <a:rPr lang="en-US" dirty="0">
                <a:solidFill>
                  <a:srgbClr val="00B050"/>
                </a:solidFill>
              </a:rPr>
              <a:t>email (Cyberinfrastructure list, perfSONAR user list, </a:t>
            </a:r>
            <a:r>
              <a:rPr lang="en-US" dirty="0" err="1">
                <a:solidFill>
                  <a:srgbClr val="00B050"/>
                </a:solidFill>
              </a:rPr>
              <a:t>etc</a:t>
            </a:r>
            <a:r>
              <a:rPr lang="en-US" dirty="0">
                <a:solidFill>
                  <a:srgbClr val="00B050"/>
                </a:solidFill>
              </a:rPr>
              <a:t>) </a:t>
            </a:r>
            <a:endParaRPr lang="en-US" dirty="0" smtClean="0">
              <a:solidFill>
                <a:srgbClr val="00B050"/>
              </a:solidFill>
            </a:endParaRPr>
          </a:p>
          <a:p>
            <a:pPr lvl="2"/>
            <a:r>
              <a:rPr lang="en-US" dirty="0" smtClean="0">
                <a:solidFill>
                  <a:srgbClr val="00B050"/>
                </a:solidFill>
              </a:rPr>
              <a:t>Via </a:t>
            </a:r>
            <a:r>
              <a:rPr lang="en-US" dirty="0">
                <a:solidFill>
                  <a:srgbClr val="00B050"/>
                </a:solidFill>
              </a:rPr>
              <a:t>interactions with sites at conferences and meetings.</a:t>
            </a:r>
          </a:p>
          <a:p>
            <a:pPr lvl="1"/>
            <a:r>
              <a:rPr lang="en-US" dirty="0">
                <a:solidFill>
                  <a:srgbClr val="00B050"/>
                </a:solidFill>
              </a:rPr>
              <a:t>E</a:t>
            </a:r>
            <a:r>
              <a:rPr lang="en-US" dirty="0" smtClean="0">
                <a:solidFill>
                  <a:srgbClr val="00B050"/>
                </a:solidFill>
              </a:rPr>
              <a:t>ncourage </a:t>
            </a:r>
            <a:r>
              <a:rPr lang="en-US" dirty="0">
                <a:solidFill>
                  <a:srgbClr val="00B050"/>
                </a:solidFill>
              </a:rPr>
              <a:t>as many NSF CC*xxx </a:t>
            </a:r>
            <a:r>
              <a:rPr lang="en-US" dirty="0" smtClean="0">
                <a:solidFill>
                  <a:srgbClr val="00B050"/>
                </a:solidFill>
              </a:rPr>
              <a:t>sites as </a:t>
            </a:r>
            <a:r>
              <a:rPr lang="en-US" dirty="0">
                <a:solidFill>
                  <a:srgbClr val="00B050"/>
                </a:solidFill>
              </a:rPr>
              <a:t>possible to </a:t>
            </a:r>
            <a:r>
              <a:rPr lang="en-US" dirty="0" smtClean="0">
                <a:solidFill>
                  <a:srgbClr val="00B050"/>
                </a:solidFill>
              </a:rPr>
              <a:t>integrate </a:t>
            </a:r>
            <a:r>
              <a:rPr lang="en-US" dirty="0">
                <a:solidFill>
                  <a:srgbClr val="00B050"/>
                </a:solidFill>
              </a:rPr>
              <a:t>their </a:t>
            </a:r>
            <a:r>
              <a:rPr lang="en-US" dirty="0" smtClean="0">
                <a:solidFill>
                  <a:srgbClr val="00B050"/>
                </a:solidFill>
              </a:rPr>
              <a:t>perfSONAR instances </a:t>
            </a:r>
            <a:r>
              <a:rPr lang="en-US" dirty="0">
                <a:solidFill>
                  <a:srgbClr val="00B050"/>
                </a:solidFill>
              </a:rPr>
              <a:t>into OSG </a:t>
            </a:r>
            <a:r>
              <a:rPr lang="en-US" dirty="0" smtClean="0">
                <a:solidFill>
                  <a:srgbClr val="00B050"/>
                </a:solidFill>
              </a:rPr>
              <a:t>networking; OSG </a:t>
            </a:r>
            <a:r>
              <a:rPr lang="en-US" dirty="0">
                <a:solidFill>
                  <a:srgbClr val="00B050"/>
                </a:solidFill>
              </a:rPr>
              <a:t>will provide </a:t>
            </a:r>
            <a:r>
              <a:rPr lang="en-US" dirty="0" smtClean="0">
                <a:solidFill>
                  <a:srgbClr val="00B050"/>
                </a:solidFill>
              </a:rPr>
              <a:t>them a mesh-configuration </a:t>
            </a:r>
            <a:r>
              <a:rPr lang="en-US" dirty="0">
                <a:solidFill>
                  <a:srgbClr val="00B050"/>
                </a:solidFill>
              </a:rPr>
              <a:t>and </a:t>
            </a:r>
            <a:r>
              <a:rPr lang="en-US" dirty="0" smtClean="0">
                <a:solidFill>
                  <a:srgbClr val="00B050"/>
                </a:solidFill>
              </a:rPr>
              <a:t>gather </a:t>
            </a:r>
            <a:r>
              <a:rPr lang="en-US" dirty="0">
                <a:solidFill>
                  <a:srgbClr val="00B050"/>
                </a:solidFill>
              </a:rPr>
              <a:t>their </a:t>
            </a:r>
            <a:r>
              <a:rPr lang="en-US" dirty="0" smtClean="0">
                <a:solidFill>
                  <a:srgbClr val="00B050"/>
                </a:solidFill>
              </a:rPr>
              <a:t>data.</a:t>
            </a:r>
            <a:endParaRPr lang="en-US" dirty="0">
              <a:solidFill>
                <a:srgbClr val="00B050"/>
              </a:solidFill>
            </a:endParaRPr>
          </a:p>
          <a:p>
            <a:pPr lvl="1"/>
            <a:r>
              <a:rPr lang="en-US" dirty="0">
                <a:solidFill>
                  <a:srgbClr val="00B050"/>
                </a:solidFill>
              </a:rPr>
              <a:t>P</a:t>
            </a:r>
            <a:r>
              <a:rPr lang="en-US" dirty="0" smtClean="0">
                <a:solidFill>
                  <a:srgbClr val="00B050"/>
                </a:solidFill>
              </a:rPr>
              <a:t>rovide </a:t>
            </a:r>
            <a:r>
              <a:rPr lang="en-US" dirty="0" err="1">
                <a:solidFill>
                  <a:srgbClr val="00B050"/>
                </a:solidFill>
              </a:rPr>
              <a:t>Soichi’s</a:t>
            </a:r>
            <a:r>
              <a:rPr lang="en-US" dirty="0">
                <a:solidFill>
                  <a:srgbClr val="00B050"/>
                </a:solidFill>
              </a:rPr>
              <a:t> standalone mesh-configuration tool for use by campuses and VOs.</a:t>
            </a:r>
          </a:p>
          <a:p>
            <a:pPr marL="596646" indent="-514350">
              <a:buFont typeface="+mj-lt"/>
              <a:buAutoNum type="arabicPeriod"/>
            </a:pPr>
            <a:r>
              <a:rPr lang="en-US" b="1" dirty="0">
                <a:solidFill>
                  <a:srgbClr val="00B0F0"/>
                </a:solidFill>
              </a:rPr>
              <a:t>OSG will create a network alerting service to find “obvious” network </a:t>
            </a:r>
            <a:r>
              <a:rPr lang="en-US" b="1" dirty="0" smtClean="0">
                <a:solidFill>
                  <a:srgbClr val="00B0F0"/>
                </a:solidFill>
              </a:rPr>
              <a:t>problems</a:t>
            </a:r>
          </a:p>
          <a:p>
            <a:pPr lvl="1"/>
            <a:r>
              <a:rPr lang="en-US" dirty="0" smtClean="0">
                <a:solidFill>
                  <a:srgbClr val="00B050"/>
                </a:solidFill>
              </a:rPr>
              <a:t>This </a:t>
            </a:r>
            <a:r>
              <a:rPr lang="en-US" dirty="0">
                <a:solidFill>
                  <a:srgbClr val="00B050"/>
                </a:solidFill>
              </a:rPr>
              <a:t>will involve the creation of a suitable analysis pipeline such that perfSONAR data can be analyzed on a timescale of every 1-2 hours.</a:t>
            </a:r>
          </a:p>
          <a:p>
            <a:pPr lvl="1"/>
            <a:r>
              <a:rPr lang="en-US" dirty="0">
                <a:solidFill>
                  <a:srgbClr val="00B050"/>
                </a:solidFill>
              </a:rPr>
              <a:t>Obvious problems include significant decrease in bandwidth between a source and destination or continuing significant packet loss along a path or correlated with a specific site.</a:t>
            </a:r>
          </a:p>
          <a:p>
            <a:pPr lvl="1"/>
            <a:r>
              <a:rPr lang="en-US" dirty="0">
                <a:solidFill>
                  <a:srgbClr val="00B050"/>
                </a:solidFill>
              </a:rPr>
              <a:t>Actual alerts will be issued by GOC staff based upon alarms they receive.</a:t>
            </a:r>
          </a:p>
          <a:p>
            <a:pPr marL="596646" indent="-514350">
              <a:buFont typeface="+mj-lt"/>
              <a:buAutoNum type="arabicPeriod"/>
            </a:pPr>
            <a:r>
              <a:rPr lang="en-US" b="1" dirty="0" smtClean="0">
                <a:solidFill>
                  <a:srgbClr val="7030A0"/>
                </a:solidFill>
              </a:rPr>
              <a:t>Enable </a:t>
            </a:r>
            <a:r>
              <a:rPr lang="en-US" b="1" dirty="0">
                <a:solidFill>
                  <a:srgbClr val="7030A0"/>
                </a:solidFill>
              </a:rPr>
              <a:t>automated alerting (email, </a:t>
            </a:r>
            <a:r>
              <a:rPr lang="en-US" b="1" dirty="0" smtClean="0">
                <a:solidFill>
                  <a:srgbClr val="7030A0"/>
                </a:solidFill>
              </a:rPr>
              <a:t>SMS) </a:t>
            </a:r>
            <a:r>
              <a:rPr lang="en-US" b="1" dirty="0">
                <a:solidFill>
                  <a:srgbClr val="7030A0"/>
                </a:solidFill>
              </a:rPr>
              <a:t>on well identified </a:t>
            </a:r>
            <a:r>
              <a:rPr lang="en-US" b="1" dirty="0" smtClean="0">
                <a:solidFill>
                  <a:srgbClr val="7030A0"/>
                </a:solidFill>
              </a:rPr>
              <a:t>alarms</a:t>
            </a:r>
            <a:r>
              <a:rPr lang="en-US" dirty="0" smtClean="0">
                <a:solidFill>
                  <a:srgbClr val="7030A0"/>
                </a:solidFill>
              </a:rPr>
              <a:t>.</a:t>
            </a:r>
          </a:p>
          <a:p>
            <a:pPr lvl="1"/>
            <a:r>
              <a:rPr lang="en-US" dirty="0" smtClean="0">
                <a:solidFill>
                  <a:srgbClr val="7030A0"/>
                </a:solidFill>
              </a:rPr>
              <a:t>This is a “reach” goal for the year but I think it should be feasible</a:t>
            </a:r>
            <a:endParaRPr lang="en-US" dirty="0">
              <a:solidFill>
                <a:srgbClr val="7030A0"/>
              </a:solidFill>
            </a:endParaRPr>
          </a:p>
          <a:p>
            <a:pPr lvl="1"/>
            <a:r>
              <a:rPr lang="en-US" dirty="0" smtClean="0">
                <a:solidFill>
                  <a:srgbClr val="00B0F0"/>
                </a:solidFill>
              </a:rPr>
              <a:t>Requires accurate,  synchronized </a:t>
            </a:r>
            <a:r>
              <a:rPr lang="en-US" dirty="0">
                <a:solidFill>
                  <a:srgbClr val="00B0F0"/>
                </a:solidFill>
              </a:rPr>
              <a:t>mapping of sites </a:t>
            </a:r>
            <a:r>
              <a:rPr lang="en-US" dirty="0" smtClean="0">
                <a:solidFill>
                  <a:srgbClr val="00B0F0"/>
                </a:solidFill>
              </a:rPr>
              <a:t>to </a:t>
            </a:r>
            <a:r>
              <a:rPr lang="en-US" dirty="0">
                <a:solidFill>
                  <a:srgbClr val="00B0F0"/>
                </a:solidFill>
              </a:rPr>
              <a:t>contacts</a:t>
            </a:r>
          </a:p>
          <a:p>
            <a:pPr lvl="1"/>
            <a:r>
              <a:rPr lang="en-US" dirty="0" smtClean="0">
                <a:solidFill>
                  <a:srgbClr val="00B0F0"/>
                </a:solidFill>
              </a:rPr>
              <a:t>Tunable pattern </a:t>
            </a:r>
            <a:r>
              <a:rPr lang="en-US" dirty="0">
                <a:solidFill>
                  <a:srgbClr val="00B0F0"/>
                </a:solidFill>
              </a:rPr>
              <a:t>of alerts (e.g., 1 alert, wait 1 day and alert if problem continues, then every 3 days until fixed)</a:t>
            </a:r>
          </a:p>
          <a:p>
            <a:pPr marL="82296" indent="0">
              <a:buNone/>
            </a:pPr>
            <a:endParaRPr lang="en-US" dirty="0"/>
          </a:p>
        </p:txBody>
      </p:sp>
      <p:sp>
        <p:nvSpPr>
          <p:cNvPr id="4" name="Date Placeholder 3"/>
          <p:cNvSpPr>
            <a:spLocks noGrp="1"/>
          </p:cNvSpPr>
          <p:nvPr>
            <p:ph type="dt" sz="half" idx="10"/>
          </p:nvPr>
        </p:nvSpPr>
        <p:spPr/>
        <p:txBody>
          <a:bodyPr/>
          <a:lstStyle/>
          <a:p>
            <a:fld id="{548A15CB-8A92-46C6-A424-861B93CF0D85}" type="datetime1">
              <a:rPr lang="en-US" smtClean="0"/>
              <a:t>9/7/2016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2</a:t>
            </a:fld>
            <a:endParaRPr kumimoji="0" lang="en-US"/>
          </a:p>
        </p:txBody>
      </p:sp>
    </p:spTree>
    <p:extLst>
      <p:ext uri="{BB962C8B-B14F-4D97-AF65-F5344CB8AC3E}">
        <p14:creationId xmlns:p14="http://schemas.microsoft.com/office/powerpoint/2010/main" val="825571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solidFill>
                  <a:srgbClr val="000000"/>
                </a:solidFill>
                <a:latin typeface="Calibri"/>
              </a:rPr>
              <a:t>Creation of initial OSG web pages informing sites of OSG services in networking --- </a:t>
            </a:r>
            <a:r>
              <a:rPr lang="en-US" b="1" dirty="0">
                <a:solidFill>
                  <a:srgbClr val="000000"/>
                </a:solidFill>
                <a:latin typeface="Calibri"/>
              </a:rPr>
              <a:t>July 30, </a:t>
            </a:r>
            <a:r>
              <a:rPr lang="en-US" b="1" dirty="0" smtClean="0">
                <a:solidFill>
                  <a:srgbClr val="000000"/>
                </a:solidFill>
                <a:latin typeface="Calibri"/>
              </a:rPr>
              <a:t>2016 (</a:t>
            </a:r>
            <a:r>
              <a:rPr lang="en-US" b="1" dirty="0" smtClean="0">
                <a:solidFill>
                  <a:srgbClr val="00B050"/>
                </a:solidFill>
                <a:latin typeface="Calibri"/>
              </a:rPr>
              <a:t>ready</a:t>
            </a:r>
            <a:r>
              <a:rPr lang="en-US" b="1" dirty="0" smtClean="0">
                <a:solidFill>
                  <a:srgbClr val="000000"/>
                </a:solidFill>
                <a:latin typeface="Calibri"/>
              </a:rPr>
              <a:t>)</a:t>
            </a:r>
            <a:endParaRPr lang="en-US" b="1" dirty="0" smtClean="0">
              <a:solidFill>
                <a:srgbClr val="000000"/>
              </a:solidFill>
              <a:latin typeface="Calibri"/>
            </a:endParaRPr>
          </a:p>
          <a:p>
            <a:r>
              <a:rPr lang="en-US" dirty="0" smtClean="0">
                <a:solidFill>
                  <a:srgbClr val="000000"/>
                </a:solidFill>
                <a:latin typeface="Calibri"/>
              </a:rPr>
              <a:t>Recruiting of 5 new sites for OSG networking --  </a:t>
            </a:r>
            <a:r>
              <a:rPr lang="en-US" b="1" dirty="0" smtClean="0">
                <a:solidFill>
                  <a:srgbClr val="000000"/>
                </a:solidFill>
                <a:latin typeface="Calibri"/>
              </a:rPr>
              <a:t>August 31, </a:t>
            </a:r>
            <a:r>
              <a:rPr lang="en-US" b="1" dirty="0" smtClean="0">
                <a:solidFill>
                  <a:srgbClr val="000000"/>
                </a:solidFill>
                <a:latin typeface="Calibri"/>
              </a:rPr>
              <a:t>2016 (</a:t>
            </a:r>
            <a:r>
              <a:rPr lang="en-US" b="1" dirty="0" smtClean="0">
                <a:solidFill>
                  <a:srgbClr val="C00000"/>
                </a:solidFill>
                <a:latin typeface="Calibri"/>
              </a:rPr>
              <a:t>slipped</a:t>
            </a:r>
            <a:r>
              <a:rPr lang="en-US" b="1" dirty="0" smtClean="0">
                <a:solidFill>
                  <a:srgbClr val="000000"/>
                </a:solidFill>
                <a:latin typeface="Calibri"/>
              </a:rPr>
              <a:t>)</a:t>
            </a:r>
            <a:endParaRPr lang="en-US" b="1" dirty="0" smtClean="0">
              <a:solidFill>
                <a:srgbClr val="000000"/>
              </a:solidFill>
              <a:latin typeface="Calibri"/>
            </a:endParaRPr>
          </a:p>
          <a:p>
            <a:r>
              <a:rPr lang="en-US" dirty="0">
                <a:solidFill>
                  <a:srgbClr val="000000"/>
                </a:solidFill>
                <a:latin typeface="Calibri"/>
              </a:rPr>
              <a:t>Need technical design of suitable analysis system based upon existing time-series technologies and proposed data and analysis workflows  --- </a:t>
            </a:r>
            <a:r>
              <a:rPr lang="en-US" b="1" dirty="0">
                <a:solidFill>
                  <a:srgbClr val="000000"/>
                </a:solidFill>
                <a:latin typeface="Calibri"/>
              </a:rPr>
              <a:t>August 31, </a:t>
            </a:r>
            <a:r>
              <a:rPr lang="en-US" b="1" dirty="0" smtClean="0">
                <a:solidFill>
                  <a:srgbClr val="000000"/>
                </a:solidFill>
                <a:latin typeface="Calibri"/>
              </a:rPr>
              <a:t>2016 (</a:t>
            </a:r>
            <a:r>
              <a:rPr lang="en-US" b="1" dirty="0" smtClean="0">
                <a:solidFill>
                  <a:srgbClr val="FFC000"/>
                </a:solidFill>
                <a:latin typeface="Calibri"/>
              </a:rPr>
              <a:t>partial</a:t>
            </a:r>
            <a:r>
              <a:rPr lang="en-US" b="1" dirty="0" smtClean="0">
                <a:solidFill>
                  <a:srgbClr val="000000"/>
                </a:solidFill>
                <a:latin typeface="Calibri"/>
              </a:rPr>
              <a:t>)</a:t>
            </a:r>
            <a:endParaRPr lang="en-US" b="1" dirty="0">
              <a:solidFill>
                <a:srgbClr val="000000"/>
              </a:solidFill>
              <a:latin typeface="Calibri"/>
            </a:endParaRPr>
          </a:p>
          <a:p>
            <a:r>
              <a:rPr lang="en-US" dirty="0" smtClean="0">
                <a:solidFill>
                  <a:srgbClr val="000000"/>
                </a:solidFill>
                <a:latin typeface="Calibri"/>
              </a:rPr>
              <a:t>Definition of support process for integrating new sites and triaging tickets in OSG production ---  </a:t>
            </a:r>
            <a:r>
              <a:rPr lang="en-US" b="1" dirty="0" smtClean="0">
                <a:solidFill>
                  <a:srgbClr val="000000"/>
                </a:solidFill>
                <a:latin typeface="Calibri"/>
              </a:rPr>
              <a:t>September 15, </a:t>
            </a:r>
            <a:r>
              <a:rPr lang="en-US" b="1" dirty="0" smtClean="0">
                <a:solidFill>
                  <a:srgbClr val="000000"/>
                </a:solidFill>
                <a:latin typeface="Calibri"/>
              </a:rPr>
              <a:t>2016 (</a:t>
            </a:r>
            <a:r>
              <a:rPr lang="en-US" b="1" dirty="0" smtClean="0">
                <a:solidFill>
                  <a:srgbClr val="00B050"/>
                </a:solidFill>
                <a:latin typeface="Calibri"/>
              </a:rPr>
              <a:t>done</a:t>
            </a:r>
            <a:r>
              <a:rPr lang="en-US" b="1" dirty="0" smtClean="0">
                <a:solidFill>
                  <a:srgbClr val="000000"/>
                </a:solidFill>
                <a:latin typeface="Calibri"/>
              </a:rPr>
              <a:t>)</a:t>
            </a:r>
            <a:endParaRPr lang="en-US" b="1" dirty="0" smtClean="0">
              <a:solidFill>
                <a:srgbClr val="000000"/>
              </a:solidFill>
              <a:latin typeface="Calibri"/>
            </a:endParaRPr>
          </a:p>
          <a:p>
            <a:r>
              <a:rPr lang="en-US" dirty="0" smtClean="0">
                <a:solidFill>
                  <a:srgbClr val="000000"/>
                </a:solidFill>
                <a:latin typeface="Calibri"/>
              </a:rPr>
              <a:t>Initial </a:t>
            </a:r>
            <a:r>
              <a:rPr lang="en-US" dirty="0">
                <a:solidFill>
                  <a:srgbClr val="000000"/>
                </a:solidFill>
                <a:latin typeface="Calibri"/>
              </a:rPr>
              <a:t>implementation </a:t>
            </a:r>
            <a:r>
              <a:rPr lang="en-US" dirty="0" smtClean="0">
                <a:solidFill>
                  <a:srgbClr val="000000"/>
                </a:solidFill>
                <a:latin typeface="Calibri"/>
              </a:rPr>
              <a:t>of analysis running </a:t>
            </a:r>
            <a:r>
              <a:rPr lang="en-US" dirty="0">
                <a:solidFill>
                  <a:srgbClr val="000000"/>
                </a:solidFill>
                <a:latin typeface="Calibri"/>
              </a:rPr>
              <a:t>on OSG network data --- </a:t>
            </a:r>
            <a:r>
              <a:rPr lang="en-US" b="1" dirty="0">
                <a:solidFill>
                  <a:srgbClr val="000000"/>
                </a:solidFill>
                <a:latin typeface="Calibri"/>
              </a:rPr>
              <a:t>September 30, </a:t>
            </a:r>
            <a:r>
              <a:rPr lang="en-US" b="1" dirty="0" smtClean="0">
                <a:solidFill>
                  <a:srgbClr val="000000"/>
                </a:solidFill>
                <a:latin typeface="Calibri"/>
              </a:rPr>
              <a:t>2016 (</a:t>
            </a:r>
            <a:r>
              <a:rPr lang="en-US" b="1" dirty="0" smtClean="0">
                <a:solidFill>
                  <a:srgbClr val="FFC000"/>
                </a:solidFill>
                <a:latin typeface="Calibri"/>
              </a:rPr>
              <a:t>in process</a:t>
            </a:r>
            <a:r>
              <a:rPr lang="en-US" b="1" dirty="0" smtClean="0">
                <a:solidFill>
                  <a:srgbClr val="000000"/>
                </a:solidFill>
                <a:latin typeface="Calibri"/>
              </a:rPr>
              <a:t>)</a:t>
            </a:r>
            <a:endParaRPr lang="en-US" b="1" dirty="0">
              <a:solidFill>
                <a:srgbClr val="000000"/>
              </a:solidFill>
              <a:latin typeface="Calibri"/>
            </a:endParaRPr>
          </a:p>
          <a:p>
            <a:r>
              <a:rPr lang="en-US" dirty="0" smtClean="0">
                <a:solidFill>
                  <a:srgbClr val="000000"/>
                </a:solidFill>
                <a:latin typeface="Calibri"/>
              </a:rPr>
              <a:t>Initial </a:t>
            </a:r>
            <a:r>
              <a:rPr lang="en-US" dirty="0">
                <a:solidFill>
                  <a:srgbClr val="000000"/>
                </a:solidFill>
                <a:latin typeface="Calibri"/>
              </a:rPr>
              <a:t>release of </a:t>
            </a:r>
            <a:r>
              <a:rPr lang="en-US" dirty="0" err="1">
                <a:solidFill>
                  <a:srgbClr val="000000"/>
                </a:solidFill>
                <a:latin typeface="Calibri"/>
              </a:rPr>
              <a:t>Soichi’s</a:t>
            </a:r>
            <a:r>
              <a:rPr lang="en-US" dirty="0">
                <a:solidFill>
                  <a:srgbClr val="000000"/>
                </a:solidFill>
                <a:latin typeface="Calibri"/>
              </a:rPr>
              <a:t> standalone mesh-configuration utility packaged and available --- </a:t>
            </a:r>
            <a:r>
              <a:rPr lang="en-US" b="1" dirty="0">
                <a:solidFill>
                  <a:srgbClr val="000000"/>
                </a:solidFill>
                <a:latin typeface="Calibri"/>
              </a:rPr>
              <a:t>September 30,  </a:t>
            </a:r>
            <a:r>
              <a:rPr lang="en-US" b="1" dirty="0" smtClean="0">
                <a:solidFill>
                  <a:srgbClr val="000000"/>
                </a:solidFill>
                <a:latin typeface="Calibri"/>
              </a:rPr>
              <a:t>2016 (</a:t>
            </a:r>
            <a:r>
              <a:rPr lang="en-US" b="1" dirty="0" smtClean="0">
                <a:solidFill>
                  <a:srgbClr val="FF0000"/>
                </a:solidFill>
                <a:latin typeface="Calibri"/>
              </a:rPr>
              <a:t>?</a:t>
            </a:r>
            <a:r>
              <a:rPr lang="en-US" b="1" dirty="0" smtClean="0">
                <a:solidFill>
                  <a:srgbClr val="000000"/>
                </a:solidFill>
                <a:latin typeface="Calibri"/>
              </a:rPr>
              <a:t>)</a:t>
            </a:r>
            <a:endParaRPr lang="en-US" b="1" dirty="0" smtClean="0">
              <a:solidFill>
                <a:srgbClr val="000000"/>
              </a:solidFill>
              <a:latin typeface="Calibri"/>
            </a:endParaRPr>
          </a:p>
          <a:p>
            <a:endParaRPr lang="en-US" dirty="0">
              <a:solidFill>
                <a:srgbClr val="000000"/>
              </a:solidFill>
              <a:latin typeface="Calibri"/>
            </a:endParaRPr>
          </a:p>
        </p:txBody>
      </p:sp>
      <p:sp>
        <p:nvSpPr>
          <p:cNvPr id="2" name="Title 1"/>
          <p:cNvSpPr>
            <a:spLocks noGrp="1"/>
          </p:cNvSpPr>
          <p:nvPr>
            <p:ph type="title"/>
          </p:nvPr>
        </p:nvSpPr>
        <p:spPr/>
        <p:txBody>
          <a:bodyPr/>
          <a:lstStyle/>
          <a:p>
            <a:r>
              <a:rPr lang="en-US" dirty="0" smtClean="0"/>
              <a:t>Near-term Milestones</a:t>
            </a:r>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9/7/2016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3</a:t>
            </a:fld>
            <a:endParaRPr kumimoji="0" lang="en-US"/>
          </a:p>
        </p:txBody>
      </p:sp>
    </p:spTree>
    <p:extLst>
      <p:ext uri="{BB962C8B-B14F-4D97-AF65-F5344CB8AC3E}">
        <p14:creationId xmlns:p14="http://schemas.microsoft.com/office/powerpoint/2010/main" val="3084122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OSG Networking Web Pages</a:t>
            </a:r>
            <a:endParaRPr lang="en-US" dirty="0"/>
          </a:p>
        </p:txBody>
      </p:sp>
      <p:sp>
        <p:nvSpPr>
          <p:cNvPr id="3" name="Content Placeholder 2"/>
          <p:cNvSpPr>
            <a:spLocks noGrp="1"/>
          </p:cNvSpPr>
          <p:nvPr>
            <p:ph idx="1"/>
          </p:nvPr>
        </p:nvSpPr>
        <p:spPr>
          <a:xfrm>
            <a:off x="1219200" y="1295400"/>
            <a:ext cx="7714488" cy="4953000"/>
          </a:xfrm>
        </p:spPr>
        <p:txBody>
          <a:bodyPr>
            <a:normAutofit fontScale="92500" lnSpcReduction="10000"/>
          </a:bodyPr>
          <a:lstStyle/>
          <a:p>
            <a:pPr>
              <a:spcBef>
                <a:spcPts val="0"/>
              </a:spcBef>
              <a:spcAft>
                <a:spcPts val="1000"/>
              </a:spcAft>
            </a:pPr>
            <a:r>
              <a:rPr lang="en-US" dirty="0" smtClean="0">
                <a:solidFill>
                  <a:srgbClr val="000000"/>
                </a:solidFill>
                <a:latin typeface="Calibri"/>
              </a:rPr>
              <a:t>New front page ready:  </a:t>
            </a:r>
            <a:r>
              <a:rPr lang="en-US" dirty="0" smtClean="0">
                <a:solidFill>
                  <a:srgbClr val="C00000"/>
                </a:solidFill>
                <a:latin typeface="Calibri"/>
              </a:rPr>
              <a:t>Needs comments/review and  then push to production</a:t>
            </a:r>
          </a:p>
          <a:p>
            <a:pPr>
              <a:spcBef>
                <a:spcPts val="0"/>
              </a:spcBef>
              <a:spcAft>
                <a:spcPts val="1000"/>
              </a:spcAft>
            </a:pPr>
            <a:r>
              <a:rPr lang="en-US" dirty="0" smtClean="0">
                <a:solidFill>
                  <a:srgbClr val="000000"/>
                </a:solidFill>
                <a:latin typeface="Calibri"/>
                <a:hlinkClick r:id="rId2"/>
              </a:rPr>
              <a:t>https://www.itb.opensciencegrid.org/osg-networking/</a:t>
            </a:r>
            <a:endParaRPr lang="en-US" dirty="0" smtClean="0">
              <a:solidFill>
                <a:srgbClr val="000000"/>
              </a:solidFill>
              <a:latin typeface="Calibri"/>
            </a:endParaRPr>
          </a:p>
          <a:p>
            <a:pPr lvl="1">
              <a:spcBef>
                <a:spcPts val="0"/>
              </a:spcBef>
              <a:spcAft>
                <a:spcPts val="1000"/>
              </a:spcAft>
            </a:pPr>
            <a:r>
              <a:rPr lang="en-US" dirty="0" smtClean="0">
                <a:solidFill>
                  <a:srgbClr val="000000"/>
                </a:solidFill>
                <a:latin typeface="Calibri"/>
              </a:rPr>
              <a:t>Kyle </a:t>
            </a:r>
            <a:r>
              <a:rPr lang="en-US" dirty="0" smtClean="0">
                <a:solidFill>
                  <a:srgbClr val="000000"/>
                </a:solidFill>
                <a:latin typeface="Calibri"/>
              </a:rPr>
              <a:t>Gross </a:t>
            </a:r>
            <a:r>
              <a:rPr lang="en-US" dirty="0" smtClean="0">
                <a:solidFill>
                  <a:srgbClr val="000000"/>
                </a:solidFill>
                <a:latin typeface="Calibri"/>
              </a:rPr>
              <a:t>worked </a:t>
            </a:r>
            <a:r>
              <a:rPr lang="en-US" dirty="0" smtClean="0">
                <a:solidFill>
                  <a:srgbClr val="000000"/>
                </a:solidFill>
                <a:latin typeface="Calibri"/>
              </a:rPr>
              <a:t>with me to implement the new </a:t>
            </a:r>
            <a:r>
              <a:rPr lang="en-US" dirty="0" smtClean="0">
                <a:solidFill>
                  <a:srgbClr val="000000"/>
                </a:solidFill>
                <a:latin typeface="Calibri"/>
              </a:rPr>
              <a:t>pages</a:t>
            </a:r>
          </a:p>
          <a:p>
            <a:pPr lvl="1">
              <a:spcBef>
                <a:spcPts val="0"/>
              </a:spcBef>
              <a:spcAft>
                <a:spcPts val="1000"/>
              </a:spcAft>
            </a:pPr>
            <a:r>
              <a:rPr lang="en-US" dirty="0" smtClean="0">
                <a:solidFill>
                  <a:srgbClr val="000000"/>
                </a:solidFill>
                <a:latin typeface="Calibri"/>
              </a:rPr>
              <a:t>Has pointers to user-support for  sites with questions about networking</a:t>
            </a:r>
          </a:p>
          <a:p>
            <a:pPr lvl="1">
              <a:spcBef>
                <a:spcPts val="0"/>
              </a:spcBef>
              <a:spcAft>
                <a:spcPts val="1000"/>
              </a:spcAft>
            </a:pPr>
            <a:r>
              <a:rPr lang="en-US" dirty="0" smtClean="0">
                <a:solidFill>
                  <a:srgbClr val="000000"/>
                </a:solidFill>
                <a:latin typeface="Calibri"/>
              </a:rPr>
              <a:t>Redirects to </a:t>
            </a:r>
            <a:r>
              <a:rPr lang="en-US" dirty="0" err="1" smtClean="0">
                <a:solidFill>
                  <a:srgbClr val="000000"/>
                </a:solidFill>
                <a:latin typeface="Calibri"/>
              </a:rPr>
              <a:t>Twiki</a:t>
            </a:r>
            <a:r>
              <a:rPr lang="en-US" dirty="0" smtClean="0">
                <a:solidFill>
                  <a:srgbClr val="000000"/>
                </a:solidFill>
                <a:latin typeface="Calibri"/>
              </a:rPr>
              <a:t> pages if problems are suspected</a:t>
            </a:r>
            <a:endParaRPr lang="en-US" dirty="0" smtClean="0">
              <a:solidFill>
                <a:srgbClr val="000000"/>
              </a:solidFill>
              <a:latin typeface="Calibri"/>
            </a:endParaRPr>
          </a:p>
          <a:p>
            <a:pPr lvl="1">
              <a:spcBef>
                <a:spcPts val="0"/>
              </a:spcBef>
              <a:spcAft>
                <a:spcPts val="1000"/>
              </a:spcAft>
            </a:pPr>
            <a:r>
              <a:rPr lang="en-US" dirty="0" smtClean="0">
                <a:solidFill>
                  <a:srgbClr val="000000"/>
                </a:solidFill>
                <a:latin typeface="Calibri"/>
              </a:rPr>
              <a:t>Comments </a:t>
            </a:r>
            <a:r>
              <a:rPr lang="en-US" dirty="0" smtClean="0">
                <a:solidFill>
                  <a:srgbClr val="000000"/>
                </a:solidFill>
                <a:latin typeface="Calibri"/>
              </a:rPr>
              <a:t>or suggestions very welcome.</a:t>
            </a:r>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9/7/2016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4</a:t>
            </a:fld>
            <a:endParaRPr kumimoji="0" lang="en-US"/>
          </a:p>
        </p:txBody>
      </p:sp>
    </p:spTree>
    <p:extLst>
      <p:ext uri="{BB962C8B-B14F-4D97-AF65-F5344CB8AC3E}">
        <p14:creationId xmlns:p14="http://schemas.microsoft.com/office/powerpoint/2010/main" val="1963711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Recruiting non-WLCG Sites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olidFill>
                  <a:srgbClr val="00B050"/>
                </a:solidFill>
              </a:rPr>
              <a:t>The </a:t>
            </a:r>
            <a:r>
              <a:rPr lang="en-US" dirty="0" smtClean="0">
                <a:solidFill>
                  <a:srgbClr val="00B050"/>
                </a:solidFill>
              </a:rPr>
              <a:t>passed</a:t>
            </a:r>
            <a:r>
              <a:rPr lang="en-US" dirty="0" smtClean="0">
                <a:solidFill>
                  <a:srgbClr val="00B050"/>
                </a:solidFill>
              </a:rPr>
              <a:t> </a:t>
            </a:r>
            <a:r>
              <a:rPr lang="en-US" dirty="0" smtClean="0">
                <a:solidFill>
                  <a:srgbClr val="00B050"/>
                </a:solidFill>
              </a:rPr>
              <a:t>milestone </a:t>
            </a:r>
            <a:r>
              <a:rPr lang="en-US" dirty="0" smtClean="0">
                <a:solidFill>
                  <a:srgbClr val="00B050"/>
                </a:solidFill>
              </a:rPr>
              <a:t>was </a:t>
            </a:r>
            <a:r>
              <a:rPr lang="en-US" dirty="0" smtClean="0">
                <a:solidFill>
                  <a:srgbClr val="00B050"/>
                </a:solidFill>
              </a:rPr>
              <a:t>to recruit 5 (or more) non-WLCG sites who have perfSONAR instances to “join” OSG</a:t>
            </a:r>
          </a:p>
          <a:p>
            <a:pPr lvl="1"/>
            <a:r>
              <a:rPr lang="en-US" dirty="0" smtClean="0">
                <a:solidFill>
                  <a:srgbClr val="7030A0"/>
                </a:solidFill>
              </a:rPr>
              <a:t>This means they will use the OSG mesh-configuration to define tests</a:t>
            </a:r>
          </a:p>
          <a:p>
            <a:pPr lvl="1"/>
            <a:r>
              <a:rPr lang="en-US" dirty="0" smtClean="0">
                <a:solidFill>
                  <a:srgbClr val="7030A0"/>
                </a:solidFill>
              </a:rPr>
              <a:t>OSG will gather metrics from their instances</a:t>
            </a:r>
          </a:p>
          <a:p>
            <a:pPr lvl="1"/>
            <a:r>
              <a:rPr lang="en-US" dirty="0" smtClean="0">
                <a:solidFill>
                  <a:srgbClr val="7030A0"/>
                </a:solidFill>
              </a:rPr>
              <a:t>Our dashboard and  </a:t>
            </a:r>
            <a:r>
              <a:rPr lang="en-US" dirty="0" err="1" smtClean="0">
                <a:solidFill>
                  <a:srgbClr val="7030A0"/>
                </a:solidFill>
              </a:rPr>
              <a:t>check_mk</a:t>
            </a:r>
            <a:r>
              <a:rPr lang="en-US" dirty="0" smtClean="0">
                <a:solidFill>
                  <a:srgbClr val="7030A0"/>
                </a:solidFill>
              </a:rPr>
              <a:t> will display their metrics and monitor their perfSONAR services</a:t>
            </a:r>
          </a:p>
          <a:p>
            <a:r>
              <a:rPr lang="en-US" dirty="0" smtClean="0"/>
              <a:t>Milestone</a:t>
            </a:r>
            <a:r>
              <a:rPr lang="en-US" dirty="0" smtClean="0"/>
              <a:t> needs the updated web pages in place AND identification of likely candidate sites</a:t>
            </a:r>
          </a:p>
          <a:p>
            <a:pPr lvl="1"/>
            <a:r>
              <a:rPr lang="en-US" dirty="0" smtClean="0">
                <a:solidFill>
                  <a:srgbClr val="C00000"/>
                </a:solidFill>
              </a:rPr>
              <a:t>Can someone provide possible target sites I can contact? </a:t>
            </a:r>
            <a:endParaRPr lang="en-US" dirty="0">
              <a:solidFill>
                <a:srgbClr val="C00000"/>
              </a:solidFill>
            </a:endParaRPr>
          </a:p>
          <a:p>
            <a:pPr lvl="1"/>
            <a:r>
              <a:rPr lang="en-US" dirty="0" smtClean="0">
                <a:solidFill>
                  <a:srgbClr val="C00000"/>
                </a:solidFill>
              </a:rPr>
              <a:t>Start with list of non-WLCG OSG sites?</a:t>
            </a:r>
          </a:p>
          <a:p>
            <a:pPr lvl="1"/>
            <a:r>
              <a:rPr lang="en-US" dirty="0" smtClean="0">
                <a:solidFill>
                  <a:srgbClr val="C00000"/>
                </a:solidFill>
              </a:rPr>
              <a:t>Need to identify at least 5 to recruit from.</a:t>
            </a:r>
          </a:p>
          <a:p>
            <a:pPr lvl="1"/>
            <a:r>
              <a:rPr lang="en-US" dirty="0" smtClean="0">
                <a:solidFill>
                  <a:srgbClr val="C00000"/>
                </a:solidFill>
              </a:rPr>
              <a:t>Suggestions needed and welcome.</a:t>
            </a:r>
            <a:endParaRPr lang="en-US" dirty="0">
              <a:solidFill>
                <a:srgbClr val="C00000"/>
              </a:solidFill>
            </a:endParaRPr>
          </a:p>
        </p:txBody>
      </p:sp>
      <p:sp>
        <p:nvSpPr>
          <p:cNvPr id="4" name="Date Placeholder 3"/>
          <p:cNvSpPr>
            <a:spLocks noGrp="1"/>
          </p:cNvSpPr>
          <p:nvPr>
            <p:ph type="dt" sz="half" idx="10"/>
          </p:nvPr>
        </p:nvSpPr>
        <p:spPr/>
        <p:txBody>
          <a:bodyPr/>
          <a:lstStyle/>
          <a:p>
            <a:fld id="{42DEAB5E-54CA-4197-B0C0-60CFDF79F1F6}" type="datetime1">
              <a:rPr lang="en-US" smtClean="0"/>
              <a:t>9/7/2016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5</a:t>
            </a:fld>
            <a:endParaRPr kumimoji="0" lang="en-US"/>
          </a:p>
        </p:txBody>
      </p:sp>
    </p:spTree>
    <p:extLst>
      <p:ext uri="{BB962C8B-B14F-4D97-AF65-F5344CB8AC3E}">
        <p14:creationId xmlns:p14="http://schemas.microsoft.com/office/powerpoint/2010/main" val="841477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Alarming</a:t>
            </a:r>
            <a:endParaRPr lang="en-US" dirty="0"/>
          </a:p>
        </p:txBody>
      </p:sp>
      <p:sp>
        <p:nvSpPr>
          <p:cNvPr id="3" name="Content Placeholder 2"/>
          <p:cNvSpPr>
            <a:spLocks noGrp="1"/>
          </p:cNvSpPr>
          <p:nvPr>
            <p:ph idx="1"/>
          </p:nvPr>
        </p:nvSpPr>
        <p:spPr>
          <a:xfrm>
            <a:off x="1295400" y="1295400"/>
            <a:ext cx="7696200" cy="4953000"/>
          </a:xfrm>
        </p:spPr>
        <p:txBody>
          <a:bodyPr>
            <a:normAutofit fontScale="62500" lnSpcReduction="20000"/>
          </a:bodyPr>
          <a:lstStyle/>
          <a:p>
            <a:r>
              <a:rPr lang="en-US" dirty="0" smtClean="0">
                <a:solidFill>
                  <a:srgbClr val="0070C0"/>
                </a:solidFill>
              </a:rPr>
              <a:t>We have a longer term goal of alerting and alarming on network issues.  </a:t>
            </a:r>
          </a:p>
          <a:p>
            <a:r>
              <a:rPr lang="en-US" dirty="0" smtClean="0">
                <a:solidFill>
                  <a:srgbClr val="C00000"/>
                </a:solidFill>
              </a:rPr>
              <a:t>Milestone coming up: technical design of a suitable analysis system based upon existing time-series technologies</a:t>
            </a:r>
          </a:p>
          <a:p>
            <a:pPr lvl="1"/>
            <a:r>
              <a:rPr lang="en-US" dirty="0" smtClean="0"/>
              <a:t>TBD: Work </a:t>
            </a:r>
            <a:r>
              <a:rPr lang="en-US" dirty="0" smtClean="0"/>
              <a:t>with </a:t>
            </a:r>
            <a:r>
              <a:rPr lang="en-US" dirty="0" smtClean="0">
                <a:effectLst>
                  <a:outerShdw blurRad="38100" dist="38100" dir="2700000" algn="tl">
                    <a:srgbClr val="000000">
                      <a:alpha val="43137"/>
                    </a:srgbClr>
                  </a:outerShdw>
                </a:effectLst>
              </a:rPr>
              <a:t>Brian </a:t>
            </a:r>
            <a:r>
              <a:rPr lang="en-US" dirty="0" err="1" smtClean="0">
                <a:effectLst>
                  <a:outerShdw blurRad="38100" dist="38100" dir="2700000" algn="tl">
                    <a:srgbClr val="000000">
                      <a:alpha val="43137"/>
                    </a:srgbClr>
                  </a:outerShdw>
                </a:effectLst>
              </a:rPr>
              <a:t>Bockelman</a:t>
            </a:r>
            <a:r>
              <a:rPr lang="en-US" dirty="0" smtClean="0">
                <a:effectLst>
                  <a:outerShdw blurRad="38100" dist="38100" dir="2700000" algn="tl">
                    <a:srgbClr val="000000">
                      <a:alpha val="43137"/>
                    </a:srgbClr>
                  </a:outerShdw>
                </a:effectLst>
              </a:rPr>
              <a:t> </a:t>
            </a:r>
            <a:r>
              <a:rPr lang="en-US" dirty="0" smtClean="0"/>
              <a:t>to define target technology(</a:t>
            </a:r>
            <a:r>
              <a:rPr lang="en-US" dirty="0" err="1" smtClean="0"/>
              <a:t>ies</a:t>
            </a:r>
            <a:r>
              <a:rPr lang="en-US" dirty="0" smtClean="0"/>
              <a:t>)</a:t>
            </a:r>
          </a:p>
          <a:p>
            <a:r>
              <a:rPr lang="en-US" dirty="0" smtClean="0"/>
              <a:t>A step in this direction is setting up a network alarm list based upon problems identified via network analytics</a:t>
            </a:r>
          </a:p>
          <a:p>
            <a:pPr lvl="1"/>
            <a:r>
              <a:rPr lang="en-US" dirty="0" err="1" smtClean="0">
                <a:effectLst>
                  <a:outerShdw blurRad="38100" dist="38100" dir="2700000" algn="tl">
                    <a:srgbClr val="000000">
                      <a:alpha val="43137"/>
                    </a:srgbClr>
                  </a:outerShdw>
                </a:effectLst>
              </a:rPr>
              <a:t>Ilija</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Vukotic</a:t>
            </a:r>
            <a:r>
              <a:rPr lang="en-US" dirty="0" smtClean="0">
                <a:effectLst>
                  <a:outerShdw blurRad="38100" dist="38100" dir="2700000" algn="tl">
                    <a:srgbClr val="000000">
                      <a:alpha val="43137"/>
                    </a:srgbClr>
                  </a:outerShdw>
                </a:effectLst>
              </a:rPr>
              <a:t> </a:t>
            </a:r>
            <a:r>
              <a:rPr lang="en-US" dirty="0" smtClean="0"/>
              <a:t>/ UC has setup an ELK instance and associated </a:t>
            </a:r>
            <a:r>
              <a:rPr lang="en-US" dirty="0" err="1" smtClean="0"/>
              <a:t>Jupyter</a:t>
            </a:r>
            <a:r>
              <a:rPr lang="en-US" dirty="0" smtClean="0"/>
              <a:t> interface to support analyzing our network metrics.</a:t>
            </a:r>
          </a:p>
          <a:p>
            <a:pPr lvl="1"/>
            <a:r>
              <a:rPr lang="en-US" dirty="0" smtClean="0">
                <a:effectLst>
                  <a:outerShdw blurRad="38100" dist="38100" dir="2700000" algn="tl">
                    <a:srgbClr val="000000">
                      <a:alpha val="43137"/>
                    </a:srgbClr>
                  </a:outerShdw>
                </a:effectLst>
              </a:rPr>
              <a:t>Jerrod Dixon </a:t>
            </a:r>
            <a:r>
              <a:rPr lang="en-US" dirty="0" smtClean="0"/>
              <a:t>/ Nebraska is working with this data from the CMS perspective (details on backup slides)</a:t>
            </a:r>
          </a:p>
          <a:p>
            <a:pPr lvl="1"/>
            <a:r>
              <a:rPr lang="en-US" dirty="0" smtClean="0"/>
              <a:t>Need to define a few specific analyses to identify </a:t>
            </a:r>
          </a:p>
          <a:p>
            <a:pPr lvl="2"/>
            <a:r>
              <a:rPr lang="en-US" dirty="0"/>
              <a:t>A</a:t>
            </a:r>
            <a:r>
              <a:rPr lang="en-US" dirty="0" smtClean="0"/>
              <a:t>ll paths with packet-loss &gt; 0.05% (tunable)</a:t>
            </a:r>
          </a:p>
          <a:p>
            <a:pPr lvl="2"/>
            <a:r>
              <a:rPr lang="en-US" dirty="0" smtClean="0"/>
              <a:t>All paths with a significant and persistent change in measured bandwidth </a:t>
            </a:r>
          </a:p>
          <a:p>
            <a:pPr lvl="1"/>
            <a:r>
              <a:rPr lang="en-US" dirty="0" smtClean="0">
                <a:solidFill>
                  <a:srgbClr val="7030A0"/>
                </a:solidFill>
              </a:rPr>
              <a:t>We then automate running the analysis and displaying the results…</a:t>
            </a:r>
          </a:p>
          <a:p>
            <a:r>
              <a:rPr lang="en-US" dirty="0" smtClean="0">
                <a:effectLst>
                  <a:outerShdw blurRad="38100" dist="38100" dir="2700000" algn="tl">
                    <a:srgbClr val="000000">
                      <a:alpha val="43137"/>
                    </a:srgbClr>
                  </a:outerShdw>
                </a:effectLst>
              </a:rPr>
              <a:t>Marian </a:t>
            </a:r>
            <a:r>
              <a:rPr lang="en-US" dirty="0" err="1" smtClean="0">
                <a:effectLst>
                  <a:outerShdw blurRad="38100" dist="38100" dir="2700000" algn="tl">
                    <a:srgbClr val="000000">
                      <a:alpha val="43137"/>
                    </a:srgbClr>
                  </a:outerShdw>
                </a:effectLst>
              </a:rPr>
              <a:t>Babik</a:t>
            </a:r>
            <a:r>
              <a:rPr lang="en-US" dirty="0" smtClean="0"/>
              <a:t> and I are looking into </a:t>
            </a:r>
            <a:r>
              <a:rPr lang="en-US" dirty="0" err="1" smtClean="0">
                <a:effectLst>
                  <a:outerShdw blurRad="38100" dist="38100" dir="2700000" algn="tl">
                    <a:srgbClr val="000000">
                      <a:alpha val="43137"/>
                    </a:srgbClr>
                  </a:outerShdw>
                </a:effectLst>
              </a:rPr>
              <a:t>check_mk</a:t>
            </a:r>
            <a:r>
              <a:rPr lang="en-US" dirty="0" smtClean="0">
                <a:effectLst>
                  <a:outerShdw blurRad="38100" dist="38100" dir="2700000" algn="tl">
                    <a:srgbClr val="000000">
                      <a:alpha val="43137"/>
                    </a:srgbClr>
                  </a:outerShdw>
                </a:effectLst>
              </a:rPr>
              <a:t> </a:t>
            </a:r>
            <a:r>
              <a:rPr lang="en-US" dirty="0" smtClean="0"/>
              <a:t>rule-based notifications as a future means of implementing the alerting component.   </a:t>
            </a:r>
            <a:r>
              <a:rPr lang="en-US" dirty="0" smtClean="0"/>
              <a:t>Not yet enabled but is feasible.</a:t>
            </a:r>
            <a:endParaRPr lang="en-US" dirty="0" smtClean="0"/>
          </a:p>
        </p:txBody>
      </p:sp>
      <p:sp>
        <p:nvSpPr>
          <p:cNvPr id="4" name="Date Placeholder 3"/>
          <p:cNvSpPr>
            <a:spLocks noGrp="1"/>
          </p:cNvSpPr>
          <p:nvPr>
            <p:ph type="dt" sz="half" idx="10"/>
          </p:nvPr>
        </p:nvSpPr>
        <p:spPr/>
        <p:txBody>
          <a:bodyPr/>
          <a:lstStyle/>
          <a:p>
            <a:fld id="{42DEAB5E-54CA-4197-B0C0-60CFDF79F1F6}" type="datetime1">
              <a:rPr lang="en-US" smtClean="0"/>
              <a:t>9/7/2016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6</a:t>
            </a:fld>
            <a:endParaRPr kumimoji="0" lang="en-US"/>
          </a:p>
        </p:txBody>
      </p:sp>
    </p:spTree>
    <p:extLst>
      <p:ext uri="{BB962C8B-B14F-4D97-AF65-F5344CB8AC3E}">
        <p14:creationId xmlns:p14="http://schemas.microsoft.com/office/powerpoint/2010/main" val="3031126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lstStyle/>
          <a:p>
            <a:r>
              <a:rPr lang="en-US" dirty="0" smtClean="0"/>
              <a:t>Recent </a:t>
            </a:r>
            <a:r>
              <a:rPr lang="en-US" dirty="0" smtClean="0"/>
              <a:t>Achievements</a:t>
            </a:r>
            <a:endParaRPr lang="en-US" dirty="0"/>
          </a:p>
        </p:txBody>
      </p:sp>
      <p:sp>
        <p:nvSpPr>
          <p:cNvPr id="3" name="Content Placeholder 2"/>
          <p:cNvSpPr>
            <a:spLocks noGrp="1"/>
          </p:cNvSpPr>
          <p:nvPr>
            <p:ph idx="1"/>
          </p:nvPr>
        </p:nvSpPr>
        <p:spPr>
          <a:xfrm>
            <a:off x="1143000" y="1219200"/>
            <a:ext cx="7848600" cy="5029200"/>
          </a:xfrm>
        </p:spPr>
        <p:txBody>
          <a:bodyPr>
            <a:normAutofit fontScale="77500" lnSpcReduction="20000"/>
          </a:bodyPr>
          <a:lstStyle/>
          <a:p>
            <a:r>
              <a:rPr lang="en-US" dirty="0" smtClean="0"/>
              <a:t>Web pages in ITB updated and ready to push to production.</a:t>
            </a:r>
          </a:p>
          <a:p>
            <a:r>
              <a:rPr lang="en-US" dirty="0" smtClean="0">
                <a:solidFill>
                  <a:srgbClr val="7030A0"/>
                </a:solidFill>
              </a:rPr>
              <a:t>Revised OSG ITB network services to use only the perfSONAR testbed mesh</a:t>
            </a:r>
          </a:p>
          <a:p>
            <a:pPr lvl="1"/>
            <a:r>
              <a:rPr lang="en-US" dirty="0" smtClean="0">
                <a:solidFill>
                  <a:srgbClr val="7030A0"/>
                </a:solidFill>
              </a:rPr>
              <a:t>Removed overload condition and tests </a:t>
            </a:r>
            <a:r>
              <a:rPr lang="en-US" dirty="0" err="1" smtClean="0">
                <a:solidFill>
                  <a:srgbClr val="7030A0"/>
                </a:solidFill>
              </a:rPr>
              <a:t>Soichi’s</a:t>
            </a:r>
            <a:r>
              <a:rPr lang="en-US" dirty="0" smtClean="0">
                <a:solidFill>
                  <a:srgbClr val="7030A0"/>
                </a:solidFill>
              </a:rPr>
              <a:t> mes</a:t>
            </a:r>
            <a:r>
              <a:rPr lang="en-US" dirty="0" smtClean="0">
                <a:solidFill>
                  <a:srgbClr val="7030A0"/>
                </a:solidFill>
              </a:rPr>
              <a:t>h-</a:t>
            </a:r>
            <a:r>
              <a:rPr lang="en-US" dirty="0" err="1" smtClean="0">
                <a:solidFill>
                  <a:srgbClr val="7030A0"/>
                </a:solidFill>
              </a:rPr>
              <a:t>config</a:t>
            </a:r>
            <a:endParaRPr lang="en-US" dirty="0" smtClean="0">
              <a:solidFill>
                <a:srgbClr val="7030A0"/>
              </a:solidFill>
            </a:endParaRPr>
          </a:p>
          <a:p>
            <a:r>
              <a:rPr lang="en-US" dirty="0" smtClean="0">
                <a:solidFill>
                  <a:srgbClr val="00B050"/>
                </a:solidFill>
              </a:rPr>
              <a:t>Document describing mesh-</a:t>
            </a:r>
            <a:r>
              <a:rPr lang="en-US" dirty="0" err="1" smtClean="0">
                <a:solidFill>
                  <a:srgbClr val="00B050"/>
                </a:solidFill>
              </a:rPr>
              <a:t>config</a:t>
            </a:r>
            <a:r>
              <a:rPr lang="en-US" dirty="0" smtClean="0">
                <a:solidFill>
                  <a:srgbClr val="00B050"/>
                </a:solidFill>
              </a:rPr>
              <a:t> goals and  process written and discussed</a:t>
            </a:r>
          </a:p>
          <a:p>
            <a:pPr lvl="1"/>
            <a:r>
              <a:rPr lang="en-US" dirty="0">
                <a:solidFill>
                  <a:srgbClr val="00B050"/>
                </a:solidFill>
                <a:hlinkClick r:id="rId2"/>
              </a:rPr>
              <a:t>https://</a:t>
            </a:r>
            <a:r>
              <a:rPr lang="en-US" dirty="0" smtClean="0">
                <a:solidFill>
                  <a:srgbClr val="00B050"/>
                </a:solidFill>
                <a:hlinkClick r:id="rId2"/>
              </a:rPr>
              <a:t>docs.google.com/document/d/1WW0WtkngrtTekcNRM6jt53rxhgiXEMxLR-IJvmaMzwQ/edit</a:t>
            </a:r>
            <a:endParaRPr lang="en-US" dirty="0" smtClean="0">
              <a:solidFill>
                <a:srgbClr val="00B050"/>
              </a:solidFill>
            </a:endParaRPr>
          </a:p>
          <a:p>
            <a:r>
              <a:rPr lang="en-US" dirty="0" smtClean="0">
                <a:solidFill>
                  <a:srgbClr val="0070C0"/>
                </a:solidFill>
              </a:rPr>
              <a:t>Prototype </a:t>
            </a:r>
            <a:r>
              <a:rPr lang="en-US" dirty="0" smtClean="0">
                <a:solidFill>
                  <a:srgbClr val="0070C0"/>
                </a:solidFill>
              </a:rPr>
              <a:t>of packet-loss analysis system using </a:t>
            </a:r>
            <a:r>
              <a:rPr lang="en-US" dirty="0" err="1" smtClean="0">
                <a:solidFill>
                  <a:srgbClr val="0070C0"/>
                </a:solidFill>
              </a:rPr>
              <a:t>Jupyter</a:t>
            </a:r>
            <a:r>
              <a:rPr lang="en-US" dirty="0" smtClean="0">
                <a:solidFill>
                  <a:srgbClr val="0070C0"/>
                </a:solidFill>
              </a:rPr>
              <a:t> and OSG network data sent to </a:t>
            </a:r>
            <a:r>
              <a:rPr lang="en-US" dirty="0" err="1" smtClean="0">
                <a:solidFill>
                  <a:srgbClr val="0070C0"/>
                </a:solidFill>
              </a:rPr>
              <a:t>ElasticSearch</a:t>
            </a:r>
            <a:r>
              <a:rPr lang="en-US" dirty="0" smtClean="0">
                <a:solidFill>
                  <a:srgbClr val="0070C0"/>
                </a:solidFill>
              </a:rPr>
              <a:t> operating</a:t>
            </a:r>
            <a:endParaRPr lang="en-US" dirty="0">
              <a:solidFill>
                <a:srgbClr val="C00000"/>
              </a:solidFill>
            </a:endParaRPr>
          </a:p>
          <a:p>
            <a:r>
              <a:rPr lang="en-US" dirty="0" smtClean="0">
                <a:solidFill>
                  <a:srgbClr val="C00000"/>
                </a:solidFill>
              </a:rPr>
              <a:t>Identification of “challenges” in operating the OSG network services</a:t>
            </a:r>
            <a:endParaRPr lang="en-US" dirty="0">
              <a:solidFill>
                <a:srgbClr val="C00000"/>
              </a:solidFill>
            </a:endParaRPr>
          </a:p>
        </p:txBody>
      </p:sp>
      <p:sp>
        <p:nvSpPr>
          <p:cNvPr id="4" name="Date Placeholder 3"/>
          <p:cNvSpPr>
            <a:spLocks noGrp="1"/>
          </p:cNvSpPr>
          <p:nvPr>
            <p:ph type="dt" sz="half" idx="10"/>
          </p:nvPr>
        </p:nvSpPr>
        <p:spPr/>
        <p:txBody>
          <a:bodyPr/>
          <a:lstStyle/>
          <a:p>
            <a:fld id="{42DEAB5E-54CA-4197-B0C0-60CFDF79F1F6}" type="datetime1">
              <a:rPr lang="en-US" smtClean="0"/>
              <a:t>9/7/2016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7</a:t>
            </a:fld>
            <a:endParaRPr kumimoji="0" lang="en-US"/>
          </a:p>
        </p:txBody>
      </p:sp>
    </p:spTree>
    <p:extLst>
      <p:ext uri="{BB962C8B-B14F-4D97-AF65-F5344CB8AC3E}">
        <p14:creationId xmlns:p14="http://schemas.microsoft.com/office/powerpoint/2010/main" val="3341681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Concerns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Operation of services</a:t>
            </a:r>
          </a:p>
          <a:p>
            <a:pPr lvl="1"/>
            <a:r>
              <a:rPr lang="en-US" dirty="0" smtClean="0"/>
              <a:t>OSG production network service was “down” from August 23 till September 6th</a:t>
            </a:r>
          </a:p>
          <a:p>
            <a:pPr lvl="2"/>
            <a:r>
              <a:rPr lang="en-US" dirty="0" smtClean="0">
                <a:solidFill>
                  <a:srgbClr val="0070C0"/>
                </a:solidFill>
              </a:rPr>
              <a:t>Cause: updates applied but services not restarted</a:t>
            </a:r>
          </a:p>
          <a:p>
            <a:pPr lvl="2"/>
            <a:r>
              <a:rPr lang="en-US" b="1" dirty="0" smtClean="0">
                <a:solidFill>
                  <a:srgbClr val="C00000"/>
                </a:solidFill>
              </a:rPr>
              <a:t>Concern</a:t>
            </a:r>
            <a:r>
              <a:rPr lang="en-US" dirty="0" smtClean="0">
                <a:solidFill>
                  <a:srgbClr val="C00000"/>
                </a:solidFill>
              </a:rPr>
              <a:t>:  operations team did not pursue a solution in a timely way and SLA was not respected</a:t>
            </a:r>
            <a:endParaRPr lang="en-US" dirty="0" smtClean="0">
              <a:solidFill>
                <a:srgbClr val="C00000"/>
              </a:solidFill>
            </a:endParaRPr>
          </a:p>
          <a:p>
            <a:pPr lvl="1"/>
            <a:r>
              <a:rPr lang="en-US" b="1" dirty="0" smtClean="0"/>
              <a:t>We need to discuss possible changes in how OSG will operate the network services.</a:t>
            </a:r>
          </a:p>
          <a:p>
            <a:r>
              <a:rPr lang="en-US" dirty="0" smtClean="0"/>
              <a:t>Getting </a:t>
            </a:r>
            <a:r>
              <a:rPr lang="en-US" dirty="0" err="1" smtClean="0"/>
              <a:t>Soichi’s</a:t>
            </a:r>
            <a:r>
              <a:rPr lang="en-US" dirty="0" smtClean="0"/>
              <a:t> mesh-configuration into operation this month?</a:t>
            </a:r>
          </a:p>
          <a:p>
            <a:pPr lvl="1"/>
            <a:r>
              <a:rPr lang="en-US" b="1" dirty="0" smtClean="0"/>
              <a:t>Can we identify some way to support </a:t>
            </a:r>
            <a:r>
              <a:rPr lang="en-US" b="1" dirty="0" err="1" smtClean="0"/>
              <a:t>Soichi’s</a:t>
            </a:r>
            <a:r>
              <a:rPr lang="en-US" b="1" dirty="0" smtClean="0"/>
              <a:t> effort at ~10% for a few months?</a:t>
            </a:r>
          </a:p>
          <a:p>
            <a:pPr lvl="1"/>
            <a:r>
              <a:rPr lang="en-US" b="1" dirty="0" smtClean="0"/>
              <a:t>Longer term rely upon perfSONAR developers to take over code?</a:t>
            </a:r>
          </a:p>
          <a:p>
            <a:r>
              <a:rPr lang="en-US" dirty="0" smtClean="0"/>
              <a:t>Identifying </a:t>
            </a:r>
            <a:r>
              <a:rPr lang="en-US" dirty="0" smtClean="0"/>
              <a:t>suitable non-WLCG sites to benefit from OSG networking </a:t>
            </a:r>
            <a:r>
              <a:rPr lang="en-US" dirty="0" smtClean="0"/>
              <a:t>services (need ~5 sites identified to recruit)</a:t>
            </a:r>
            <a:endParaRPr lang="en-US" dirty="0" smtClean="0"/>
          </a:p>
          <a:p>
            <a:r>
              <a:rPr lang="en-US" dirty="0" smtClean="0"/>
              <a:t>Long-term </a:t>
            </a:r>
            <a:r>
              <a:rPr lang="en-US" dirty="0" smtClean="0"/>
              <a:t>data lifecycle management</a:t>
            </a:r>
          </a:p>
          <a:p>
            <a:pPr lvl="1"/>
            <a:r>
              <a:rPr lang="en-US" dirty="0" smtClean="0"/>
              <a:t>Still nothing from </a:t>
            </a:r>
            <a:r>
              <a:rPr lang="en-US" dirty="0" err="1" smtClean="0"/>
              <a:t>ESnet</a:t>
            </a:r>
            <a:r>
              <a:rPr lang="en-US" dirty="0" smtClean="0"/>
              <a:t> in this area; need something by </a:t>
            </a:r>
            <a:r>
              <a:rPr lang="en-US" dirty="0" err="1" smtClean="0"/>
              <a:t>EoY</a:t>
            </a:r>
            <a:endParaRPr lang="en-US" dirty="0" smtClean="0"/>
          </a:p>
          <a:p>
            <a:pPr lvl="1"/>
            <a:r>
              <a:rPr lang="en-US" dirty="0" smtClean="0"/>
              <a:t>perfSONAR developers management alerted and investigating options</a:t>
            </a:r>
            <a:endParaRPr lang="en-US" dirty="0" smtClean="0"/>
          </a:p>
          <a:p>
            <a:r>
              <a:rPr lang="en-US" dirty="0" smtClean="0"/>
              <a:t>Convergence </a:t>
            </a:r>
            <a:r>
              <a:rPr lang="en-US" dirty="0" smtClean="0"/>
              <a:t>on “alarming” system.  </a:t>
            </a:r>
          </a:p>
          <a:p>
            <a:pPr lvl="1"/>
            <a:r>
              <a:rPr lang="en-US" dirty="0" smtClean="0"/>
              <a:t>Prototype</a:t>
            </a:r>
            <a:r>
              <a:rPr lang="en-US" dirty="0" smtClean="0"/>
              <a:t>s </a:t>
            </a:r>
            <a:r>
              <a:rPr lang="en-US" dirty="0" smtClean="0"/>
              <a:t>of most of the needed components are in place.  Need to build the chain and enable continuous operation</a:t>
            </a:r>
          </a:p>
          <a:p>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9/7/2016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8</a:t>
            </a:fld>
            <a:endParaRPr kumimoji="0" lang="en-US"/>
          </a:p>
        </p:txBody>
      </p:sp>
    </p:spTree>
    <p:extLst>
      <p:ext uri="{BB962C8B-B14F-4D97-AF65-F5344CB8AC3E}">
        <p14:creationId xmlns:p14="http://schemas.microsoft.com/office/powerpoint/2010/main" val="3936401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714488" cy="1143000"/>
          </a:xfrm>
        </p:spPr>
        <p:txBody>
          <a:bodyPr>
            <a:normAutofit fontScale="90000"/>
          </a:bodyPr>
          <a:lstStyle/>
          <a:p>
            <a:r>
              <a:rPr lang="en-US" dirty="0" smtClean="0"/>
              <a:t>How to Operate OSG Net Services?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recent extended outage for OSG production network services is prompting a discussion about what changes we should make</a:t>
            </a:r>
          </a:p>
          <a:p>
            <a:pPr lvl="1"/>
            <a:r>
              <a:rPr lang="en-US" dirty="0" smtClean="0"/>
              <a:t>OSG “production” rules are in place to ensure SLA is met: </a:t>
            </a:r>
            <a:r>
              <a:rPr lang="en-US" dirty="0"/>
              <a:t>d</a:t>
            </a:r>
            <a:r>
              <a:rPr lang="en-US" dirty="0" smtClean="0"/>
              <a:t>idn’t work for OSG networking services</a:t>
            </a:r>
          </a:p>
          <a:p>
            <a:pPr lvl="1"/>
            <a:r>
              <a:rPr lang="en-US" dirty="0" smtClean="0"/>
              <a:t>OSG networking is a complicated set of services including storage.  No one expert for the entire system…many experts responsible for different components</a:t>
            </a:r>
          </a:p>
          <a:p>
            <a:pPr lvl="1"/>
            <a:r>
              <a:rPr lang="en-US" dirty="0" smtClean="0"/>
              <a:t>Find root causes of service failures has been slow and complicated</a:t>
            </a:r>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9/7/2016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9</a:t>
            </a:fld>
            <a:endParaRPr kumimoji="0" lang="en-US"/>
          </a:p>
        </p:txBody>
      </p:sp>
    </p:spTree>
    <p:extLst>
      <p:ext uri="{BB962C8B-B14F-4D97-AF65-F5344CB8AC3E}">
        <p14:creationId xmlns:p14="http://schemas.microsoft.com/office/powerpoint/2010/main" val="3615156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SG">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OSG</Template>
  <TotalTime>0</TotalTime>
  <Words>1771</Words>
  <Application>Microsoft Office PowerPoint</Application>
  <PresentationFormat>On-screen Show (4:3)</PresentationFormat>
  <Paragraphs>174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OSG</vt:lpstr>
      <vt:lpstr>OSG Area Coordinators</vt:lpstr>
      <vt:lpstr>Review Networking Goals Year 5</vt:lpstr>
      <vt:lpstr>Near-term Milestones</vt:lpstr>
      <vt:lpstr>OSG Networking Web Pages</vt:lpstr>
      <vt:lpstr>Recruiting non-WLCG Sites</vt:lpstr>
      <vt:lpstr>Enabling Alarming</vt:lpstr>
      <vt:lpstr>Recent Achievements</vt:lpstr>
      <vt:lpstr>Concerns</vt:lpstr>
      <vt:lpstr>How to Operate OSG Net Services?</vt:lpstr>
      <vt:lpstr>Possible Changes / Discussion </vt:lpstr>
      <vt:lpstr>Questions or Comments?  </vt:lpstr>
      <vt:lpstr>URLs of Relevance</vt:lpstr>
      <vt:lpstr>Details on Ilija’s / Xinran’s Work</vt:lpstr>
      <vt:lpstr>Details on Jerrod’s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2014-07-16T17:14:47Z</dcterms:created>
  <dcterms:modified xsi:type="dcterms:W3CDTF">2016-09-07T15:18:36Z</dcterms:modified>
</cp:coreProperties>
</file>