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xls" ContentType="application/vnd.ms-exce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2" r:id="rId3"/>
    <p:sldId id="283" r:id="rId4"/>
    <p:sldId id="294" r:id="rId5"/>
    <p:sldId id="287" r:id="rId6"/>
    <p:sldId id="318" r:id="rId7"/>
    <p:sldId id="293" r:id="rId8"/>
    <p:sldId id="295" r:id="rId9"/>
    <p:sldId id="291" r:id="rId10"/>
    <p:sldId id="317" r:id="rId11"/>
    <p:sldId id="270" r:id="rId12"/>
    <p:sldId id="262" r:id="rId13"/>
    <p:sldId id="292" r:id="rId14"/>
    <p:sldId id="299" r:id="rId15"/>
    <p:sldId id="300" r:id="rId16"/>
    <p:sldId id="308" r:id="rId17"/>
    <p:sldId id="309" r:id="rId18"/>
    <p:sldId id="301" r:id="rId19"/>
    <p:sldId id="302" r:id="rId20"/>
    <p:sldId id="303" r:id="rId21"/>
    <p:sldId id="304" r:id="rId22"/>
    <p:sldId id="305" r:id="rId23"/>
    <p:sldId id="290" r:id="rId24"/>
    <p:sldId id="289" r:id="rId25"/>
    <p:sldId id="311" r:id="rId26"/>
    <p:sldId id="312" r:id="rId27"/>
    <p:sldId id="313" r:id="rId28"/>
    <p:sldId id="314" r:id="rId29"/>
    <p:sldId id="315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2868" autoAdjust="0"/>
    <p:restoredTop sz="68129" autoAdjust="0"/>
  </p:normalViewPr>
  <p:slideViewPr>
    <p:cSldViewPr snapToGrid="0">
      <p:cViewPr varScale="1">
        <p:scale>
          <a:sx n="85" d="100"/>
          <a:sy n="85" d="100"/>
        </p:scale>
        <p:origin x="-1536" y="-12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viewProps" Target="viewProps.xml"/><Relationship Id="rId3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4F515-6E61-4BC4-8410-ED0758C76DE5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75AF2-DBEC-47FA-886F-CB50DFA42032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64" tIns="46582" rIns="93164" bIns="46582" anchor="b"/>
          <a:lstStyle/>
          <a:p>
            <a:pPr algn="r" defTabSz="930275" eaLnBrk="0" hangingPunct="0"/>
            <a:fld id="{652103F6-A4BD-4852-9B47-A881E36256EC}" type="slidenum">
              <a:rPr lang="en-US" sz="1200">
                <a:solidFill>
                  <a:schemeClr val="tx1"/>
                </a:solidFill>
              </a:rPr>
              <a:pPr algn="r" defTabSz="930275" eaLnBrk="0" hangingPunct="0"/>
              <a:t>2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64" tIns="46582" rIns="93164" bIns="46582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75AF2-DBEC-47FA-886F-CB50DFA42032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64" tIns="46582" rIns="93164" bIns="46582" anchor="b"/>
          <a:lstStyle/>
          <a:p>
            <a:pPr algn="r" defTabSz="930275" eaLnBrk="0" hangingPunct="0"/>
            <a:fld id="{652103F6-A4BD-4852-9B47-A881E36256EC}" type="slidenum">
              <a:rPr lang="en-US" sz="1200">
                <a:solidFill>
                  <a:schemeClr val="tx1"/>
                </a:solidFill>
              </a:rPr>
              <a:pPr algn="r" defTabSz="930275" eaLnBrk="0" hangingPunct="0"/>
              <a:t>3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64" tIns="46582" rIns="93164" bIns="46582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65EBAD-E81F-4EB9-B0FE-F86B67E90194}" type="slidenum">
              <a:rPr lang="en-US">
                <a:ea typeface="ＭＳ Ｐゴシック" pitchFamily="16" charset="-128"/>
              </a:rPr>
              <a:pPr/>
              <a:t>27</a:t>
            </a:fld>
            <a:endParaRPr lang="en-US">
              <a:ea typeface="ＭＳ Ｐゴシック" pitchFamily="16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3CD89-1A1F-6442-9743-2F0EAAC67AEA}" type="slidenum">
              <a:rPr lang="en-US"/>
              <a:pPr/>
              <a:t>28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9" y="6473825"/>
            <a:ext cx="280504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 March 2010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sf.gov/dir/index.jsp?org=oci" TargetMode="Externa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3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xcel_97_-_2004_Worksheet1.xls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276725"/>
            <a:ext cx="8128000" cy="1412875"/>
          </a:xfrm>
        </p:spPr>
        <p:txBody>
          <a:bodyPr/>
          <a:lstStyle/>
          <a:p>
            <a:pPr eaLnBrk="1" hangingPunct="1">
              <a:buFont typeface="Times"/>
              <a:buNone/>
            </a:pPr>
            <a:endParaRPr lang="en-US" dirty="0" smtClean="0"/>
          </a:p>
          <a:p>
            <a:pPr eaLnBrk="1" hangingPunct="1">
              <a:buFont typeface="Times"/>
              <a:buNone/>
            </a:pPr>
            <a:endParaRPr lang="en-US" sz="1800" dirty="0" smtClean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762000" y="4016375"/>
            <a:ext cx="7772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" pitchFamily="16" charset="0"/>
                <a:ea typeface="ＭＳ Ｐゴシック" pitchFamily="1" charset="-128"/>
                <a:cs typeface="+mn-cs"/>
              </a:rPr>
              <a:t/>
            </a:r>
            <a:br>
              <a:rPr kumimoji="1" 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" pitchFamily="16" charset="0"/>
                <a:ea typeface="ＭＳ Ｐゴシック" pitchFamily="1" charset="-128"/>
                <a:cs typeface="+mn-cs"/>
              </a:rPr>
            </a:br>
            <a:endParaRPr kumimoji="1" lang="en-US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" pitchFamily="16" charset="0"/>
              <a:ea typeface="ＭＳ Ｐゴシック" pitchFamily="1" charset="-128"/>
              <a:cs typeface="+mn-cs"/>
            </a:endParaRPr>
          </a:p>
        </p:txBody>
      </p:sp>
      <p:sp>
        <p:nvSpPr>
          <p:cNvPr id="4966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57213" y="1171575"/>
            <a:ext cx="7772400" cy="40433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/>
            </a:r>
            <a:b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ED Report</a:t>
            </a:r>
            <a:r>
              <a:rPr lang="en-US" sz="2800" b="1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 </a:t>
            </a:r>
            <a:br>
              <a:rPr lang="en-US" sz="2800" b="1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/>
            </a:r>
            <a:b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Council Meeting</a:t>
            </a:r>
            <a:r>
              <a:rPr lang="en-US" sz="2800" b="1" dirty="0" smtClean="0">
                <a:cs typeface="+mj-cs"/>
              </a:rPr>
              <a:t/>
            </a:r>
            <a:br>
              <a:rPr lang="en-US" sz="2800" b="1" dirty="0" smtClean="0">
                <a:cs typeface="+mj-cs"/>
              </a:rPr>
            </a:br>
            <a:r>
              <a:rPr lang="en-US" sz="2800" b="1" dirty="0" smtClean="0">
                <a:cs typeface="+mj-cs"/>
              </a:rPr>
              <a:t>March 11</a:t>
            </a:r>
            <a:r>
              <a:rPr lang="en-US" sz="2800" b="1" baseline="30000" dirty="0" smtClean="0">
                <a:cs typeface="+mj-cs"/>
              </a:rPr>
              <a:t>th</a:t>
            </a:r>
            <a:r>
              <a:rPr lang="en-US" sz="2800" b="1" dirty="0" smtClean="0">
                <a:cs typeface="+mj-cs"/>
              </a:rPr>
              <a:t> 2010</a:t>
            </a:r>
            <a:r>
              <a:rPr lang="en-US" sz="2000" dirty="0" smtClean="0">
                <a:cs typeface="+mj-cs"/>
              </a:rPr>
              <a:t/>
            </a:r>
            <a:br>
              <a:rPr lang="en-US" sz="2000" dirty="0" smtClean="0">
                <a:cs typeface="+mj-cs"/>
              </a:rPr>
            </a:br>
            <a:r>
              <a:rPr lang="en-US" sz="2000" dirty="0">
                <a:cs typeface="+mj-cs"/>
              </a:rPr>
              <a:t/>
            </a:r>
            <a:br>
              <a:rPr lang="en-US" sz="2000" dirty="0">
                <a:cs typeface="+mj-cs"/>
              </a:rPr>
            </a:br>
            <a:r>
              <a:rPr lang="en-US" sz="2800" dirty="0" smtClean="0">
                <a:cs typeface="+mj-cs"/>
              </a:rPr>
              <a:t>Ruth Pordes</a:t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>OSG Executive Director</a:t>
            </a:r>
            <a:r>
              <a:rPr lang="en-US" sz="2000" dirty="0">
                <a:cs typeface="+mj-cs"/>
              </a:rPr>
              <a:t/>
            </a:r>
            <a:br>
              <a:rPr lang="en-US" sz="2000" dirty="0">
                <a:cs typeface="+mj-cs"/>
              </a:rPr>
            </a:br>
            <a:endParaRPr lang="en-US" sz="2000" dirty="0">
              <a:cs typeface="+mj-cs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5838" y="5291138"/>
            <a:ext cx="1535112" cy="1414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</p:pic>
      <p:pic>
        <p:nvPicPr>
          <p:cNvPr id="7" name="Picture 6" descr="DOE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23" y="5433389"/>
            <a:ext cx="1218022" cy="1214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Plan to ramp up my effort with process support from Chander, Jim Weichel and others on this over the next few months. There is always a challenge to find the time with the number of immediate issues to address. 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We (will) appreciate the activity and engagement from Council and VO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8219141" cy="1143000"/>
          </a:xfrm>
        </p:spPr>
        <p:txBody>
          <a:bodyPr/>
          <a:lstStyle/>
          <a:p>
            <a:r>
              <a:rPr lang="en-US"/>
              <a:t>OSG Futures - Goals</a:t>
            </a:r>
            <a:br>
              <a:rPr lang="en-US"/>
            </a:br>
            <a:r>
              <a:rPr lang="en-US" sz="1400"/>
              <a:t>https://twiki.grid.iu.edu/twiki/pub/Council/Agenda2009Aug11/OSG_Future_Requirements_v1.docx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9146"/>
            <a:ext cx="9144000" cy="5404971"/>
          </a:xfrm>
        </p:spPr>
        <p:txBody>
          <a:bodyPr/>
          <a:lstStyle/>
          <a:p>
            <a:r>
              <a:rPr lang="en-US" sz="2000" i="1"/>
              <a:t>OSG will provide the </a:t>
            </a:r>
            <a:r>
              <a:rPr lang="en-US" sz="2000" b="1" i="1"/>
              <a:t>LHC and LIGO communities with a common virtual facility…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r>
              <a:rPr lang="en-US" sz="2000" i="1"/>
              <a:t>OSG will provide a </a:t>
            </a:r>
            <a:r>
              <a:rPr lang="en-US" sz="2000" b="1" i="1"/>
              <a:t>common, shared distributed computing infrastructure which can be used, ..by all members of the Consortium..</a:t>
            </a:r>
            <a:r>
              <a:rPr lang="en-US" sz="2000" i="1"/>
              <a:t>.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r>
              <a:rPr lang="en-US" sz="2000" i="1"/>
              <a:t>OSG will continue as a </a:t>
            </a:r>
            <a:r>
              <a:rPr lang="en-US" sz="2000" b="1" i="1"/>
              <a:t>grass-roots hands-on collaboratory…</a:t>
            </a:r>
            <a:endParaRPr lang="en-US" sz="2000"/>
          </a:p>
          <a:p>
            <a:pPr>
              <a:buNone/>
            </a:pPr>
            <a:r>
              <a:rPr lang="en-US" sz="2000" i="1"/>
              <a:t> </a:t>
            </a:r>
            <a:endParaRPr lang="en-US" sz="2000"/>
          </a:p>
          <a:p>
            <a:r>
              <a:rPr lang="en-US" sz="2000" i="1"/>
              <a:t>OSG will play a </a:t>
            </a:r>
            <a:r>
              <a:rPr lang="en-US" sz="2000" b="1" i="1"/>
              <a:t>leadership role in the US National Cyberinfrastructure..</a:t>
            </a:r>
            <a:r>
              <a:rPr lang="en-US" sz="2000" i="1"/>
              <a:t>. </a:t>
            </a:r>
            <a:endParaRPr lang="en-US" sz="2000"/>
          </a:p>
          <a:p>
            <a:pPr>
              <a:buNone/>
            </a:pPr>
            <a:r>
              <a:rPr lang="en-US" sz="2000" i="1"/>
              <a:t>  </a:t>
            </a:r>
            <a:endParaRPr lang="en-US" sz="2000"/>
          </a:p>
          <a:p>
            <a:r>
              <a:rPr lang="en-US" sz="2000" i="1"/>
              <a:t>OSG aims to have recognized </a:t>
            </a:r>
            <a:r>
              <a:rPr lang="en-US" sz="2000" b="1" i="1"/>
              <a:t>responsibilities in partnership with the NSF XD…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r>
              <a:rPr lang="en-US" sz="2000" i="1"/>
              <a:t>OSG aims to have recognized </a:t>
            </a:r>
            <a:r>
              <a:rPr lang="en-US" sz="2000" b="1" i="1"/>
              <a:t>responsibilities as part of the next round of the DOE SciDAC program….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Are there Satellite Projects we should encourage?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Security Infrastructure enhancements/revamp? </a:t>
            </a:r>
          </a:p>
          <a:p>
            <a:pPr lvl="1"/>
            <a:r>
              <a:rPr lang="en-US"/>
              <a:t>Campus Infrastructures? </a:t>
            </a:r>
          </a:p>
          <a:p>
            <a:pPr lvl="1"/>
            <a:r>
              <a:rPr lang="en-US"/>
              <a:t>Storage and Data management?</a:t>
            </a:r>
          </a:p>
          <a:p>
            <a:pPr lvl="1"/>
            <a:r>
              <a:rPr lang="en-US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69950" y="3533775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ＭＳ Ｐゴシック"/>
              </a:rPr>
              <a:t>No</a:t>
            </a:r>
            <a:r>
              <a:rPr kumimoji="1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ＭＳ Ｐゴシック"/>
              </a:rPr>
              <a:t> progress I can report here….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j-lt"/>
              <a:ea typeface="+mj-ea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Group and Architecture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document help for ED from sub-set of Technology Group to date:</a:t>
            </a:r>
          </a:p>
          <a:p>
            <a:r>
              <a:rPr lang="en-US" dirty="0" smtClean="0"/>
              <a:t>Diagram existing VO and OSG architectures. </a:t>
            </a:r>
          </a:p>
          <a:p>
            <a:r>
              <a:rPr lang="en-US" dirty="0" smtClean="0"/>
              <a:t>Points to master documents if exist. </a:t>
            </a:r>
          </a:p>
          <a:p>
            <a:r>
              <a:rPr lang="en-US" dirty="0" smtClean="0"/>
              <a:t>Address high level “Enterprise” aspects of the architecture as well as technology/technical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Picture 5.png"/>
          <p:cNvPicPr>
            <a:picLocks noChangeAspect="1"/>
          </p:cNvPicPr>
          <p:nvPr/>
        </p:nvPicPr>
        <p:blipFill>
          <a:blip r:embed="rId2"/>
          <a:srcRect b="26205"/>
          <a:stretch>
            <a:fillRect/>
          </a:stretch>
        </p:blipFill>
        <p:spPr>
          <a:xfrm>
            <a:off x="1586084" y="4012510"/>
            <a:ext cx="5303666" cy="222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mission/scope?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222375"/>
            <a:ext cx="8051800" cy="53816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Current: </a:t>
            </a:r>
            <a:r>
              <a:rPr lang="en-US" i="1" dirty="0" smtClean="0"/>
              <a:t>The Open Science Grid aims to promote discovery and collaboration in data-intensive research by providing a computing facility and services that integrate distributed, reliable and shared resources to support computation at all scales.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Target? </a:t>
            </a:r>
            <a:r>
              <a:rPr lang="en-US" i="1" dirty="0" smtClean="0"/>
              <a:t>The Open Science Grid aims to promote discovery and collaboration in data-intensive research by </a:t>
            </a:r>
            <a:r>
              <a:rPr lang="en-US" b="1" i="1" dirty="0" smtClean="0"/>
              <a:t>providing computing services, software and support that integrate cross-domain, self-managed, nationally distributed cyber-infrastructures that bring together campus, community, national and commercial resources to meet the needs of communities at all scales.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are Successful More Communities Rely on 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architecture and targets of the OSG are driven by its’ stakeholders – current and potential.  The (three) major accounts that drive the OSG are the US LHC Collaborations (US ATLAS and US CMS) and LIGO. </a:t>
            </a:r>
          </a:p>
          <a:p>
            <a:pPr>
              <a:buNone/>
            </a:pPr>
            <a:r>
              <a:rPr lang="en-US" dirty="0" smtClean="0"/>
              <a:t>Our future target is to increase the number of major accounts depending on the OSG.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3200" dirty="0" smtClean="0"/>
              <a:t>Do we have communities at the table who would commit to this for the proposal next year?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be Innovative?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CF21?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http://www.nsf.gov/dir/index.jsp?org=oci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Cloud Computing and Microsoft?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Career Awards (satellites)?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 descr="Picture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3929529"/>
            <a:ext cx="5493012" cy="28808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</a:t>
            </a:r>
            <a:r>
              <a:rPr lang="en-US" dirty="0" err="1" smtClean="0"/>
              <a:t>Cyberinfrastructure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38" y="1399482"/>
            <a:ext cx="7772400" cy="46863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Clearly more than OSG-TG </a:t>
            </a:r>
          </a:p>
          <a:p>
            <a:pPr>
              <a:buNone/>
            </a:pPr>
            <a:r>
              <a:rPr lang="en-US" dirty="0" smtClean="0"/>
              <a:t>collaboration listed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39049" y="1562084"/>
          <a:ext cx="4597400" cy="356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0"/>
                <a:gridCol w="1028700"/>
              </a:tblGrid>
              <a:tr h="203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Task Mission/Goals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Stage</a:t>
                      </a:r>
                    </a:p>
                  </a:txBody>
                  <a:tcPr marL="12700" marR="12700" marT="12700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OSG &amp; TG Joint Activity Tracking and Reporting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iSGTW continuation and joint support plan; proposal for US based contributions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</a:t>
                      </a:r>
                    </a:p>
                  </a:txBody>
                  <a:tcPr marL="12700" marR="12700" marT="12700" marB="0" anchor="b"/>
                </a:tc>
              </a:tr>
              <a:tr h="106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Resource Allocation Analysis and Recommendations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Resource Accounting Inter-operation and Convergence Recommendations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</a:t>
                      </a:r>
                    </a:p>
                  </a:txBody>
                  <a:tcPr marL="12700" marR="12700" marT="12700" marB="0" anchor="b"/>
                </a:tc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Explore how campus outreach and activities can be coordinated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SCEC Application to use both OSG &amp; TG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Joint Middleware Distributions (Client side)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208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Incidence Response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193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Workforce Development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</a:t>
                      </a:r>
                    </a:p>
                  </a:txBody>
                  <a:tcPr marL="12700" marR="12700" marT="12700" marB="0" anchor="b"/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Joint Student Activities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  <a:tr h="116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Infrastructure Policy 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 documented – ATLAS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 descr="ATLA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17626" y="1401277"/>
            <a:ext cx="6365874" cy="502809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0" y="0"/>
            <a:ext cx="2997200" cy="1143000"/>
          </a:xfrm>
        </p:spPr>
        <p:txBody>
          <a:bodyPr/>
          <a:lstStyle/>
          <a:p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 descr="Screen shot 2009-12-29 at 9.07.02 P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7499" y="253999"/>
            <a:ext cx="4048125" cy="3095625"/>
          </a:xfrm>
          <a:prstGeom prst="rect">
            <a:avLst/>
          </a:prstGeom>
        </p:spPr>
      </p:pic>
      <p:pic>
        <p:nvPicPr>
          <p:cNvPr id="6" name="Picture 5" descr="Screen shot 2009-12-29 at 9.09.31 PM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717890" y="1332653"/>
            <a:ext cx="4216719" cy="3176693"/>
          </a:xfrm>
          <a:prstGeom prst="rect">
            <a:avLst/>
          </a:prstGeom>
        </p:spPr>
      </p:pic>
      <p:pic>
        <p:nvPicPr>
          <p:cNvPr id="7" name="Picture 6" descr="Screen shot 2009-12-29 at 9.10.31 PM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22250" y="3655321"/>
            <a:ext cx="4255135" cy="32026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>
            <a:cxnSpLocks noChangeShapeType="1"/>
          </p:cNvCxnSpPr>
          <p:nvPr/>
        </p:nvCxnSpPr>
        <p:spPr bwMode="auto">
          <a:xfrm rot="10800000" flipV="1">
            <a:off x="2586330" y="2137727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Freeform 57"/>
          <p:cNvSpPr>
            <a:spLocks noChangeArrowheads="1"/>
          </p:cNvSpPr>
          <p:nvPr/>
        </p:nvSpPr>
        <p:spPr bwMode="auto">
          <a:xfrm>
            <a:off x="2905895" y="1600200"/>
            <a:ext cx="6055366" cy="5257800"/>
          </a:xfrm>
          <a:custGeom>
            <a:avLst/>
            <a:gdLst>
              <a:gd name="T0" fmla="*/ 148183 w 6440603"/>
              <a:gd name="T1" fmla="*/ 21476 h 4882180"/>
              <a:gd name="T2" fmla="*/ 2184388 w 6440603"/>
              <a:gd name="T3" fmla="*/ 21476 h 4882180"/>
              <a:gd name="T4" fmla="*/ 2310222 w 6440603"/>
              <a:gd name="T5" fmla="*/ 34163 h 4882180"/>
              <a:gd name="T6" fmla="*/ 2481811 w 6440603"/>
              <a:gd name="T7" fmla="*/ 46853 h 4882180"/>
              <a:gd name="T8" fmla="*/ 2824991 w 6440603"/>
              <a:gd name="T9" fmla="*/ 34163 h 4882180"/>
              <a:gd name="T10" fmla="*/ 2859308 w 6440603"/>
              <a:gd name="T11" fmla="*/ 21476 h 4882180"/>
              <a:gd name="T12" fmla="*/ 2973702 w 6440603"/>
              <a:gd name="T13" fmla="*/ 8786 h 4882180"/>
              <a:gd name="T14" fmla="*/ 3133856 w 6440603"/>
              <a:gd name="T15" fmla="*/ 1150783 h 4882180"/>
              <a:gd name="T16" fmla="*/ 3121644 w 6440603"/>
              <a:gd name="T17" fmla="*/ 896893 h 4882180"/>
              <a:gd name="T18" fmla="*/ 6371181 w 6440603"/>
              <a:gd name="T19" fmla="*/ 1645647 h 4882180"/>
              <a:gd name="T20" fmla="*/ 6439820 w 6440603"/>
              <a:gd name="T21" fmla="*/ 5414234 h 4882180"/>
              <a:gd name="T22" fmla="*/ 1406515 w 6440603"/>
              <a:gd name="T23" fmla="*/ 5287348 h 4882180"/>
              <a:gd name="T24" fmla="*/ 1395075 w 6440603"/>
              <a:gd name="T25" fmla="*/ 1687559 h 4882180"/>
              <a:gd name="T26" fmla="*/ 1394309 w 6440603"/>
              <a:gd name="T27" fmla="*/ 1852465 h 4882180"/>
              <a:gd name="T28" fmla="*/ 0 w 6440603"/>
              <a:gd name="T29" fmla="*/ 1683434 h 4882180"/>
              <a:gd name="T30" fmla="*/ 22356 w 6440603"/>
              <a:gd name="T31" fmla="*/ 1277670 h 4882180"/>
              <a:gd name="T32" fmla="*/ 10154 w 6440603"/>
              <a:gd name="T33" fmla="*/ 1687225 h 4882180"/>
              <a:gd name="T34" fmla="*/ 21594 w 6440603"/>
              <a:gd name="T35" fmla="*/ 1687225 h 4882180"/>
              <a:gd name="T36" fmla="*/ 21594 w 6440603"/>
              <a:gd name="T37" fmla="*/ 1670744 h 4882180"/>
              <a:gd name="T38" fmla="*/ 56671 w 6440603"/>
              <a:gd name="T39" fmla="*/ 8786 h 48821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40603"/>
              <a:gd name="T61" fmla="*/ 0 h 4882180"/>
              <a:gd name="T62" fmla="*/ 6440603 w 6440603"/>
              <a:gd name="T63" fmla="*/ 4882180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122023 w 6440603"/>
              <a:gd name="connsiteY9" fmla="*/ 808754 h 4882180"/>
              <a:gd name="connsiteX10" fmla="*/ 6371959 w 6440603"/>
              <a:gd name="connsiteY10" fmla="*/ 1483930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6371959 w 6440603"/>
              <a:gd name="connsiteY9" fmla="*/ 1483930 h 4882180"/>
              <a:gd name="connsiteX10" fmla="*/ 6440603 w 6440603"/>
              <a:gd name="connsiteY10" fmla="*/ 4882180 h 4882180"/>
              <a:gd name="connsiteX11" fmla="*/ 1406684 w 6440603"/>
              <a:gd name="connsiteY11" fmla="*/ 4767761 h 4882180"/>
              <a:gd name="connsiteX12" fmla="*/ 1395244 w 6440603"/>
              <a:gd name="connsiteY12" fmla="*/ 1521721 h 4882180"/>
              <a:gd name="connsiteX13" fmla="*/ 1394478 w 6440603"/>
              <a:gd name="connsiteY13" fmla="*/ 1670423 h 4882180"/>
              <a:gd name="connsiteX14" fmla="*/ 0 w 6440603"/>
              <a:gd name="connsiteY14" fmla="*/ 1518004 h 4882180"/>
              <a:gd name="connsiteX15" fmla="*/ 22356 w 6440603"/>
              <a:gd name="connsiteY15" fmla="*/ 1152115 h 4882180"/>
              <a:gd name="connsiteX16" fmla="*/ 10154 w 6440603"/>
              <a:gd name="connsiteY16" fmla="*/ 1521421 h 4882180"/>
              <a:gd name="connsiteX17" fmla="*/ 21594 w 6440603"/>
              <a:gd name="connsiteY17" fmla="*/ 1521421 h 4882180"/>
              <a:gd name="connsiteX18" fmla="*/ 21594 w 6440603"/>
              <a:gd name="connsiteY18" fmla="*/ 1506560 h 4882180"/>
              <a:gd name="connsiteX19" fmla="*/ 56678 w 6440603"/>
              <a:gd name="connsiteY19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6371959 w 6440603"/>
              <a:gd name="connsiteY9" fmla="*/ 1483930 h 4882180"/>
              <a:gd name="connsiteX10" fmla="*/ 6440603 w 6440603"/>
              <a:gd name="connsiteY10" fmla="*/ 4882180 h 4882180"/>
              <a:gd name="connsiteX11" fmla="*/ 1406684 w 6440603"/>
              <a:gd name="connsiteY11" fmla="*/ 4767761 h 4882180"/>
              <a:gd name="connsiteX12" fmla="*/ 1395244 w 6440603"/>
              <a:gd name="connsiteY12" fmla="*/ 1521721 h 4882180"/>
              <a:gd name="connsiteX13" fmla="*/ 1394478 w 6440603"/>
              <a:gd name="connsiteY13" fmla="*/ 1670423 h 4882180"/>
              <a:gd name="connsiteX14" fmla="*/ 0 w 6440603"/>
              <a:gd name="connsiteY14" fmla="*/ 1518004 h 4882180"/>
              <a:gd name="connsiteX15" fmla="*/ 22356 w 6440603"/>
              <a:gd name="connsiteY15" fmla="*/ 1152115 h 4882180"/>
              <a:gd name="connsiteX16" fmla="*/ 10154 w 6440603"/>
              <a:gd name="connsiteY16" fmla="*/ 1521421 h 4882180"/>
              <a:gd name="connsiteX17" fmla="*/ 21594 w 6440603"/>
              <a:gd name="connsiteY17" fmla="*/ 1521421 h 4882180"/>
              <a:gd name="connsiteX18" fmla="*/ 21594 w 6440603"/>
              <a:gd name="connsiteY18" fmla="*/ 1506560 h 4882180"/>
              <a:gd name="connsiteX19" fmla="*/ 56678 w 6440603"/>
              <a:gd name="connsiteY19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364123 w 6440603"/>
              <a:gd name="connsiteY9" fmla="*/ 904446 h 4882180"/>
              <a:gd name="connsiteX10" fmla="*/ 6371959 w 6440603"/>
              <a:gd name="connsiteY10" fmla="*/ 1483930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364123 w 6440603"/>
              <a:gd name="connsiteY9" fmla="*/ 904446 h 4882180"/>
              <a:gd name="connsiteX10" fmla="*/ 6371959 w 6440603"/>
              <a:gd name="connsiteY10" fmla="*/ 915305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130503 w 6440603"/>
              <a:gd name="connsiteY9" fmla="*/ 1020276 h 4882180"/>
              <a:gd name="connsiteX10" fmla="*/ 3364123 w 6440603"/>
              <a:gd name="connsiteY10" fmla="*/ 904446 h 4882180"/>
              <a:gd name="connsiteX11" fmla="*/ 6371959 w 6440603"/>
              <a:gd name="connsiteY11" fmla="*/ 915305 h 4882180"/>
              <a:gd name="connsiteX12" fmla="*/ 6440603 w 6440603"/>
              <a:gd name="connsiteY12" fmla="*/ 4882180 h 4882180"/>
              <a:gd name="connsiteX13" fmla="*/ 1406684 w 6440603"/>
              <a:gd name="connsiteY13" fmla="*/ 4767761 h 4882180"/>
              <a:gd name="connsiteX14" fmla="*/ 1395244 w 6440603"/>
              <a:gd name="connsiteY14" fmla="*/ 1521721 h 4882180"/>
              <a:gd name="connsiteX15" fmla="*/ 1394478 w 6440603"/>
              <a:gd name="connsiteY15" fmla="*/ 1670423 h 4882180"/>
              <a:gd name="connsiteX16" fmla="*/ 0 w 6440603"/>
              <a:gd name="connsiteY16" fmla="*/ 1518004 h 4882180"/>
              <a:gd name="connsiteX17" fmla="*/ 22356 w 6440603"/>
              <a:gd name="connsiteY17" fmla="*/ 1152115 h 4882180"/>
              <a:gd name="connsiteX18" fmla="*/ 10154 w 6440603"/>
              <a:gd name="connsiteY18" fmla="*/ 1521421 h 4882180"/>
              <a:gd name="connsiteX19" fmla="*/ 21594 w 6440603"/>
              <a:gd name="connsiteY19" fmla="*/ 1521421 h 4882180"/>
              <a:gd name="connsiteX20" fmla="*/ 21594 w 6440603"/>
              <a:gd name="connsiteY20" fmla="*/ 1506560 h 4882180"/>
              <a:gd name="connsiteX21" fmla="*/ 56678 w 6440603"/>
              <a:gd name="connsiteY21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364123 w 6440603"/>
              <a:gd name="connsiteY9" fmla="*/ 904446 h 4882180"/>
              <a:gd name="connsiteX10" fmla="*/ 6371959 w 6440603"/>
              <a:gd name="connsiteY10" fmla="*/ 915305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364123 w 6440603"/>
              <a:gd name="connsiteY8" fmla="*/ 904446 h 4882180"/>
              <a:gd name="connsiteX9" fmla="*/ 6371959 w 6440603"/>
              <a:gd name="connsiteY9" fmla="*/ 915305 h 4882180"/>
              <a:gd name="connsiteX10" fmla="*/ 6440603 w 6440603"/>
              <a:gd name="connsiteY10" fmla="*/ 4882180 h 4882180"/>
              <a:gd name="connsiteX11" fmla="*/ 1406684 w 6440603"/>
              <a:gd name="connsiteY11" fmla="*/ 4767761 h 4882180"/>
              <a:gd name="connsiteX12" fmla="*/ 1395244 w 6440603"/>
              <a:gd name="connsiteY12" fmla="*/ 1521721 h 4882180"/>
              <a:gd name="connsiteX13" fmla="*/ 1394478 w 6440603"/>
              <a:gd name="connsiteY13" fmla="*/ 1670423 h 4882180"/>
              <a:gd name="connsiteX14" fmla="*/ 0 w 6440603"/>
              <a:gd name="connsiteY14" fmla="*/ 1518004 h 4882180"/>
              <a:gd name="connsiteX15" fmla="*/ 22356 w 6440603"/>
              <a:gd name="connsiteY15" fmla="*/ 1152115 h 4882180"/>
              <a:gd name="connsiteX16" fmla="*/ 10154 w 6440603"/>
              <a:gd name="connsiteY16" fmla="*/ 1521421 h 4882180"/>
              <a:gd name="connsiteX17" fmla="*/ 21594 w 6440603"/>
              <a:gd name="connsiteY17" fmla="*/ 1521421 h 4882180"/>
              <a:gd name="connsiteX18" fmla="*/ 21594 w 6440603"/>
              <a:gd name="connsiteY18" fmla="*/ 1506560 h 4882180"/>
              <a:gd name="connsiteX19" fmla="*/ 56678 w 6440603"/>
              <a:gd name="connsiteY19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258994 w 6440603"/>
              <a:gd name="connsiteY8" fmla="*/ 30449 h 4882180"/>
              <a:gd name="connsiteX9" fmla="*/ 3364123 w 6440603"/>
              <a:gd name="connsiteY9" fmla="*/ 904446 h 4882180"/>
              <a:gd name="connsiteX10" fmla="*/ 6371959 w 6440603"/>
              <a:gd name="connsiteY10" fmla="*/ 915305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258994 w 6440603"/>
              <a:gd name="connsiteY8" fmla="*/ 30449 h 4882180"/>
              <a:gd name="connsiteX9" fmla="*/ 3364123 w 6440603"/>
              <a:gd name="connsiteY9" fmla="*/ 904446 h 4882180"/>
              <a:gd name="connsiteX10" fmla="*/ 3130503 w 6440603"/>
              <a:gd name="connsiteY10" fmla="*/ 893915 h 4882180"/>
              <a:gd name="connsiteX11" fmla="*/ 6371959 w 6440603"/>
              <a:gd name="connsiteY11" fmla="*/ 915305 h 4882180"/>
              <a:gd name="connsiteX12" fmla="*/ 6440603 w 6440603"/>
              <a:gd name="connsiteY12" fmla="*/ 4882180 h 4882180"/>
              <a:gd name="connsiteX13" fmla="*/ 1406684 w 6440603"/>
              <a:gd name="connsiteY13" fmla="*/ 4767761 h 4882180"/>
              <a:gd name="connsiteX14" fmla="*/ 1395244 w 6440603"/>
              <a:gd name="connsiteY14" fmla="*/ 1521721 h 4882180"/>
              <a:gd name="connsiteX15" fmla="*/ 1394478 w 6440603"/>
              <a:gd name="connsiteY15" fmla="*/ 1670423 h 4882180"/>
              <a:gd name="connsiteX16" fmla="*/ 0 w 6440603"/>
              <a:gd name="connsiteY16" fmla="*/ 1518004 h 4882180"/>
              <a:gd name="connsiteX17" fmla="*/ 22356 w 6440603"/>
              <a:gd name="connsiteY17" fmla="*/ 1152115 h 4882180"/>
              <a:gd name="connsiteX18" fmla="*/ 10154 w 6440603"/>
              <a:gd name="connsiteY18" fmla="*/ 1521421 h 4882180"/>
              <a:gd name="connsiteX19" fmla="*/ 21594 w 6440603"/>
              <a:gd name="connsiteY19" fmla="*/ 1521421 h 4882180"/>
              <a:gd name="connsiteX20" fmla="*/ 21594 w 6440603"/>
              <a:gd name="connsiteY20" fmla="*/ 1506560 h 4882180"/>
              <a:gd name="connsiteX21" fmla="*/ 56678 w 6440603"/>
              <a:gd name="connsiteY21" fmla="*/ 7923 h 488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40603" h="4882180">
                <a:moveTo>
                  <a:pt x="148204" y="19365"/>
                </a:moveTo>
                <a:cubicBezTo>
                  <a:pt x="1128821" y="7690"/>
                  <a:pt x="1168092" y="0"/>
                  <a:pt x="2184653" y="19365"/>
                </a:cubicBezTo>
                <a:cubicBezTo>
                  <a:pt x="2226768" y="20167"/>
                  <a:pt x="2268503" y="27576"/>
                  <a:pt x="2310501" y="30807"/>
                </a:cubicBezTo>
                <a:cubicBezTo>
                  <a:pt x="2367663" y="35205"/>
                  <a:pt x="2424908" y="38435"/>
                  <a:pt x="2482112" y="42249"/>
                </a:cubicBezTo>
                <a:cubicBezTo>
                  <a:pt x="2596519" y="38435"/>
                  <a:pt x="2711073" y="37733"/>
                  <a:pt x="2825334" y="30807"/>
                </a:cubicBezTo>
                <a:cubicBezTo>
                  <a:pt x="2837372" y="30077"/>
                  <a:pt x="2847831" y="21730"/>
                  <a:pt x="2859656" y="19365"/>
                </a:cubicBezTo>
                <a:cubicBezTo>
                  <a:pt x="2924949" y="6305"/>
                  <a:pt x="2923856" y="7923"/>
                  <a:pt x="2974064" y="7923"/>
                </a:cubicBezTo>
                <a:lnTo>
                  <a:pt x="3270676" y="32230"/>
                </a:lnTo>
                <a:lnTo>
                  <a:pt x="3258994" y="30449"/>
                </a:lnTo>
                <a:lnTo>
                  <a:pt x="3364123" y="904446"/>
                </a:lnTo>
                <a:lnTo>
                  <a:pt x="3130503" y="893915"/>
                </a:lnTo>
                <a:lnTo>
                  <a:pt x="6371959" y="915305"/>
                </a:lnTo>
                <a:lnTo>
                  <a:pt x="6440603" y="4882180"/>
                </a:lnTo>
                <a:lnTo>
                  <a:pt x="1406684" y="4767761"/>
                </a:lnTo>
                <a:cubicBezTo>
                  <a:pt x="1402870" y="3558732"/>
                  <a:pt x="1395244" y="1521721"/>
                  <a:pt x="1395244" y="1521721"/>
                </a:cubicBezTo>
                <a:cubicBezTo>
                  <a:pt x="1394989" y="1571288"/>
                  <a:pt x="1394733" y="1620856"/>
                  <a:pt x="1394478" y="1670423"/>
                </a:cubicBezTo>
                <a:lnTo>
                  <a:pt x="0" y="1518004"/>
                </a:lnTo>
                <a:lnTo>
                  <a:pt x="22356" y="1152115"/>
                </a:lnTo>
                <a:lnTo>
                  <a:pt x="10154" y="1521421"/>
                </a:lnTo>
                <a:lnTo>
                  <a:pt x="21594" y="1521421"/>
                </a:lnTo>
                <a:lnTo>
                  <a:pt x="21594" y="1506560"/>
                </a:lnTo>
                <a:lnTo>
                  <a:pt x="56678" y="7923"/>
                </a:lnTo>
              </a:path>
            </a:pathLst>
          </a:custGeom>
          <a:solidFill>
            <a:srgbClr val="FFFB6F">
              <a:alpha val="56078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5E4AC-A723-444D-9CC0-D5ED0DEA47DC}" type="slidenum">
              <a:rPr lang="en-US" smtClean="0">
                <a:cs typeface="ＭＳ Ｐゴシック"/>
              </a:rPr>
              <a:pPr>
                <a:defRPr/>
              </a:pPr>
              <a:t>2</a:t>
            </a:fld>
            <a:endParaRPr lang="en-US" dirty="0" smtClean="0">
              <a:cs typeface="ＭＳ Ｐゴシック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01925" y="1676400"/>
            <a:ext cx="2819400" cy="8302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Executive Director: Ruth Pordes,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Technical Director: Miron Livny, 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Project Manager: Chander Sehgal,</a:t>
            </a:r>
          </a:p>
          <a:p>
            <a:pPr algn="ctr" eaLnBrk="0" hangingPunct="0"/>
            <a:endParaRPr lang="en-US" sz="1200" dirty="0">
              <a:solidFill>
                <a:srgbClr val="000080"/>
              </a:solidFill>
            </a:endParaRPr>
          </a:p>
        </p:txBody>
      </p:sp>
      <p:sp>
        <p:nvSpPr>
          <p:cNvPr id="31749" name="Rectangle 13"/>
          <p:cNvSpPr>
            <a:spLocks noChangeArrowheads="1"/>
          </p:cNvSpPr>
          <p:nvPr/>
        </p:nvSpPr>
        <p:spPr bwMode="auto">
          <a:xfrm>
            <a:off x="133350" y="1944688"/>
            <a:ext cx="2460625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Extensions /Applications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Torre Wenaus, Frank Würthwein</a:t>
            </a:r>
          </a:p>
        </p:txBody>
      </p:sp>
      <p:sp>
        <p:nvSpPr>
          <p:cNvPr id="31750" name="Text Box 41"/>
          <p:cNvSpPr txBox="1">
            <a:spLocks noChangeArrowheads="1"/>
          </p:cNvSpPr>
          <p:nvPr/>
        </p:nvSpPr>
        <p:spPr bwMode="auto">
          <a:xfrm>
            <a:off x="2876550" y="284163"/>
            <a:ext cx="2667000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Joint Oversight Team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DOE &amp; NSF</a:t>
            </a:r>
          </a:p>
        </p:txBody>
      </p:sp>
      <p:sp>
        <p:nvSpPr>
          <p:cNvPr id="31751" name="Rectangle 46"/>
          <p:cNvSpPr>
            <a:spLocks noChangeArrowheads="1"/>
          </p:cNvSpPr>
          <p:nvPr/>
        </p:nvSpPr>
        <p:spPr bwMode="auto">
          <a:xfrm>
            <a:off x="4933950" y="979488"/>
            <a:ext cx="2743200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OSG Council 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Chairs: Paul Avery,  Kent Blackburn,</a:t>
            </a:r>
          </a:p>
        </p:txBody>
      </p:sp>
      <p:sp>
        <p:nvSpPr>
          <p:cNvPr id="31752" name="Text Box 26"/>
          <p:cNvSpPr txBox="1">
            <a:spLocks noChangeArrowheads="1"/>
          </p:cNvSpPr>
          <p:nvPr/>
        </p:nvSpPr>
        <p:spPr bwMode="auto">
          <a:xfrm>
            <a:off x="638174" y="3838574"/>
            <a:ext cx="2733676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Scalability: Frank Wuerthwein</a:t>
            </a: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WMS: Maxim Potekhin</a:t>
            </a: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Storage: Matt Crawford</a:t>
            </a: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Internet2: Rich Carlson</a:t>
            </a:r>
            <a:endParaRPr lang="en-US" sz="1200" dirty="0">
              <a:solidFill>
                <a:srgbClr val="000080"/>
              </a:solidFill>
            </a:endParaRPr>
          </a:p>
        </p:txBody>
      </p:sp>
      <p:cxnSp>
        <p:nvCxnSpPr>
          <p:cNvPr id="31753" name="Straight Connector 21"/>
          <p:cNvCxnSpPr>
            <a:cxnSpLocks noChangeShapeType="1"/>
          </p:cNvCxnSpPr>
          <p:nvPr/>
        </p:nvCxnSpPr>
        <p:spPr bwMode="auto">
          <a:xfrm flipV="1">
            <a:off x="4095750" y="1211263"/>
            <a:ext cx="8540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4" name="Straight Connector 23"/>
          <p:cNvCxnSpPr>
            <a:cxnSpLocks noChangeShapeType="1"/>
            <a:endCxn id="31747" idx="0"/>
          </p:cNvCxnSpPr>
          <p:nvPr/>
        </p:nvCxnSpPr>
        <p:spPr bwMode="auto">
          <a:xfrm rot="16200000" flipH="1">
            <a:off x="3629819" y="1194594"/>
            <a:ext cx="950912" cy="12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5" name="Straight Connector 26"/>
          <p:cNvCxnSpPr>
            <a:cxnSpLocks noChangeShapeType="1"/>
            <a:stCxn id="31784" idx="3"/>
          </p:cNvCxnSpPr>
          <p:nvPr/>
        </p:nvCxnSpPr>
        <p:spPr bwMode="auto">
          <a:xfrm>
            <a:off x="3200400" y="1200150"/>
            <a:ext cx="914400" cy="19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6" name="Straight Connector 37"/>
          <p:cNvCxnSpPr>
            <a:cxnSpLocks noChangeShapeType="1"/>
            <a:stCxn id="31747" idx="2"/>
          </p:cNvCxnSpPr>
          <p:nvPr/>
        </p:nvCxnSpPr>
        <p:spPr bwMode="auto">
          <a:xfrm rot="5400000">
            <a:off x="2118519" y="4483894"/>
            <a:ext cx="3970337" cy="15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528763" y="2730265"/>
            <a:ext cx="2357437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Metrics: Brian Bockelman</a:t>
            </a: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Comm. &amp; iSGTW: David Ritchie</a:t>
            </a: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Proj Mgmt: Chander Sehgal</a:t>
            </a:r>
            <a:endParaRPr lang="en-US" sz="1200" dirty="0">
              <a:solidFill>
                <a:srgbClr val="00008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095750" y="3908425"/>
            <a:ext cx="4495800" cy="276225"/>
            <a:chOff x="4191000" y="3908425"/>
            <a:chExt cx="4495800" cy="276225"/>
          </a:xfrm>
        </p:grpSpPr>
        <p:sp>
          <p:nvSpPr>
            <p:cNvPr id="31801" name="Text Box 29"/>
            <p:cNvSpPr txBox="1">
              <a:spLocks noChangeArrowheads="1"/>
            </p:cNvSpPr>
            <p:nvPr/>
          </p:nvSpPr>
          <p:spPr bwMode="auto">
            <a:xfrm>
              <a:off x="4419600" y="3908425"/>
              <a:ext cx="4267200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Security Officer: Mine Altunay; Deputy: Doug Olson</a:t>
              </a:r>
            </a:p>
          </p:txBody>
        </p:sp>
        <p:cxnSp>
          <p:nvCxnSpPr>
            <p:cNvPr id="31802" name="Straight Connector 69"/>
            <p:cNvCxnSpPr>
              <a:cxnSpLocks noChangeShapeType="1"/>
            </p:cNvCxnSpPr>
            <p:nvPr/>
          </p:nvCxnSpPr>
          <p:spPr bwMode="auto">
            <a:xfrm rot="10800000" flipV="1">
              <a:off x="4191000" y="4030663"/>
              <a:ext cx="2444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200526" y="4337050"/>
            <a:ext cx="4391024" cy="276999"/>
            <a:chOff x="4295776" y="4337050"/>
            <a:chExt cx="4391024" cy="276999"/>
          </a:xfrm>
        </p:grpSpPr>
        <p:sp>
          <p:nvSpPr>
            <p:cNvPr id="31799" name="Text Box 68"/>
            <p:cNvSpPr txBox="1">
              <a:spLocks noChangeArrowheads="1"/>
            </p:cNvSpPr>
            <p:nvPr/>
          </p:nvSpPr>
          <p:spPr bwMode="auto">
            <a:xfrm>
              <a:off x="4419600" y="4337050"/>
              <a:ext cx="4267200" cy="2769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Integration </a:t>
              </a:r>
              <a:r>
                <a:rPr lang="en-US" sz="1200" dirty="0" smtClean="0">
                  <a:solidFill>
                    <a:srgbClr val="000080"/>
                  </a:solidFill>
                </a:rPr>
                <a:t>:            Rob Gardner           :  Site Coordination</a:t>
              </a:r>
              <a:endParaRPr lang="en-US" sz="1200" dirty="0">
                <a:solidFill>
                  <a:srgbClr val="000080"/>
                </a:solidFill>
              </a:endParaRPr>
            </a:p>
          </p:txBody>
        </p:sp>
        <p:cxnSp>
          <p:nvCxnSpPr>
            <p:cNvPr id="31800" name="Straight Connector 70"/>
            <p:cNvCxnSpPr>
              <a:cxnSpLocks noChangeShapeType="1"/>
            </p:cNvCxnSpPr>
            <p:nvPr/>
          </p:nvCxnSpPr>
          <p:spPr bwMode="auto">
            <a:xfrm rot="10800000">
              <a:off x="4295776" y="4486275"/>
              <a:ext cx="139701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1797" name="Text Box 27"/>
          <p:cNvSpPr txBox="1">
            <a:spLocks noChangeArrowheads="1"/>
          </p:cNvSpPr>
          <p:nvPr/>
        </p:nvSpPr>
        <p:spPr bwMode="auto">
          <a:xfrm>
            <a:off x="4324350" y="4752975"/>
            <a:ext cx="4267200" cy="276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Operations:  Rob Quick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324350" y="5210175"/>
            <a:ext cx="4516438" cy="276225"/>
            <a:chOff x="4419600" y="5354638"/>
            <a:chExt cx="4516438" cy="276225"/>
          </a:xfrm>
        </p:grpSpPr>
        <p:sp>
          <p:nvSpPr>
            <p:cNvPr id="31795" name="Text Box 67"/>
            <p:cNvSpPr txBox="1">
              <a:spLocks noChangeArrowheads="1"/>
            </p:cNvSpPr>
            <p:nvPr/>
          </p:nvSpPr>
          <p:spPr bwMode="auto">
            <a:xfrm>
              <a:off x="4419600" y="5354638"/>
              <a:ext cx="4275138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VOs : Abhishek Rana, Britta Daudert</a:t>
              </a:r>
            </a:p>
          </p:txBody>
        </p:sp>
        <p:cxnSp>
          <p:nvCxnSpPr>
            <p:cNvPr id="31796" name="Straight Connector 73"/>
            <p:cNvCxnSpPr>
              <a:cxnSpLocks noChangeShapeType="1"/>
            </p:cNvCxnSpPr>
            <p:nvPr/>
          </p:nvCxnSpPr>
          <p:spPr bwMode="auto">
            <a:xfrm rot="10800000" flipV="1">
              <a:off x="8691563" y="5500687"/>
              <a:ext cx="2444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4324350" y="5638800"/>
            <a:ext cx="4502150" cy="276225"/>
            <a:chOff x="4419600" y="5819775"/>
            <a:chExt cx="4502150" cy="276225"/>
          </a:xfrm>
        </p:grpSpPr>
        <p:sp>
          <p:nvSpPr>
            <p:cNvPr id="31793" name="Rectangle 18"/>
            <p:cNvSpPr>
              <a:spLocks noChangeArrowheads="1"/>
            </p:cNvSpPr>
            <p:nvPr/>
          </p:nvSpPr>
          <p:spPr bwMode="auto">
            <a:xfrm>
              <a:off x="4419600" y="5819775"/>
              <a:ext cx="4264025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Education, Training: Alina Bejan</a:t>
              </a:r>
            </a:p>
          </p:txBody>
        </p:sp>
        <p:cxnSp>
          <p:nvCxnSpPr>
            <p:cNvPr id="31794" name="Straight Connector 74"/>
            <p:cNvCxnSpPr>
              <a:cxnSpLocks noChangeShapeType="1"/>
            </p:cNvCxnSpPr>
            <p:nvPr/>
          </p:nvCxnSpPr>
          <p:spPr bwMode="auto">
            <a:xfrm rot="10800000" flipV="1">
              <a:off x="8677275" y="5913438"/>
              <a:ext cx="2444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1764" name="Straight Connector 83"/>
          <p:cNvCxnSpPr>
            <a:cxnSpLocks noChangeShapeType="1"/>
            <a:stCxn id="31788" idx="0"/>
          </p:cNvCxnSpPr>
          <p:nvPr/>
        </p:nvCxnSpPr>
        <p:spPr bwMode="auto">
          <a:xfrm rot="16200000" flipV="1">
            <a:off x="6226179" y="1581154"/>
            <a:ext cx="452436" cy="1862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9" name="Rounded Rectangle 112"/>
          <p:cNvSpPr>
            <a:spLocks noChangeArrowheads="1"/>
          </p:cNvSpPr>
          <p:nvPr/>
        </p:nvSpPr>
        <p:spPr bwMode="auto">
          <a:xfrm>
            <a:off x="76200" y="1600200"/>
            <a:ext cx="5543550" cy="97790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tx1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31767" name="Text Box 26"/>
          <p:cNvSpPr txBox="1">
            <a:spLocks noChangeArrowheads="1"/>
          </p:cNvSpPr>
          <p:nvPr/>
        </p:nvSpPr>
        <p:spPr bwMode="auto">
          <a:xfrm>
            <a:off x="514350" y="1687513"/>
            <a:ext cx="1676400" cy="185737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eaLnBrk="0" hangingPunct="0"/>
            <a:r>
              <a:rPr lang="en-US" sz="1200" b="1" dirty="0">
                <a:solidFill>
                  <a:srgbClr val="FF0000"/>
                </a:solidFill>
              </a:rPr>
              <a:t>Executive  Team</a:t>
            </a:r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3098800" y="5999163"/>
            <a:ext cx="822325" cy="547687"/>
          </a:xfrm>
          <a:prstGeom prst="rect">
            <a:avLst/>
          </a:prstGeom>
          <a:solidFill>
            <a:schemeClr val="bg1"/>
          </a:solidFill>
          <a:ln w="3175">
            <a:noFill/>
            <a:prstDash val="lg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E4CI</a:t>
            </a:r>
          </a:p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CI-Team </a:t>
            </a:r>
          </a:p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Project</a:t>
            </a:r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4324350" y="6083300"/>
            <a:ext cx="4572000" cy="276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Engagement: John McGee; Campus Grids: Sebastien Goasguen</a:t>
            </a:r>
          </a:p>
        </p:txBody>
      </p:sp>
      <p:cxnSp>
        <p:nvCxnSpPr>
          <p:cNvPr id="31770" name="Straight Connector 75"/>
          <p:cNvCxnSpPr>
            <a:cxnSpLocks noChangeShapeType="1"/>
          </p:cNvCxnSpPr>
          <p:nvPr/>
        </p:nvCxnSpPr>
        <p:spPr bwMode="auto">
          <a:xfrm rot="10800000" flipV="1">
            <a:off x="4095750" y="6211888"/>
            <a:ext cx="2444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Snip Same Side Corner Rectangle 40"/>
          <p:cNvSpPr/>
          <p:nvPr/>
        </p:nvSpPr>
        <p:spPr bwMode="auto">
          <a:xfrm rot="5400000">
            <a:off x="3053557" y="5820568"/>
            <a:ext cx="838200" cy="779463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tx1"/>
              </a:solidFill>
              <a:ea typeface="ＭＳ Ｐゴシック" pitchFamily="1" charset="-128"/>
              <a:cs typeface="+mn-cs"/>
            </a:endParaRPr>
          </a:p>
        </p:txBody>
      </p:sp>
      <p:cxnSp>
        <p:nvCxnSpPr>
          <p:cNvPr id="31772" name="Straight Connector 75"/>
          <p:cNvCxnSpPr>
            <a:cxnSpLocks noChangeShapeType="1"/>
          </p:cNvCxnSpPr>
          <p:nvPr/>
        </p:nvCxnSpPr>
        <p:spPr bwMode="auto">
          <a:xfrm rot="10800000" flipV="1">
            <a:off x="3851275" y="6211888"/>
            <a:ext cx="2444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2424" y="5067300"/>
            <a:ext cx="1828800" cy="762000"/>
            <a:chOff x="533397" y="152400"/>
            <a:chExt cx="1828801" cy="762002"/>
          </a:xfrm>
        </p:grpSpPr>
        <p:sp>
          <p:nvSpPr>
            <p:cNvPr id="44" name="Snip Same Side Corner Rectangle 43"/>
            <p:cNvSpPr/>
            <p:nvPr/>
          </p:nvSpPr>
          <p:spPr bwMode="auto">
            <a:xfrm rot="5400000">
              <a:off x="1066797" y="-381000"/>
              <a:ext cx="762002" cy="1828801"/>
            </a:xfrm>
            <a:prstGeom prst="snip2Same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solidFill>
                  <a:schemeClr val="tx1"/>
                </a:solidFill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31792" name="Text Box 26"/>
            <p:cNvSpPr txBox="1">
              <a:spLocks noChangeArrowheads="1"/>
            </p:cNvSpPr>
            <p:nvPr/>
          </p:nvSpPr>
          <p:spPr bwMode="auto">
            <a:xfrm>
              <a:off x="609600" y="228600"/>
              <a:ext cx="1600200" cy="64633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User Communities: </a:t>
              </a:r>
            </a:p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VOs,</a:t>
              </a:r>
            </a:p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Site Administrators</a:t>
              </a:r>
            </a:p>
          </p:txBody>
        </p:sp>
      </p:grpSp>
      <p:cxnSp>
        <p:nvCxnSpPr>
          <p:cNvPr id="31774" name="Straight Connector 50"/>
          <p:cNvCxnSpPr>
            <a:cxnSpLocks noChangeShapeType="1"/>
          </p:cNvCxnSpPr>
          <p:nvPr/>
        </p:nvCxnSpPr>
        <p:spPr bwMode="auto">
          <a:xfrm>
            <a:off x="2238376" y="5392738"/>
            <a:ext cx="1828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1775" name="Straight Connector 55"/>
          <p:cNvCxnSpPr>
            <a:cxnSpLocks noChangeShapeType="1"/>
          </p:cNvCxnSpPr>
          <p:nvPr/>
        </p:nvCxnSpPr>
        <p:spPr bwMode="auto">
          <a:xfrm rot="16200000" flipV="1">
            <a:off x="-852486" y="3748088"/>
            <a:ext cx="2619372" cy="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095750" y="3498850"/>
            <a:ext cx="4495800" cy="276225"/>
            <a:chOff x="4191000" y="3498850"/>
            <a:chExt cx="4495800" cy="276225"/>
          </a:xfrm>
        </p:grpSpPr>
        <p:sp>
          <p:nvSpPr>
            <p:cNvPr id="31789" name="Text Box 28"/>
            <p:cNvSpPr txBox="1">
              <a:spLocks noChangeArrowheads="1"/>
            </p:cNvSpPr>
            <p:nvPr/>
          </p:nvSpPr>
          <p:spPr bwMode="auto">
            <a:xfrm>
              <a:off x="4419600" y="3498850"/>
              <a:ext cx="4267200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Software + VDT : Alain Roy, (Storage: Tanya Levshina)</a:t>
              </a:r>
            </a:p>
          </p:txBody>
        </p:sp>
        <p:cxnSp>
          <p:nvCxnSpPr>
            <p:cNvPr id="31790" name="Straight Connector 69"/>
            <p:cNvCxnSpPr>
              <a:cxnSpLocks noChangeShapeType="1"/>
            </p:cNvCxnSpPr>
            <p:nvPr/>
          </p:nvCxnSpPr>
          <p:spPr bwMode="auto">
            <a:xfrm rot="10800000" flipV="1">
              <a:off x="4191000" y="3651250"/>
              <a:ext cx="2444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1777" name="Straight Connector 84"/>
          <p:cNvCxnSpPr>
            <a:cxnSpLocks noChangeShapeType="1"/>
          </p:cNvCxnSpPr>
          <p:nvPr/>
        </p:nvCxnSpPr>
        <p:spPr bwMode="auto">
          <a:xfrm rot="16200000" flipH="1">
            <a:off x="106362" y="3121026"/>
            <a:ext cx="1465265" cy="79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8" name="Text Box 28"/>
          <p:cNvSpPr txBox="1">
            <a:spLocks noChangeArrowheads="1"/>
          </p:cNvSpPr>
          <p:nvPr/>
        </p:nvSpPr>
        <p:spPr bwMode="auto">
          <a:xfrm>
            <a:off x="4191000" y="2743200"/>
            <a:ext cx="1981200" cy="4619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Software Tools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Alain Roy, Mine Altunay</a:t>
            </a:r>
          </a:p>
        </p:txBody>
      </p:sp>
      <p:cxnSp>
        <p:nvCxnSpPr>
          <p:cNvPr id="31779" name="Straight Connector 37"/>
          <p:cNvCxnSpPr>
            <a:cxnSpLocks noChangeShapeType="1"/>
            <a:stCxn id="60" idx="15"/>
          </p:cNvCxnSpPr>
          <p:nvPr/>
        </p:nvCxnSpPr>
        <p:spPr bwMode="auto">
          <a:xfrm flipH="1">
            <a:off x="4200524" y="3399140"/>
            <a:ext cx="16440" cy="10871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80" name="Straight Connector 84"/>
          <p:cNvCxnSpPr>
            <a:cxnSpLocks noChangeShapeType="1"/>
          </p:cNvCxnSpPr>
          <p:nvPr/>
        </p:nvCxnSpPr>
        <p:spPr bwMode="auto">
          <a:xfrm rot="5400000">
            <a:off x="4834732" y="2596356"/>
            <a:ext cx="2286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82" name="Straight Connector 75"/>
          <p:cNvCxnSpPr>
            <a:cxnSpLocks noChangeShapeType="1"/>
          </p:cNvCxnSpPr>
          <p:nvPr/>
        </p:nvCxnSpPr>
        <p:spPr bwMode="auto">
          <a:xfrm rot="10800000">
            <a:off x="4191000" y="337548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83" name="Straight Connector 84"/>
          <p:cNvCxnSpPr>
            <a:cxnSpLocks noChangeShapeType="1"/>
          </p:cNvCxnSpPr>
          <p:nvPr/>
        </p:nvCxnSpPr>
        <p:spPr bwMode="auto">
          <a:xfrm rot="5400000">
            <a:off x="4839494" y="3313906"/>
            <a:ext cx="228600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84" name="Rectangle 19"/>
          <p:cNvSpPr>
            <a:spLocks noChangeArrowheads="1"/>
          </p:cNvSpPr>
          <p:nvPr/>
        </p:nvSpPr>
        <p:spPr bwMode="auto">
          <a:xfrm>
            <a:off x="990600" y="877888"/>
            <a:ext cx="2209800" cy="6461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OSG PI: Miron Livny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OSG Co-PIs: Paul Avery, Kent Blackburn, Ruth Pordes</a:t>
            </a:r>
          </a:p>
        </p:txBody>
      </p:sp>
      <p:sp>
        <p:nvSpPr>
          <p:cNvPr id="31785" name="Rectangle 12"/>
          <p:cNvSpPr>
            <a:spLocks noChangeArrowheads="1"/>
          </p:cNvSpPr>
          <p:nvPr/>
        </p:nvSpPr>
        <p:spPr bwMode="auto">
          <a:xfrm>
            <a:off x="5715000" y="1557338"/>
            <a:ext cx="2460625" cy="460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Major Account Managers to </a:t>
            </a:r>
            <a:endParaRPr lang="en-US" sz="1200" dirty="0" smtClean="0">
              <a:solidFill>
                <a:srgbClr val="000080"/>
              </a:solidFill>
            </a:endParaRP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US </a:t>
            </a:r>
            <a:r>
              <a:rPr lang="en-US" sz="1200" dirty="0">
                <a:solidFill>
                  <a:srgbClr val="000080"/>
                </a:solidFill>
              </a:rPr>
              <a:t>ATLAS, US CMS, LIGO</a:t>
            </a:r>
          </a:p>
        </p:txBody>
      </p:sp>
      <p:cxnSp>
        <p:nvCxnSpPr>
          <p:cNvPr id="31786" name="Straight Connector 83"/>
          <p:cNvCxnSpPr>
            <a:cxnSpLocks noChangeShapeType="1"/>
          </p:cNvCxnSpPr>
          <p:nvPr/>
        </p:nvCxnSpPr>
        <p:spPr bwMode="auto">
          <a:xfrm rot="10800000" flipV="1">
            <a:off x="5486400" y="1752600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87" name="Text Box 26"/>
          <p:cNvSpPr txBox="1">
            <a:spLocks noChangeArrowheads="1"/>
          </p:cNvSpPr>
          <p:nvPr/>
        </p:nvSpPr>
        <p:spPr bwMode="auto">
          <a:xfrm>
            <a:off x="8001000" y="6553200"/>
            <a:ext cx="1143000" cy="276225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Feb 2009</a:t>
            </a:r>
            <a:endParaRPr lang="en-US" sz="1200" dirty="0">
              <a:solidFill>
                <a:srgbClr val="000080"/>
              </a:solidFill>
            </a:endParaRPr>
          </a:p>
        </p:txBody>
      </p:sp>
      <p:sp>
        <p:nvSpPr>
          <p:cNvPr id="31788" name="Text Box 28"/>
          <p:cNvSpPr txBox="1">
            <a:spLocks noChangeArrowheads="1"/>
          </p:cNvSpPr>
          <p:nvPr/>
        </p:nvSpPr>
        <p:spPr bwMode="auto">
          <a:xfrm>
            <a:off x="6392863" y="2738438"/>
            <a:ext cx="19812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Production Coordinator </a:t>
            </a:r>
            <a:r>
              <a:rPr lang="en-US" sz="1200" dirty="0" smtClean="0">
                <a:solidFill>
                  <a:srgbClr val="000080"/>
                </a:solidFill>
              </a:rPr>
              <a:t> Dan Fraser, tbd?</a:t>
            </a:r>
            <a:endParaRPr lang="en-US" sz="1200" dirty="0">
              <a:solidFill>
                <a:srgbClr val="000080"/>
              </a:solidFill>
            </a:endParaRPr>
          </a:p>
        </p:txBody>
      </p:sp>
      <p:cxnSp>
        <p:nvCxnSpPr>
          <p:cNvPr id="81" name="Straight Connector 76"/>
          <p:cNvCxnSpPr>
            <a:cxnSpLocks noChangeShapeType="1"/>
            <a:stCxn id="31752" idx="3"/>
          </p:cNvCxnSpPr>
          <p:nvPr/>
        </p:nvCxnSpPr>
        <p:spPr bwMode="auto">
          <a:xfrm>
            <a:off x="3371850" y="4254073"/>
            <a:ext cx="728663" cy="360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5656189" y="6486608"/>
            <a:ext cx="1816631" cy="184666"/>
          </a:xfrm>
          <a:prstGeom prst="rect">
            <a:avLst/>
          </a:prstGeom>
          <a:solidFill>
            <a:srgbClr val="FFFEAB"/>
          </a:solidFill>
          <a:ln w="317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eaLnBrk="0" hangingPunct="0"/>
            <a:r>
              <a:rPr lang="en-US" sz="1200" b="1" dirty="0">
                <a:solidFill>
                  <a:srgbClr val="FF0000"/>
                </a:solidFill>
              </a:rPr>
              <a:t>Production Facility</a:t>
            </a: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6042361" y="0"/>
            <a:ext cx="310163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ＭＳ Ｐゴシック"/>
              </a:rPr>
              <a:t>OSG Project</a:t>
            </a:r>
            <a:r>
              <a:rPr kumimoji="1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ＭＳ Ｐゴシック"/>
              </a:rPr>
              <a:t> Structure August 2009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j-lt"/>
              <a:ea typeface="+mj-ea"/>
              <a:cs typeface="ＭＳ Ｐゴシック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16200000" flipH="1">
            <a:off x="7436647" y="4321972"/>
            <a:ext cx="2757484" cy="285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1"/>
          <p:cNvCxnSpPr>
            <a:cxnSpLocks noChangeShapeType="1"/>
          </p:cNvCxnSpPr>
          <p:nvPr/>
        </p:nvCxnSpPr>
        <p:spPr bwMode="auto">
          <a:xfrm rot="10800000" flipV="1">
            <a:off x="8567737" y="4513262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Straight Connector 84"/>
          <p:cNvCxnSpPr>
            <a:cxnSpLocks noChangeShapeType="1"/>
          </p:cNvCxnSpPr>
          <p:nvPr/>
        </p:nvCxnSpPr>
        <p:spPr bwMode="auto">
          <a:xfrm rot="5400000">
            <a:off x="2965312" y="2591242"/>
            <a:ext cx="249482" cy="1134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rot="10800000" flipV="1">
            <a:off x="8591550" y="4865687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Straight Connector 75"/>
          <p:cNvCxnSpPr>
            <a:endCxn id="31788" idx="3"/>
          </p:cNvCxnSpPr>
          <p:nvPr/>
        </p:nvCxnSpPr>
        <p:spPr bwMode="auto">
          <a:xfrm rot="10800000" flipV="1">
            <a:off x="8374064" y="2957515"/>
            <a:ext cx="441329" cy="117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1444625"/>
            <a:ext cx="5453697" cy="43444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 descr="Slide2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50" y="1158875"/>
            <a:ext cx="4159250" cy="3206750"/>
          </a:xfrm>
          <a:prstGeom prst="rect">
            <a:avLst/>
          </a:prstGeom>
        </p:spPr>
      </p:pic>
      <p:pic>
        <p:nvPicPr>
          <p:cNvPr id="7" name="Picture 6" descr="Slide3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524375" y="1301750"/>
            <a:ext cx="4000499" cy="3000375"/>
          </a:xfrm>
          <a:prstGeom prst="rect">
            <a:avLst/>
          </a:prstGeom>
        </p:spPr>
      </p:pic>
      <p:pic>
        <p:nvPicPr>
          <p:cNvPr id="8" name="Picture 7" descr="Slide4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492125" y="4131564"/>
            <a:ext cx="3613467" cy="27264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 descr="Slide1.gif"/>
          <p:cNvPicPr/>
          <p:nvPr/>
        </p:nvPicPr>
        <p:blipFill>
          <a:blip r:embed="rId2"/>
          <a:srcRect t="11979"/>
          <a:stretch>
            <a:fillRect/>
          </a:stretch>
        </p:blipFill>
        <p:spPr>
          <a:xfrm>
            <a:off x="1111250" y="1730375"/>
            <a:ext cx="7090093" cy="490878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Proposal or Many?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Council and Executive Team guidance I am saying we plan OSG’ as a single unsolicited proposal to DOE and NSF. </a:t>
            </a:r>
          </a:p>
          <a:p>
            <a:endParaRPr lang="en-US" dirty="0" smtClean="0"/>
          </a:p>
          <a:p>
            <a:r>
              <a:rPr lang="en-US" dirty="0" smtClean="0"/>
              <a:t>Do we still believe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91450" cy="1143000"/>
          </a:xfrm>
        </p:spPr>
        <p:txBody>
          <a:bodyPr/>
          <a:lstStyle/>
          <a:p>
            <a:r>
              <a:rPr lang="en-US" dirty="0" smtClean="0"/>
              <a:t>Executive Director-ship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588"/>
            <a:ext cx="8921749" cy="5737411"/>
          </a:xfrm>
        </p:spPr>
        <p:txBody>
          <a:bodyPr/>
          <a:lstStyle/>
          <a:p>
            <a:r>
              <a:rPr lang="en-US" dirty="0" smtClean="0"/>
              <a:t>I understand Council Action Item 7 as saying “ED candidates +  deputy come forward in May 2010 and election is March 2011”. </a:t>
            </a:r>
          </a:p>
          <a:p>
            <a:r>
              <a:rPr lang="en-US" dirty="0" smtClean="0"/>
              <a:t>I know the OSG budget cannot currently sustain additional staff in March 2011 – </a:t>
            </a:r>
            <a:r>
              <a:rPr lang="en-US" dirty="0" err="1" smtClean="0"/>
              <a:t>ie</a:t>
            </a:r>
            <a:r>
              <a:rPr lang="en-US" dirty="0" smtClean="0"/>
              <a:t> cannot fund a Deputy as an addition.</a:t>
            </a:r>
          </a:p>
          <a:p>
            <a:r>
              <a:rPr lang="en-US" dirty="0" smtClean="0"/>
              <a:t>Management plan says ED candidates propose their full Executive Team. </a:t>
            </a:r>
          </a:p>
          <a:p>
            <a:r>
              <a:rPr lang="en-US" dirty="0" smtClean="0"/>
              <a:t>I think 3? 5? ED candidates in May 2010 without resolution before March 2011 makes preparing for OSG</a:t>
            </a:r>
            <a:r>
              <a:rPr lang="en-US" smtClean="0"/>
              <a:t>’ difficult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 have previously stated I am prepared to continue as ED through new proposal funding + 1 year. I hope that means March/September 2012 at the latest. At last </a:t>
            </a:r>
            <a:r>
              <a:rPr lang="en-US" dirty="0" err="1" smtClean="0"/>
              <a:t>August’s</a:t>
            </a:r>
            <a:r>
              <a:rPr lang="en-US" dirty="0" smtClean="0"/>
              <a:t> Council meeting I understood a Deputy was a “ED in waiting”.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EE743-E870-48AF-8AF1-3229E68BCB55}" type="slidenum">
              <a:rPr lang="en-US" smtClean="0">
                <a:cs typeface="ＭＳ Ｐゴシック"/>
              </a:rPr>
              <a:pPr>
                <a:defRPr/>
              </a:pPr>
              <a:t>26</a:t>
            </a:fld>
            <a:endParaRPr lang="en-US" dirty="0" smtClean="0">
              <a:cs typeface="ＭＳ Ｐゴシック"/>
            </a:endParaRPr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300163" y="0"/>
            <a:ext cx="69469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Recap:</a:t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Currently Allocated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OSG B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udget 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+mj-cs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ph idx="1"/>
          </p:nvPr>
        </p:nvGraphicFramePr>
        <p:xfrm>
          <a:off x="0" y="1423988"/>
          <a:ext cx="9144000" cy="5041900"/>
        </p:xfrm>
        <a:graphic>
          <a:graphicData uri="http://schemas.openxmlformats.org/presentationml/2006/ole">
            <p:oleObj spid="_x0000_s77826" name="Worksheet" r:id="rId3" imgW="5308600" imgH="2933700" progId="Excel.Sheet.8">
              <p:embed/>
            </p:oleObj>
          </a:graphicData>
        </a:graphic>
      </p:graphicFrame>
      <p:pic>
        <p:nvPicPr>
          <p:cNvPr id="72709" name="Picture 8" descr="MCj0157051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4563" y="2439988"/>
            <a:ext cx="1398587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4820471-36B4-413E-8928-A2D07023719E}" type="slidenum">
              <a:rPr lang="en-US"/>
              <a:pPr/>
              <a:t>27</a:t>
            </a:fld>
            <a:endParaRPr lang="en-US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Recap</a:t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Planning for the Future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9784" y="1363480"/>
            <a:ext cx="8379501" cy="511227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OSG Funding – Key dates</a:t>
            </a:r>
          </a:p>
          <a:p>
            <a:pPr lvl="1"/>
            <a:r>
              <a:rPr lang="en-US" sz="2000" dirty="0" smtClean="0"/>
              <a:t>OSG DOE funding ends 3/15/2011</a:t>
            </a:r>
          </a:p>
          <a:p>
            <a:pPr lvl="1"/>
            <a:r>
              <a:rPr lang="en-US" sz="2000" dirty="0" smtClean="0"/>
              <a:t>OSG NSF funding ends 8/31/2011	</a:t>
            </a:r>
          </a:p>
          <a:p>
            <a:pPr lvl="1"/>
            <a:r>
              <a:rPr lang="en-US" sz="2000" dirty="0" smtClean="0"/>
              <a:t>OSG Fiscal Year5 ends 9/30/2011</a:t>
            </a:r>
          </a:p>
          <a:p>
            <a:pPr algn="ctr">
              <a:buNone/>
            </a:pPr>
            <a:r>
              <a:rPr lang="en-US" sz="2800" dirty="0" smtClean="0"/>
              <a:t> 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kern="1200" dirty="0" smtClean="0">
                <a:solidFill>
                  <a:srgbClr val="00B050"/>
                </a:solidFill>
                <a:latin typeface="Arial" charset="0"/>
              </a:rPr>
              <a:t>We need a plan beyond the currently allocated budget to maintain stakeholder confidence and continue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000" kern="1200" dirty="0" smtClean="0">
                <a:solidFill>
                  <a:srgbClr val="00B050"/>
                </a:solidFill>
                <a:latin typeface="Arial" charset="0"/>
              </a:rPr>
              <a:t>Support for evolving needs of Stakeholders 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000" kern="1200" dirty="0" smtClean="0">
                <a:solidFill>
                  <a:srgbClr val="00B050"/>
                </a:solidFill>
                <a:latin typeface="Arial" charset="0"/>
              </a:rPr>
              <a:t>Ongoing support for US-LHC &amp; LIGO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sz="2000" kern="1200" dirty="0" smtClean="0">
                <a:solidFill>
                  <a:srgbClr val="00B050"/>
                </a:solidFill>
                <a:latin typeface="Arial" charset="0"/>
              </a:rPr>
              <a:t>Retention of Staff and Expertise</a:t>
            </a:r>
          </a:p>
          <a:p>
            <a:pPr lvl="1" eaLnBrk="1" hangingPunct="1">
              <a:buFont typeface="Wingdings" pitchFamily="2" charset="2"/>
              <a:buChar char="v"/>
            </a:pPr>
            <a:endParaRPr lang="en-US" sz="2000" kern="1200" dirty="0" smtClean="0">
              <a:solidFill>
                <a:srgbClr val="00B050"/>
              </a:solidFill>
              <a:latin typeface="Arial" charset="0"/>
            </a:endParaRPr>
          </a:p>
          <a:p>
            <a:pPr eaLnBrk="1" hangingPunct="1">
              <a:buNone/>
            </a:pPr>
            <a:endParaRPr lang="en-US" sz="2400" kern="1200" dirty="0" smtClean="0">
              <a:solidFill>
                <a:srgbClr val="00B050"/>
              </a:solidFill>
              <a:latin typeface="Arial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Down Arrow 5"/>
          <p:cNvSpPr/>
          <p:nvPr/>
        </p:nvSpPr>
        <p:spPr bwMode="auto">
          <a:xfrm>
            <a:off x="3687580" y="3837482"/>
            <a:ext cx="2593299" cy="148402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312826" y="4152275"/>
            <a:ext cx="2338466" cy="839450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53FF1E-CED1-8E43-B428-78242B761D8A}" type="slidenum">
              <a:rPr lang="en-US"/>
              <a:pPr/>
              <a:t>28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6946900" cy="1143000"/>
          </a:xfrm>
        </p:spPr>
        <p:txBody>
          <a:bodyPr/>
          <a:lstStyle/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OSG Future Planning 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Schedule Update - Recap </a:t>
            </a:r>
            <a:b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(Planning started at 2009 </a:t>
            </a: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Council </a:t>
            </a:r>
            <a:r>
              <a:rPr lang="en-US" sz="20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Mtg</a:t>
            </a: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507" y="1485713"/>
            <a:ext cx="8665883" cy="5737412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1600" b="1" dirty="0" smtClean="0"/>
              <a:t> </a:t>
            </a:r>
            <a:r>
              <a:rPr lang="en-US" sz="2000" b="1" u="sng" dirty="0" smtClean="0"/>
              <a:t>Phase </a:t>
            </a:r>
            <a:r>
              <a:rPr lang="en-US" sz="2000" b="1" u="sng" dirty="0"/>
              <a:t>3 by Dec 2009</a:t>
            </a:r>
          </a:p>
          <a:p>
            <a:pPr eaLnBrk="1" hangingPunct="1"/>
            <a:r>
              <a:rPr lang="en-US" sz="2000" dirty="0"/>
              <a:t>Analysis =&gt; outline for </a:t>
            </a:r>
            <a:r>
              <a:rPr lang="en-US" sz="2000" dirty="0" smtClean="0"/>
              <a:t>proposal </a:t>
            </a:r>
            <a:r>
              <a:rPr lang="en-US" sz="2000" b="1" dirty="0" smtClean="0">
                <a:solidFill>
                  <a:srgbClr val="FF0000"/>
                </a:solidFill>
              </a:rPr>
              <a:t>Not Done. Decided this was premature. Started exploring options. </a:t>
            </a:r>
            <a:endParaRPr lang="en-US" sz="2000" dirty="0" smtClean="0"/>
          </a:p>
          <a:p>
            <a:pPr eaLnBrk="1" hangingPunct="1"/>
            <a:r>
              <a:rPr lang="en-US" sz="2000" dirty="0"/>
              <a:t>Document </a:t>
            </a:r>
            <a:r>
              <a:rPr lang="en-US" sz="2000" dirty="0" smtClean="0"/>
              <a:t>Architecture </a:t>
            </a:r>
            <a:r>
              <a:rPr lang="en-US" sz="2000" b="1" dirty="0" smtClean="0">
                <a:solidFill>
                  <a:srgbClr val="FF0000"/>
                </a:solidFill>
              </a:rPr>
              <a:t>In progress. See later slides. </a:t>
            </a:r>
          </a:p>
          <a:p>
            <a:pPr eaLnBrk="1" hangingPunct="1"/>
            <a:r>
              <a:rPr lang="en-US" sz="2000" dirty="0" smtClean="0"/>
              <a:t>Identify </a:t>
            </a:r>
            <a:r>
              <a:rPr lang="en-US" sz="2000" dirty="0" err="1"/>
              <a:t>particpating</a:t>
            </a:r>
            <a:r>
              <a:rPr lang="en-US" sz="2000" dirty="0"/>
              <a:t> senior personnel (and institutions</a:t>
            </a:r>
            <a:r>
              <a:rPr lang="en-US" sz="2000" dirty="0" smtClean="0"/>
              <a:t>)</a:t>
            </a:r>
            <a:r>
              <a:rPr lang="en-US" sz="2000" b="1" dirty="0" smtClean="0">
                <a:solidFill>
                  <a:srgbClr val="FF0000"/>
                </a:solidFill>
              </a:rPr>
              <a:t> Not Done</a:t>
            </a:r>
          </a:p>
          <a:p>
            <a:pPr eaLnBrk="1" hangingPunct="1"/>
            <a:r>
              <a:rPr lang="en-US" sz="2000" dirty="0" smtClean="0"/>
              <a:t>September 2009 submitted joint satellite proposal with TG personnel. Waiting for results of the reviews.</a:t>
            </a:r>
          </a:p>
          <a:p>
            <a:pPr eaLnBrk="1" hangingPunct="1">
              <a:buFont typeface="Times" charset="0"/>
              <a:buNone/>
            </a:pPr>
            <a:r>
              <a:rPr lang="en-US" sz="2000" b="1" u="sng" dirty="0"/>
              <a:t>Phase 4 at March 2010 All Hands Meeting</a:t>
            </a:r>
          </a:p>
          <a:p>
            <a:pPr eaLnBrk="1" hangingPunct="1"/>
            <a:r>
              <a:rPr lang="en-US" sz="2000" dirty="0"/>
              <a:t>Endorsement of proposal by </a:t>
            </a:r>
            <a:r>
              <a:rPr lang="en-US" sz="2000" dirty="0" smtClean="0"/>
              <a:t>stakeholders </a:t>
            </a:r>
            <a:r>
              <a:rPr lang="en-US" sz="2000" b="1" dirty="0" smtClean="0">
                <a:solidFill>
                  <a:srgbClr val="FF0000"/>
                </a:solidFill>
              </a:rPr>
              <a:t>Not Done</a:t>
            </a:r>
          </a:p>
          <a:p>
            <a:pPr eaLnBrk="1" hangingPunct="1"/>
            <a:r>
              <a:rPr lang="en-US" sz="2000" dirty="0" smtClean="0"/>
              <a:t>Core US LHC/OSG management group met to discuss needs for OSG’ in January 2010. </a:t>
            </a:r>
          </a:p>
          <a:p>
            <a:pPr eaLnBrk="1" hangingPunct="1"/>
            <a:r>
              <a:rPr lang="en-US" sz="2000" dirty="0" smtClean="0"/>
              <a:t>US LHC response to “dependence on OSG services” sent to DOE/NSF in February – report from them this afternoon</a:t>
            </a:r>
            <a:r>
              <a:rPr lang="en-US" sz="1600" dirty="0" smtClean="0"/>
              <a:t>.</a:t>
            </a:r>
          </a:p>
          <a:p>
            <a:pPr eaLnBrk="1" hangingPunct="1">
              <a:buFont typeface="Futura" charset="0"/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50" y="1285875"/>
            <a:ext cx="7772400" cy="2746375"/>
          </a:xfrm>
        </p:spPr>
        <p:txBody>
          <a:bodyPr/>
          <a:lstStyle/>
          <a:p>
            <a:r>
              <a:rPr lang="en-US" dirty="0" smtClean="0"/>
              <a:t>JOT held at Germantown in early December, joint with </a:t>
            </a:r>
            <a:r>
              <a:rPr lang="en-US" dirty="0" err="1" smtClean="0"/>
              <a:t>TeraGrid</a:t>
            </a:r>
            <a:r>
              <a:rPr lang="en-US" dirty="0" smtClean="0"/>
              <a:t>. </a:t>
            </a:r>
            <a:r>
              <a:rPr lang="en-US" dirty="0" err="1" smtClean="0"/>
              <a:t>Miron</a:t>
            </a:r>
            <a:r>
              <a:rPr lang="en-US" dirty="0" smtClean="0"/>
              <a:t>, Paul, Ruth. Presentation from Magellan. </a:t>
            </a:r>
          </a:p>
          <a:p>
            <a:r>
              <a:rPr lang="en-US" dirty="0" smtClean="0"/>
              <a:t>Winter 2010: 3 phone meetings from Susan, Rich in ASCR with </a:t>
            </a:r>
            <a:r>
              <a:rPr lang="en-US" dirty="0" err="1" smtClean="0"/>
              <a:t>Miron</a:t>
            </a:r>
            <a:r>
              <a:rPr lang="en-US" dirty="0" smtClean="0"/>
              <a:t>, Ruth to discuss various topics</a:t>
            </a:r>
          </a:p>
          <a:p>
            <a:r>
              <a:rPr lang="en-US" dirty="0" smtClean="0"/>
              <a:t>Possible review in fall 2010??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>
            <a:cxnSpLocks noChangeShapeType="1"/>
          </p:cNvCxnSpPr>
          <p:nvPr/>
        </p:nvCxnSpPr>
        <p:spPr bwMode="auto">
          <a:xfrm rot="10800000" flipV="1">
            <a:off x="2586330" y="2137727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Freeform 57"/>
          <p:cNvSpPr>
            <a:spLocks noChangeArrowheads="1"/>
          </p:cNvSpPr>
          <p:nvPr/>
        </p:nvSpPr>
        <p:spPr bwMode="auto">
          <a:xfrm>
            <a:off x="2905895" y="1600200"/>
            <a:ext cx="6055366" cy="5257800"/>
          </a:xfrm>
          <a:custGeom>
            <a:avLst/>
            <a:gdLst>
              <a:gd name="T0" fmla="*/ 148183 w 6440603"/>
              <a:gd name="T1" fmla="*/ 21476 h 4882180"/>
              <a:gd name="T2" fmla="*/ 2184388 w 6440603"/>
              <a:gd name="T3" fmla="*/ 21476 h 4882180"/>
              <a:gd name="T4" fmla="*/ 2310222 w 6440603"/>
              <a:gd name="T5" fmla="*/ 34163 h 4882180"/>
              <a:gd name="T6" fmla="*/ 2481811 w 6440603"/>
              <a:gd name="T7" fmla="*/ 46853 h 4882180"/>
              <a:gd name="T8" fmla="*/ 2824991 w 6440603"/>
              <a:gd name="T9" fmla="*/ 34163 h 4882180"/>
              <a:gd name="T10" fmla="*/ 2859308 w 6440603"/>
              <a:gd name="T11" fmla="*/ 21476 h 4882180"/>
              <a:gd name="T12" fmla="*/ 2973702 w 6440603"/>
              <a:gd name="T13" fmla="*/ 8786 h 4882180"/>
              <a:gd name="T14" fmla="*/ 3133856 w 6440603"/>
              <a:gd name="T15" fmla="*/ 1150783 h 4882180"/>
              <a:gd name="T16" fmla="*/ 3121644 w 6440603"/>
              <a:gd name="T17" fmla="*/ 896893 h 4882180"/>
              <a:gd name="T18" fmla="*/ 6371181 w 6440603"/>
              <a:gd name="T19" fmla="*/ 1645647 h 4882180"/>
              <a:gd name="T20" fmla="*/ 6439820 w 6440603"/>
              <a:gd name="T21" fmla="*/ 5414234 h 4882180"/>
              <a:gd name="T22" fmla="*/ 1406515 w 6440603"/>
              <a:gd name="T23" fmla="*/ 5287348 h 4882180"/>
              <a:gd name="T24" fmla="*/ 1395075 w 6440603"/>
              <a:gd name="T25" fmla="*/ 1687559 h 4882180"/>
              <a:gd name="T26" fmla="*/ 1394309 w 6440603"/>
              <a:gd name="T27" fmla="*/ 1852465 h 4882180"/>
              <a:gd name="T28" fmla="*/ 0 w 6440603"/>
              <a:gd name="T29" fmla="*/ 1683434 h 4882180"/>
              <a:gd name="T30" fmla="*/ 22356 w 6440603"/>
              <a:gd name="T31" fmla="*/ 1277670 h 4882180"/>
              <a:gd name="T32" fmla="*/ 10154 w 6440603"/>
              <a:gd name="T33" fmla="*/ 1687225 h 4882180"/>
              <a:gd name="T34" fmla="*/ 21594 w 6440603"/>
              <a:gd name="T35" fmla="*/ 1687225 h 4882180"/>
              <a:gd name="T36" fmla="*/ 21594 w 6440603"/>
              <a:gd name="T37" fmla="*/ 1670744 h 4882180"/>
              <a:gd name="T38" fmla="*/ 56671 w 6440603"/>
              <a:gd name="T39" fmla="*/ 8786 h 48821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40603"/>
              <a:gd name="T61" fmla="*/ 0 h 4882180"/>
              <a:gd name="T62" fmla="*/ 6440603 w 6440603"/>
              <a:gd name="T63" fmla="*/ 4882180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122023 w 6440603"/>
              <a:gd name="connsiteY9" fmla="*/ 808754 h 4882180"/>
              <a:gd name="connsiteX10" fmla="*/ 6371959 w 6440603"/>
              <a:gd name="connsiteY10" fmla="*/ 1483930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6371959 w 6440603"/>
              <a:gd name="connsiteY9" fmla="*/ 1483930 h 4882180"/>
              <a:gd name="connsiteX10" fmla="*/ 6440603 w 6440603"/>
              <a:gd name="connsiteY10" fmla="*/ 4882180 h 4882180"/>
              <a:gd name="connsiteX11" fmla="*/ 1406684 w 6440603"/>
              <a:gd name="connsiteY11" fmla="*/ 4767761 h 4882180"/>
              <a:gd name="connsiteX12" fmla="*/ 1395244 w 6440603"/>
              <a:gd name="connsiteY12" fmla="*/ 1521721 h 4882180"/>
              <a:gd name="connsiteX13" fmla="*/ 1394478 w 6440603"/>
              <a:gd name="connsiteY13" fmla="*/ 1670423 h 4882180"/>
              <a:gd name="connsiteX14" fmla="*/ 0 w 6440603"/>
              <a:gd name="connsiteY14" fmla="*/ 1518004 h 4882180"/>
              <a:gd name="connsiteX15" fmla="*/ 22356 w 6440603"/>
              <a:gd name="connsiteY15" fmla="*/ 1152115 h 4882180"/>
              <a:gd name="connsiteX16" fmla="*/ 10154 w 6440603"/>
              <a:gd name="connsiteY16" fmla="*/ 1521421 h 4882180"/>
              <a:gd name="connsiteX17" fmla="*/ 21594 w 6440603"/>
              <a:gd name="connsiteY17" fmla="*/ 1521421 h 4882180"/>
              <a:gd name="connsiteX18" fmla="*/ 21594 w 6440603"/>
              <a:gd name="connsiteY18" fmla="*/ 1506560 h 4882180"/>
              <a:gd name="connsiteX19" fmla="*/ 56678 w 6440603"/>
              <a:gd name="connsiteY19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6371959 w 6440603"/>
              <a:gd name="connsiteY9" fmla="*/ 1483930 h 4882180"/>
              <a:gd name="connsiteX10" fmla="*/ 6440603 w 6440603"/>
              <a:gd name="connsiteY10" fmla="*/ 4882180 h 4882180"/>
              <a:gd name="connsiteX11" fmla="*/ 1406684 w 6440603"/>
              <a:gd name="connsiteY11" fmla="*/ 4767761 h 4882180"/>
              <a:gd name="connsiteX12" fmla="*/ 1395244 w 6440603"/>
              <a:gd name="connsiteY12" fmla="*/ 1521721 h 4882180"/>
              <a:gd name="connsiteX13" fmla="*/ 1394478 w 6440603"/>
              <a:gd name="connsiteY13" fmla="*/ 1670423 h 4882180"/>
              <a:gd name="connsiteX14" fmla="*/ 0 w 6440603"/>
              <a:gd name="connsiteY14" fmla="*/ 1518004 h 4882180"/>
              <a:gd name="connsiteX15" fmla="*/ 22356 w 6440603"/>
              <a:gd name="connsiteY15" fmla="*/ 1152115 h 4882180"/>
              <a:gd name="connsiteX16" fmla="*/ 10154 w 6440603"/>
              <a:gd name="connsiteY16" fmla="*/ 1521421 h 4882180"/>
              <a:gd name="connsiteX17" fmla="*/ 21594 w 6440603"/>
              <a:gd name="connsiteY17" fmla="*/ 1521421 h 4882180"/>
              <a:gd name="connsiteX18" fmla="*/ 21594 w 6440603"/>
              <a:gd name="connsiteY18" fmla="*/ 1506560 h 4882180"/>
              <a:gd name="connsiteX19" fmla="*/ 56678 w 6440603"/>
              <a:gd name="connsiteY19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364123 w 6440603"/>
              <a:gd name="connsiteY9" fmla="*/ 904446 h 4882180"/>
              <a:gd name="connsiteX10" fmla="*/ 6371959 w 6440603"/>
              <a:gd name="connsiteY10" fmla="*/ 1483930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364123 w 6440603"/>
              <a:gd name="connsiteY9" fmla="*/ 904446 h 4882180"/>
              <a:gd name="connsiteX10" fmla="*/ 6371959 w 6440603"/>
              <a:gd name="connsiteY10" fmla="*/ 915305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130503 w 6440603"/>
              <a:gd name="connsiteY9" fmla="*/ 1020276 h 4882180"/>
              <a:gd name="connsiteX10" fmla="*/ 3364123 w 6440603"/>
              <a:gd name="connsiteY10" fmla="*/ 904446 h 4882180"/>
              <a:gd name="connsiteX11" fmla="*/ 6371959 w 6440603"/>
              <a:gd name="connsiteY11" fmla="*/ 915305 h 4882180"/>
              <a:gd name="connsiteX12" fmla="*/ 6440603 w 6440603"/>
              <a:gd name="connsiteY12" fmla="*/ 4882180 h 4882180"/>
              <a:gd name="connsiteX13" fmla="*/ 1406684 w 6440603"/>
              <a:gd name="connsiteY13" fmla="*/ 4767761 h 4882180"/>
              <a:gd name="connsiteX14" fmla="*/ 1395244 w 6440603"/>
              <a:gd name="connsiteY14" fmla="*/ 1521721 h 4882180"/>
              <a:gd name="connsiteX15" fmla="*/ 1394478 w 6440603"/>
              <a:gd name="connsiteY15" fmla="*/ 1670423 h 4882180"/>
              <a:gd name="connsiteX16" fmla="*/ 0 w 6440603"/>
              <a:gd name="connsiteY16" fmla="*/ 1518004 h 4882180"/>
              <a:gd name="connsiteX17" fmla="*/ 22356 w 6440603"/>
              <a:gd name="connsiteY17" fmla="*/ 1152115 h 4882180"/>
              <a:gd name="connsiteX18" fmla="*/ 10154 w 6440603"/>
              <a:gd name="connsiteY18" fmla="*/ 1521421 h 4882180"/>
              <a:gd name="connsiteX19" fmla="*/ 21594 w 6440603"/>
              <a:gd name="connsiteY19" fmla="*/ 1521421 h 4882180"/>
              <a:gd name="connsiteX20" fmla="*/ 21594 w 6440603"/>
              <a:gd name="connsiteY20" fmla="*/ 1506560 h 4882180"/>
              <a:gd name="connsiteX21" fmla="*/ 56678 w 6440603"/>
              <a:gd name="connsiteY21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134234 w 6440603"/>
              <a:gd name="connsiteY8" fmla="*/ 1037696 h 4882180"/>
              <a:gd name="connsiteX9" fmla="*/ 3364123 w 6440603"/>
              <a:gd name="connsiteY9" fmla="*/ 904446 h 4882180"/>
              <a:gd name="connsiteX10" fmla="*/ 6371959 w 6440603"/>
              <a:gd name="connsiteY10" fmla="*/ 915305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364123 w 6440603"/>
              <a:gd name="connsiteY8" fmla="*/ 904446 h 4882180"/>
              <a:gd name="connsiteX9" fmla="*/ 6371959 w 6440603"/>
              <a:gd name="connsiteY9" fmla="*/ 915305 h 4882180"/>
              <a:gd name="connsiteX10" fmla="*/ 6440603 w 6440603"/>
              <a:gd name="connsiteY10" fmla="*/ 4882180 h 4882180"/>
              <a:gd name="connsiteX11" fmla="*/ 1406684 w 6440603"/>
              <a:gd name="connsiteY11" fmla="*/ 4767761 h 4882180"/>
              <a:gd name="connsiteX12" fmla="*/ 1395244 w 6440603"/>
              <a:gd name="connsiteY12" fmla="*/ 1521721 h 4882180"/>
              <a:gd name="connsiteX13" fmla="*/ 1394478 w 6440603"/>
              <a:gd name="connsiteY13" fmla="*/ 1670423 h 4882180"/>
              <a:gd name="connsiteX14" fmla="*/ 0 w 6440603"/>
              <a:gd name="connsiteY14" fmla="*/ 1518004 h 4882180"/>
              <a:gd name="connsiteX15" fmla="*/ 22356 w 6440603"/>
              <a:gd name="connsiteY15" fmla="*/ 1152115 h 4882180"/>
              <a:gd name="connsiteX16" fmla="*/ 10154 w 6440603"/>
              <a:gd name="connsiteY16" fmla="*/ 1521421 h 4882180"/>
              <a:gd name="connsiteX17" fmla="*/ 21594 w 6440603"/>
              <a:gd name="connsiteY17" fmla="*/ 1521421 h 4882180"/>
              <a:gd name="connsiteX18" fmla="*/ 21594 w 6440603"/>
              <a:gd name="connsiteY18" fmla="*/ 1506560 h 4882180"/>
              <a:gd name="connsiteX19" fmla="*/ 56678 w 6440603"/>
              <a:gd name="connsiteY19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258994 w 6440603"/>
              <a:gd name="connsiteY8" fmla="*/ 30449 h 4882180"/>
              <a:gd name="connsiteX9" fmla="*/ 3364123 w 6440603"/>
              <a:gd name="connsiteY9" fmla="*/ 904446 h 4882180"/>
              <a:gd name="connsiteX10" fmla="*/ 6371959 w 6440603"/>
              <a:gd name="connsiteY10" fmla="*/ 915305 h 4882180"/>
              <a:gd name="connsiteX11" fmla="*/ 6440603 w 6440603"/>
              <a:gd name="connsiteY11" fmla="*/ 4882180 h 4882180"/>
              <a:gd name="connsiteX12" fmla="*/ 1406684 w 6440603"/>
              <a:gd name="connsiteY12" fmla="*/ 4767761 h 4882180"/>
              <a:gd name="connsiteX13" fmla="*/ 1395244 w 6440603"/>
              <a:gd name="connsiteY13" fmla="*/ 1521721 h 4882180"/>
              <a:gd name="connsiteX14" fmla="*/ 1394478 w 6440603"/>
              <a:gd name="connsiteY14" fmla="*/ 1670423 h 4882180"/>
              <a:gd name="connsiteX15" fmla="*/ 0 w 6440603"/>
              <a:gd name="connsiteY15" fmla="*/ 1518004 h 4882180"/>
              <a:gd name="connsiteX16" fmla="*/ 22356 w 6440603"/>
              <a:gd name="connsiteY16" fmla="*/ 1152115 h 4882180"/>
              <a:gd name="connsiteX17" fmla="*/ 10154 w 6440603"/>
              <a:gd name="connsiteY17" fmla="*/ 1521421 h 4882180"/>
              <a:gd name="connsiteX18" fmla="*/ 21594 w 6440603"/>
              <a:gd name="connsiteY18" fmla="*/ 1521421 h 4882180"/>
              <a:gd name="connsiteX19" fmla="*/ 21594 w 6440603"/>
              <a:gd name="connsiteY19" fmla="*/ 1506560 h 4882180"/>
              <a:gd name="connsiteX20" fmla="*/ 56678 w 6440603"/>
              <a:gd name="connsiteY20" fmla="*/ 7923 h 4882180"/>
              <a:gd name="connsiteX0" fmla="*/ 148204 w 6440603"/>
              <a:gd name="connsiteY0" fmla="*/ 19365 h 4882180"/>
              <a:gd name="connsiteX1" fmla="*/ 2184653 w 6440603"/>
              <a:gd name="connsiteY1" fmla="*/ 19365 h 4882180"/>
              <a:gd name="connsiteX2" fmla="*/ 2310501 w 6440603"/>
              <a:gd name="connsiteY2" fmla="*/ 30807 h 4882180"/>
              <a:gd name="connsiteX3" fmla="*/ 2482112 w 6440603"/>
              <a:gd name="connsiteY3" fmla="*/ 42249 h 4882180"/>
              <a:gd name="connsiteX4" fmla="*/ 2825334 w 6440603"/>
              <a:gd name="connsiteY4" fmla="*/ 30807 h 4882180"/>
              <a:gd name="connsiteX5" fmla="*/ 2859656 w 6440603"/>
              <a:gd name="connsiteY5" fmla="*/ 19365 h 4882180"/>
              <a:gd name="connsiteX6" fmla="*/ 2974064 w 6440603"/>
              <a:gd name="connsiteY6" fmla="*/ 7923 h 4882180"/>
              <a:gd name="connsiteX7" fmla="*/ 3270676 w 6440603"/>
              <a:gd name="connsiteY7" fmla="*/ 32230 h 4882180"/>
              <a:gd name="connsiteX8" fmla="*/ 3258994 w 6440603"/>
              <a:gd name="connsiteY8" fmla="*/ 30449 h 4882180"/>
              <a:gd name="connsiteX9" fmla="*/ 3364123 w 6440603"/>
              <a:gd name="connsiteY9" fmla="*/ 904446 h 4882180"/>
              <a:gd name="connsiteX10" fmla="*/ 3130503 w 6440603"/>
              <a:gd name="connsiteY10" fmla="*/ 893915 h 4882180"/>
              <a:gd name="connsiteX11" fmla="*/ 6371959 w 6440603"/>
              <a:gd name="connsiteY11" fmla="*/ 915305 h 4882180"/>
              <a:gd name="connsiteX12" fmla="*/ 6440603 w 6440603"/>
              <a:gd name="connsiteY12" fmla="*/ 4882180 h 4882180"/>
              <a:gd name="connsiteX13" fmla="*/ 1406684 w 6440603"/>
              <a:gd name="connsiteY13" fmla="*/ 4767761 h 4882180"/>
              <a:gd name="connsiteX14" fmla="*/ 1395244 w 6440603"/>
              <a:gd name="connsiteY14" fmla="*/ 1521721 h 4882180"/>
              <a:gd name="connsiteX15" fmla="*/ 1394478 w 6440603"/>
              <a:gd name="connsiteY15" fmla="*/ 1670423 h 4882180"/>
              <a:gd name="connsiteX16" fmla="*/ 0 w 6440603"/>
              <a:gd name="connsiteY16" fmla="*/ 1518004 h 4882180"/>
              <a:gd name="connsiteX17" fmla="*/ 22356 w 6440603"/>
              <a:gd name="connsiteY17" fmla="*/ 1152115 h 4882180"/>
              <a:gd name="connsiteX18" fmla="*/ 10154 w 6440603"/>
              <a:gd name="connsiteY18" fmla="*/ 1521421 h 4882180"/>
              <a:gd name="connsiteX19" fmla="*/ 21594 w 6440603"/>
              <a:gd name="connsiteY19" fmla="*/ 1521421 h 4882180"/>
              <a:gd name="connsiteX20" fmla="*/ 21594 w 6440603"/>
              <a:gd name="connsiteY20" fmla="*/ 1506560 h 4882180"/>
              <a:gd name="connsiteX21" fmla="*/ 56678 w 6440603"/>
              <a:gd name="connsiteY21" fmla="*/ 7923 h 488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40603" h="4882180">
                <a:moveTo>
                  <a:pt x="148204" y="19365"/>
                </a:moveTo>
                <a:cubicBezTo>
                  <a:pt x="1128821" y="7690"/>
                  <a:pt x="1168092" y="0"/>
                  <a:pt x="2184653" y="19365"/>
                </a:cubicBezTo>
                <a:cubicBezTo>
                  <a:pt x="2226768" y="20167"/>
                  <a:pt x="2268503" y="27576"/>
                  <a:pt x="2310501" y="30807"/>
                </a:cubicBezTo>
                <a:cubicBezTo>
                  <a:pt x="2367663" y="35205"/>
                  <a:pt x="2424908" y="38435"/>
                  <a:pt x="2482112" y="42249"/>
                </a:cubicBezTo>
                <a:cubicBezTo>
                  <a:pt x="2596519" y="38435"/>
                  <a:pt x="2711073" y="37733"/>
                  <a:pt x="2825334" y="30807"/>
                </a:cubicBezTo>
                <a:cubicBezTo>
                  <a:pt x="2837372" y="30077"/>
                  <a:pt x="2847831" y="21730"/>
                  <a:pt x="2859656" y="19365"/>
                </a:cubicBezTo>
                <a:cubicBezTo>
                  <a:pt x="2924949" y="6305"/>
                  <a:pt x="2923856" y="7923"/>
                  <a:pt x="2974064" y="7923"/>
                </a:cubicBezTo>
                <a:lnTo>
                  <a:pt x="3270676" y="32230"/>
                </a:lnTo>
                <a:lnTo>
                  <a:pt x="3258994" y="30449"/>
                </a:lnTo>
                <a:lnTo>
                  <a:pt x="3364123" y="904446"/>
                </a:lnTo>
                <a:lnTo>
                  <a:pt x="3130503" y="893915"/>
                </a:lnTo>
                <a:lnTo>
                  <a:pt x="6371959" y="915305"/>
                </a:lnTo>
                <a:lnTo>
                  <a:pt x="6440603" y="4882180"/>
                </a:lnTo>
                <a:lnTo>
                  <a:pt x="1406684" y="4767761"/>
                </a:lnTo>
                <a:cubicBezTo>
                  <a:pt x="1402870" y="3558732"/>
                  <a:pt x="1395244" y="1521721"/>
                  <a:pt x="1395244" y="1521721"/>
                </a:cubicBezTo>
                <a:cubicBezTo>
                  <a:pt x="1394989" y="1571288"/>
                  <a:pt x="1394733" y="1620856"/>
                  <a:pt x="1394478" y="1670423"/>
                </a:cubicBezTo>
                <a:lnTo>
                  <a:pt x="0" y="1518004"/>
                </a:lnTo>
                <a:lnTo>
                  <a:pt x="22356" y="1152115"/>
                </a:lnTo>
                <a:lnTo>
                  <a:pt x="10154" y="1521421"/>
                </a:lnTo>
                <a:lnTo>
                  <a:pt x="21594" y="1521421"/>
                </a:lnTo>
                <a:lnTo>
                  <a:pt x="21594" y="1506560"/>
                </a:lnTo>
                <a:lnTo>
                  <a:pt x="56678" y="7923"/>
                </a:lnTo>
              </a:path>
            </a:pathLst>
          </a:custGeom>
          <a:solidFill>
            <a:srgbClr val="FFFB6F">
              <a:alpha val="56078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5E4AC-A723-444D-9CC0-D5ED0DEA47DC}" type="slidenum">
              <a:rPr lang="en-US" smtClean="0">
                <a:cs typeface="ＭＳ Ｐゴシック"/>
              </a:rPr>
              <a:pPr>
                <a:defRPr/>
              </a:pPr>
              <a:t>3</a:t>
            </a:fld>
            <a:endParaRPr lang="en-US" dirty="0" smtClean="0">
              <a:cs typeface="ＭＳ Ｐゴシック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01925" y="1676400"/>
            <a:ext cx="2819400" cy="8302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Executive Director: Ruth Pordes,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Technical Director: Miron Livny, 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Project Manager: Chander Sehgal,</a:t>
            </a:r>
          </a:p>
          <a:p>
            <a:pPr algn="ctr" eaLnBrk="0" hangingPunct="0"/>
            <a:endParaRPr lang="en-US" sz="1200" dirty="0">
              <a:solidFill>
                <a:srgbClr val="000080"/>
              </a:solidFill>
            </a:endParaRPr>
          </a:p>
        </p:txBody>
      </p:sp>
      <p:sp>
        <p:nvSpPr>
          <p:cNvPr id="31749" name="Rectangle 13"/>
          <p:cNvSpPr>
            <a:spLocks noChangeArrowheads="1"/>
          </p:cNvSpPr>
          <p:nvPr/>
        </p:nvSpPr>
        <p:spPr bwMode="auto">
          <a:xfrm>
            <a:off x="133350" y="1944688"/>
            <a:ext cx="2460625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Extensions /Applications</a:t>
            </a:r>
            <a:endParaRPr lang="en-US" sz="1200" dirty="0" smtClean="0">
              <a:solidFill>
                <a:srgbClr val="000080"/>
              </a:solidFill>
            </a:endParaRPr>
          </a:p>
          <a:p>
            <a:pPr algn="ctr" eaLnBrk="0" hangingPunct="0"/>
            <a:r>
              <a:rPr lang="en-US" sz="1200" dirty="0" smtClean="0">
                <a:solidFill>
                  <a:srgbClr val="000080"/>
                </a:solidFill>
              </a:rPr>
              <a:t>Michael Ernst, </a:t>
            </a:r>
            <a:r>
              <a:rPr lang="en-US" sz="1200" dirty="0">
                <a:solidFill>
                  <a:srgbClr val="000080"/>
                </a:solidFill>
              </a:rPr>
              <a:t>Frank Würthwein</a:t>
            </a:r>
          </a:p>
        </p:txBody>
      </p:sp>
      <p:sp>
        <p:nvSpPr>
          <p:cNvPr id="31750" name="Text Box 41"/>
          <p:cNvSpPr txBox="1">
            <a:spLocks noChangeArrowheads="1"/>
          </p:cNvSpPr>
          <p:nvPr/>
        </p:nvSpPr>
        <p:spPr bwMode="auto">
          <a:xfrm>
            <a:off x="2876550" y="284163"/>
            <a:ext cx="2667000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Joint Oversight Team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DOE &amp; NSF</a:t>
            </a:r>
          </a:p>
        </p:txBody>
      </p:sp>
      <p:sp>
        <p:nvSpPr>
          <p:cNvPr id="31751" name="Rectangle 46"/>
          <p:cNvSpPr>
            <a:spLocks noChangeArrowheads="1"/>
          </p:cNvSpPr>
          <p:nvPr/>
        </p:nvSpPr>
        <p:spPr bwMode="auto">
          <a:xfrm>
            <a:off x="4933950" y="979488"/>
            <a:ext cx="2743200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OSG Council 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Chairs: Paul Avery,  Kent Blackburn,</a:t>
            </a:r>
          </a:p>
        </p:txBody>
      </p:sp>
      <p:sp>
        <p:nvSpPr>
          <p:cNvPr id="31752" name="Text Box 26"/>
          <p:cNvSpPr txBox="1">
            <a:spLocks noChangeArrowheads="1"/>
          </p:cNvSpPr>
          <p:nvPr/>
        </p:nvSpPr>
        <p:spPr bwMode="auto">
          <a:xfrm>
            <a:off x="638174" y="3838574"/>
            <a:ext cx="2733676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Scalability:Igor Sfiligoi</a:t>
            </a: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WMS: Maxim Potekhin</a:t>
            </a: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Internet2: Jeff Boote</a:t>
            </a:r>
            <a:endParaRPr lang="en-US" sz="1200" dirty="0">
              <a:solidFill>
                <a:srgbClr val="000080"/>
              </a:solidFill>
            </a:endParaRPr>
          </a:p>
        </p:txBody>
      </p:sp>
      <p:cxnSp>
        <p:nvCxnSpPr>
          <p:cNvPr id="31753" name="Straight Connector 21"/>
          <p:cNvCxnSpPr>
            <a:cxnSpLocks noChangeShapeType="1"/>
          </p:cNvCxnSpPr>
          <p:nvPr/>
        </p:nvCxnSpPr>
        <p:spPr bwMode="auto">
          <a:xfrm flipV="1">
            <a:off x="4095750" y="1211263"/>
            <a:ext cx="8540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4" name="Straight Connector 23"/>
          <p:cNvCxnSpPr>
            <a:cxnSpLocks noChangeShapeType="1"/>
            <a:endCxn id="31747" idx="0"/>
          </p:cNvCxnSpPr>
          <p:nvPr/>
        </p:nvCxnSpPr>
        <p:spPr bwMode="auto">
          <a:xfrm rot="16200000" flipH="1">
            <a:off x="3629819" y="1194594"/>
            <a:ext cx="950912" cy="12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5" name="Straight Connector 26"/>
          <p:cNvCxnSpPr>
            <a:cxnSpLocks noChangeShapeType="1"/>
            <a:stCxn id="31784" idx="3"/>
          </p:cNvCxnSpPr>
          <p:nvPr/>
        </p:nvCxnSpPr>
        <p:spPr bwMode="auto">
          <a:xfrm>
            <a:off x="3200400" y="1200150"/>
            <a:ext cx="914400" cy="19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6" name="Straight Connector 37"/>
          <p:cNvCxnSpPr>
            <a:cxnSpLocks noChangeShapeType="1"/>
            <a:stCxn id="31747" idx="2"/>
          </p:cNvCxnSpPr>
          <p:nvPr/>
        </p:nvCxnSpPr>
        <p:spPr bwMode="auto">
          <a:xfrm rot="5400000">
            <a:off x="2118519" y="4483894"/>
            <a:ext cx="3970337" cy="15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528763" y="2730265"/>
            <a:ext cx="235743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Metrics: Brian Bockelman</a:t>
            </a:r>
          </a:p>
          <a:p>
            <a:pPr eaLnBrk="0" hangingPunct="0"/>
            <a:r>
              <a:rPr lang="en-US" sz="1200" dirty="0" err="1" smtClean="0">
                <a:solidFill>
                  <a:srgbClr val="000080"/>
                </a:solidFill>
              </a:rPr>
              <a:t>Comm.,Edu</a:t>
            </a:r>
            <a:r>
              <a:rPr lang="en-US" sz="1200" dirty="0" smtClean="0">
                <a:solidFill>
                  <a:srgbClr val="000080"/>
                </a:solidFill>
              </a:rPr>
              <a:t> &amp; iSGTW: David Ritchie</a:t>
            </a: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Proj Mgmt: Chander Sehgal</a:t>
            </a:r>
            <a:endParaRPr lang="en-US" sz="1200" dirty="0">
              <a:solidFill>
                <a:srgbClr val="000080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095750" y="3908425"/>
            <a:ext cx="4495800" cy="276225"/>
            <a:chOff x="4191000" y="3908425"/>
            <a:chExt cx="4495800" cy="276225"/>
          </a:xfrm>
        </p:grpSpPr>
        <p:sp>
          <p:nvSpPr>
            <p:cNvPr id="31801" name="Text Box 29"/>
            <p:cNvSpPr txBox="1">
              <a:spLocks noChangeArrowheads="1"/>
            </p:cNvSpPr>
            <p:nvPr/>
          </p:nvSpPr>
          <p:spPr bwMode="auto">
            <a:xfrm>
              <a:off x="4419600" y="3908425"/>
              <a:ext cx="4267200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Security Officer: Mine Altunay; Deputy: Doug Olson</a:t>
              </a:r>
            </a:p>
          </p:txBody>
        </p:sp>
        <p:cxnSp>
          <p:nvCxnSpPr>
            <p:cNvPr id="31802" name="Straight Connector 69"/>
            <p:cNvCxnSpPr>
              <a:cxnSpLocks noChangeShapeType="1"/>
            </p:cNvCxnSpPr>
            <p:nvPr/>
          </p:nvCxnSpPr>
          <p:spPr bwMode="auto">
            <a:xfrm rot="10800000" flipV="1">
              <a:off x="4191000" y="4030663"/>
              <a:ext cx="2444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200526" y="4337050"/>
            <a:ext cx="4391024" cy="276999"/>
            <a:chOff x="4295776" y="4337050"/>
            <a:chExt cx="4391024" cy="276999"/>
          </a:xfrm>
        </p:grpSpPr>
        <p:sp>
          <p:nvSpPr>
            <p:cNvPr id="31799" name="Text Box 68"/>
            <p:cNvSpPr txBox="1">
              <a:spLocks noChangeArrowheads="1"/>
            </p:cNvSpPr>
            <p:nvPr/>
          </p:nvSpPr>
          <p:spPr bwMode="auto">
            <a:xfrm>
              <a:off x="4419600" y="4337050"/>
              <a:ext cx="4267200" cy="2769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Integration </a:t>
              </a:r>
              <a:r>
                <a:rPr lang="en-US" sz="1200" dirty="0" smtClean="0">
                  <a:solidFill>
                    <a:srgbClr val="000080"/>
                  </a:solidFill>
                </a:rPr>
                <a:t>:             Rob Gardner           :  Site Coordination</a:t>
              </a:r>
              <a:endParaRPr lang="en-US" sz="1200" dirty="0">
                <a:solidFill>
                  <a:srgbClr val="000080"/>
                </a:solidFill>
              </a:endParaRPr>
            </a:p>
          </p:txBody>
        </p:sp>
        <p:cxnSp>
          <p:nvCxnSpPr>
            <p:cNvPr id="31800" name="Straight Connector 70"/>
            <p:cNvCxnSpPr>
              <a:cxnSpLocks noChangeShapeType="1"/>
            </p:cNvCxnSpPr>
            <p:nvPr/>
          </p:nvCxnSpPr>
          <p:spPr bwMode="auto">
            <a:xfrm rot="10800000">
              <a:off x="4295776" y="4486275"/>
              <a:ext cx="139701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1797" name="Text Box 27"/>
          <p:cNvSpPr txBox="1">
            <a:spLocks noChangeArrowheads="1"/>
          </p:cNvSpPr>
          <p:nvPr/>
        </p:nvSpPr>
        <p:spPr bwMode="auto">
          <a:xfrm>
            <a:off x="4324350" y="4752975"/>
            <a:ext cx="4267200" cy="276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Operations:  Rob Quick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324350" y="5210175"/>
            <a:ext cx="4516438" cy="276225"/>
            <a:chOff x="4419600" y="5354638"/>
            <a:chExt cx="4516438" cy="276225"/>
          </a:xfrm>
        </p:grpSpPr>
        <p:sp>
          <p:nvSpPr>
            <p:cNvPr id="31795" name="Text Box 67"/>
            <p:cNvSpPr txBox="1">
              <a:spLocks noChangeArrowheads="1"/>
            </p:cNvSpPr>
            <p:nvPr/>
          </p:nvSpPr>
          <p:spPr bwMode="auto">
            <a:xfrm>
              <a:off x="4419600" y="5354638"/>
              <a:ext cx="4275138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VOs : </a:t>
              </a:r>
              <a:r>
                <a:rPr lang="en-US" sz="1200" dirty="0" err="1">
                  <a:solidFill>
                    <a:srgbClr val="000080"/>
                  </a:solidFill>
                </a:rPr>
                <a:t>Abhishek</a:t>
              </a:r>
              <a:r>
                <a:rPr lang="en-US" sz="1200" dirty="0">
                  <a:solidFill>
                    <a:srgbClr val="00008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80"/>
                  </a:solidFill>
                </a:rPr>
                <a:t>Rana</a:t>
              </a:r>
              <a:endParaRPr lang="en-US" sz="1200" dirty="0">
                <a:solidFill>
                  <a:srgbClr val="000080"/>
                </a:solidFill>
              </a:endParaRPr>
            </a:p>
          </p:txBody>
        </p:sp>
        <p:cxnSp>
          <p:nvCxnSpPr>
            <p:cNvPr id="31796" name="Straight Connector 73"/>
            <p:cNvCxnSpPr>
              <a:cxnSpLocks noChangeShapeType="1"/>
            </p:cNvCxnSpPr>
            <p:nvPr/>
          </p:nvCxnSpPr>
          <p:spPr bwMode="auto">
            <a:xfrm rot="10800000" flipV="1">
              <a:off x="8691563" y="5500687"/>
              <a:ext cx="2444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4324350" y="5638800"/>
            <a:ext cx="4502150" cy="276225"/>
            <a:chOff x="4419600" y="5819775"/>
            <a:chExt cx="4502150" cy="276225"/>
          </a:xfrm>
        </p:grpSpPr>
        <p:sp>
          <p:nvSpPr>
            <p:cNvPr id="31793" name="Rectangle 18"/>
            <p:cNvSpPr>
              <a:spLocks noChangeArrowheads="1"/>
            </p:cNvSpPr>
            <p:nvPr/>
          </p:nvSpPr>
          <p:spPr bwMode="auto">
            <a:xfrm>
              <a:off x="4419600" y="5819775"/>
              <a:ext cx="4264025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srgbClr val="000080"/>
                  </a:solidFill>
                </a:rPr>
                <a:t>Training Jim </a:t>
              </a:r>
              <a:r>
                <a:rPr lang="en-US" sz="1200" dirty="0" err="1" smtClean="0">
                  <a:solidFill>
                    <a:srgbClr val="000080"/>
                  </a:solidFill>
                </a:rPr>
                <a:t>Weichel</a:t>
              </a:r>
              <a:r>
                <a:rPr lang="en-US" sz="1200" dirty="0" smtClean="0">
                  <a:solidFill>
                    <a:srgbClr val="000080"/>
                  </a:solidFill>
                </a:rPr>
                <a:t> &amp; Documentation: Robert Engel</a:t>
              </a:r>
              <a:endParaRPr lang="en-US" sz="1200" dirty="0">
                <a:solidFill>
                  <a:srgbClr val="000080"/>
                </a:solidFill>
              </a:endParaRPr>
            </a:p>
          </p:txBody>
        </p:sp>
        <p:cxnSp>
          <p:nvCxnSpPr>
            <p:cNvPr id="31794" name="Straight Connector 74"/>
            <p:cNvCxnSpPr>
              <a:cxnSpLocks noChangeShapeType="1"/>
            </p:cNvCxnSpPr>
            <p:nvPr/>
          </p:nvCxnSpPr>
          <p:spPr bwMode="auto">
            <a:xfrm rot="10800000" flipV="1">
              <a:off x="8677275" y="5913438"/>
              <a:ext cx="2444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1764" name="Straight Connector 83"/>
          <p:cNvCxnSpPr>
            <a:cxnSpLocks noChangeShapeType="1"/>
            <a:stCxn id="31788" idx="0"/>
          </p:cNvCxnSpPr>
          <p:nvPr/>
        </p:nvCxnSpPr>
        <p:spPr bwMode="auto">
          <a:xfrm rot="16200000" flipV="1">
            <a:off x="6226179" y="1581154"/>
            <a:ext cx="452436" cy="1862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9" name="Rounded Rectangle 112"/>
          <p:cNvSpPr>
            <a:spLocks noChangeArrowheads="1"/>
          </p:cNvSpPr>
          <p:nvPr/>
        </p:nvSpPr>
        <p:spPr bwMode="auto">
          <a:xfrm>
            <a:off x="76200" y="1600200"/>
            <a:ext cx="5543550" cy="97790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tx1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31767" name="Text Box 26"/>
          <p:cNvSpPr txBox="1">
            <a:spLocks noChangeArrowheads="1"/>
          </p:cNvSpPr>
          <p:nvPr/>
        </p:nvSpPr>
        <p:spPr bwMode="auto">
          <a:xfrm>
            <a:off x="514350" y="1687513"/>
            <a:ext cx="1676400" cy="185737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eaLnBrk="0" hangingPunct="0"/>
            <a:r>
              <a:rPr lang="en-US" sz="1200" b="1" dirty="0">
                <a:solidFill>
                  <a:srgbClr val="FF0000"/>
                </a:solidFill>
              </a:rPr>
              <a:t>Executive  Team</a:t>
            </a:r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3098800" y="5999163"/>
            <a:ext cx="822325" cy="547687"/>
          </a:xfrm>
          <a:prstGeom prst="rect">
            <a:avLst/>
          </a:prstGeom>
          <a:solidFill>
            <a:schemeClr val="bg1"/>
          </a:solidFill>
          <a:ln w="3175">
            <a:noFill/>
            <a:prstDash val="lg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E4CI</a:t>
            </a:r>
          </a:p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CI-Team </a:t>
            </a:r>
          </a:p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Project</a:t>
            </a:r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4324350" y="6083300"/>
            <a:ext cx="4572000" cy="276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Engagement: John McGee; Campus Grids</a:t>
            </a:r>
          </a:p>
        </p:txBody>
      </p:sp>
      <p:cxnSp>
        <p:nvCxnSpPr>
          <p:cNvPr id="31770" name="Straight Connector 75"/>
          <p:cNvCxnSpPr>
            <a:cxnSpLocks noChangeShapeType="1"/>
          </p:cNvCxnSpPr>
          <p:nvPr/>
        </p:nvCxnSpPr>
        <p:spPr bwMode="auto">
          <a:xfrm rot="10800000" flipV="1">
            <a:off x="4095750" y="6211888"/>
            <a:ext cx="2444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Snip Same Side Corner Rectangle 40"/>
          <p:cNvSpPr/>
          <p:nvPr/>
        </p:nvSpPr>
        <p:spPr bwMode="auto">
          <a:xfrm rot="5400000">
            <a:off x="3053557" y="5820568"/>
            <a:ext cx="838200" cy="779463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tx1"/>
              </a:solidFill>
              <a:ea typeface="ＭＳ Ｐゴシック" pitchFamily="1" charset="-128"/>
              <a:cs typeface="+mn-cs"/>
            </a:endParaRPr>
          </a:p>
        </p:txBody>
      </p:sp>
      <p:cxnSp>
        <p:nvCxnSpPr>
          <p:cNvPr id="31772" name="Straight Connector 75"/>
          <p:cNvCxnSpPr>
            <a:cxnSpLocks noChangeShapeType="1"/>
          </p:cNvCxnSpPr>
          <p:nvPr/>
        </p:nvCxnSpPr>
        <p:spPr bwMode="auto">
          <a:xfrm rot="10800000" flipV="1">
            <a:off x="3851275" y="6211888"/>
            <a:ext cx="2444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2424" y="5067300"/>
            <a:ext cx="1828800" cy="762000"/>
            <a:chOff x="533397" y="152400"/>
            <a:chExt cx="1828801" cy="762002"/>
          </a:xfrm>
        </p:grpSpPr>
        <p:sp>
          <p:nvSpPr>
            <p:cNvPr id="44" name="Snip Same Side Corner Rectangle 43"/>
            <p:cNvSpPr/>
            <p:nvPr/>
          </p:nvSpPr>
          <p:spPr bwMode="auto">
            <a:xfrm rot="5400000">
              <a:off x="1066797" y="-381000"/>
              <a:ext cx="762002" cy="1828801"/>
            </a:xfrm>
            <a:prstGeom prst="snip2Same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solidFill>
                  <a:schemeClr val="tx1"/>
                </a:solidFill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31792" name="Text Box 26"/>
            <p:cNvSpPr txBox="1">
              <a:spLocks noChangeArrowheads="1"/>
            </p:cNvSpPr>
            <p:nvPr/>
          </p:nvSpPr>
          <p:spPr bwMode="auto">
            <a:xfrm>
              <a:off x="609600" y="228600"/>
              <a:ext cx="1600200" cy="646331"/>
            </a:xfrm>
            <a:prstGeom prst="rect">
              <a:avLst/>
            </a:prstGeom>
            <a:solidFill>
              <a:schemeClr val="bg1"/>
            </a:solidFill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User Communities: </a:t>
              </a:r>
            </a:p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VOs,</a:t>
              </a:r>
            </a:p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Site Administrators</a:t>
              </a:r>
            </a:p>
          </p:txBody>
        </p:sp>
      </p:grpSp>
      <p:cxnSp>
        <p:nvCxnSpPr>
          <p:cNvPr id="31774" name="Straight Connector 50"/>
          <p:cNvCxnSpPr>
            <a:cxnSpLocks noChangeShapeType="1"/>
          </p:cNvCxnSpPr>
          <p:nvPr/>
        </p:nvCxnSpPr>
        <p:spPr bwMode="auto">
          <a:xfrm>
            <a:off x="2238376" y="5392738"/>
            <a:ext cx="1828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1775" name="Straight Connector 55"/>
          <p:cNvCxnSpPr>
            <a:cxnSpLocks noChangeShapeType="1"/>
          </p:cNvCxnSpPr>
          <p:nvPr/>
        </p:nvCxnSpPr>
        <p:spPr bwMode="auto">
          <a:xfrm rot="16200000" flipV="1">
            <a:off x="-852486" y="3748088"/>
            <a:ext cx="2619372" cy="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095750" y="3498850"/>
            <a:ext cx="4495800" cy="276225"/>
            <a:chOff x="4191000" y="3498850"/>
            <a:chExt cx="4495800" cy="276225"/>
          </a:xfrm>
        </p:grpSpPr>
        <p:sp>
          <p:nvSpPr>
            <p:cNvPr id="31789" name="Text Box 28"/>
            <p:cNvSpPr txBox="1">
              <a:spLocks noChangeArrowheads="1"/>
            </p:cNvSpPr>
            <p:nvPr/>
          </p:nvSpPr>
          <p:spPr bwMode="auto">
            <a:xfrm>
              <a:off x="4419600" y="3498850"/>
              <a:ext cx="4267200" cy="276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80"/>
                  </a:solidFill>
                </a:rPr>
                <a:t>Software + VDT : Alain Roy,</a:t>
              </a:r>
              <a:r>
                <a:rPr lang="en-US" sz="1200" dirty="0" smtClean="0">
                  <a:solidFill>
                    <a:srgbClr val="000080"/>
                  </a:solidFill>
                </a:rPr>
                <a:t> &amp; Storage</a:t>
              </a:r>
              <a:r>
                <a:rPr lang="en-US" sz="1200" dirty="0">
                  <a:solidFill>
                    <a:srgbClr val="000080"/>
                  </a:solidFill>
                </a:rPr>
                <a:t>: Tanya </a:t>
              </a:r>
              <a:r>
                <a:rPr lang="en-US" sz="1200" dirty="0" err="1" smtClean="0">
                  <a:solidFill>
                    <a:srgbClr val="000080"/>
                  </a:solidFill>
                </a:rPr>
                <a:t>Levshina</a:t>
              </a:r>
              <a:endParaRPr lang="en-US" sz="1200" dirty="0">
                <a:solidFill>
                  <a:srgbClr val="000080"/>
                </a:solidFill>
              </a:endParaRPr>
            </a:p>
          </p:txBody>
        </p:sp>
        <p:cxnSp>
          <p:nvCxnSpPr>
            <p:cNvPr id="31790" name="Straight Connector 69"/>
            <p:cNvCxnSpPr>
              <a:cxnSpLocks noChangeShapeType="1"/>
            </p:cNvCxnSpPr>
            <p:nvPr/>
          </p:nvCxnSpPr>
          <p:spPr bwMode="auto">
            <a:xfrm rot="10800000" flipV="1">
              <a:off x="4191000" y="3651250"/>
              <a:ext cx="2444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1777" name="Straight Connector 84"/>
          <p:cNvCxnSpPr>
            <a:cxnSpLocks noChangeShapeType="1"/>
          </p:cNvCxnSpPr>
          <p:nvPr/>
        </p:nvCxnSpPr>
        <p:spPr bwMode="auto">
          <a:xfrm rot="16200000" flipH="1">
            <a:off x="106362" y="3121026"/>
            <a:ext cx="1465265" cy="79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8" name="Text Box 28"/>
          <p:cNvSpPr txBox="1">
            <a:spLocks noChangeArrowheads="1"/>
          </p:cNvSpPr>
          <p:nvPr/>
        </p:nvSpPr>
        <p:spPr bwMode="auto">
          <a:xfrm>
            <a:off x="4191000" y="2743200"/>
            <a:ext cx="1981200" cy="4619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Software Tools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Alain Roy, Mine Altunay</a:t>
            </a:r>
          </a:p>
        </p:txBody>
      </p:sp>
      <p:cxnSp>
        <p:nvCxnSpPr>
          <p:cNvPr id="31779" name="Straight Connector 37"/>
          <p:cNvCxnSpPr>
            <a:cxnSpLocks noChangeShapeType="1"/>
            <a:stCxn id="60" idx="15"/>
          </p:cNvCxnSpPr>
          <p:nvPr/>
        </p:nvCxnSpPr>
        <p:spPr bwMode="auto">
          <a:xfrm flipH="1">
            <a:off x="4200524" y="3399140"/>
            <a:ext cx="16440" cy="10871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80" name="Straight Connector 84"/>
          <p:cNvCxnSpPr>
            <a:cxnSpLocks noChangeShapeType="1"/>
          </p:cNvCxnSpPr>
          <p:nvPr/>
        </p:nvCxnSpPr>
        <p:spPr bwMode="auto">
          <a:xfrm rot="5400000">
            <a:off x="4834732" y="2596356"/>
            <a:ext cx="2286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82" name="Straight Connector 75"/>
          <p:cNvCxnSpPr>
            <a:cxnSpLocks noChangeShapeType="1"/>
          </p:cNvCxnSpPr>
          <p:nvPr/>
        </p:nvCxnSpPr>
        <p:spPr bwMode="auto">
          <a:xfrm rot="10800000">
            <a:off x="4191000" y="337548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83" name="Straight Connector 84"/>
          <p:cNvCxnSpPr>
            <a:cxnSpLocks noChangeShapeType="1"/>
          </p:cNvCxnSpPr>
          <p:nvPr/>
        </p:nvCxnSpPr>
        <p:spPr bwMode="auto">
          <a:xfrm rot="5400000">
            <a:off x="4839494" y="3313906"/>
            <a:ext cx="228600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84" name="Rectangle 19"/>
          <p:cNvSpPr>
            <a:spLocks noChangeArrowheads="1"/>
          </p:cNvSpPr>
          <p:nvPr/>
        </p:nvSpPr>
        <p:spPr bwMode="auto">
          <a:xfrm>
            <a:off x="990600" y="877888"/>
            <a:ext cx="2209800" cy="6461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OSG PI: Miron Livny</a:t>
            </a:r>
          </a:p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OSG Co-PIs: Paul Avery, Kent Blackburn, Ruth Pordes</a:t>
            </a:r>
          </a:p>
        </p:txBody>
      </p:sp>
      <p:sp>
        <p:nvSpPr>
          <p:cNvPr id="31785" name="Rectangle 12"/>
          <p:cNvSpPr>
            <a:spLocks noChangeArrowheads="1"/>
          </p:cNvSpPr>
          <p:nvPr/>
        </p:nvSpPr>
        <p:spPr bwMode="auto">
          <a:xfrm>
            <a:off x="5715000" y="1557338"/>
            <a:ext cx="2460625" cy="460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80"/>
                </a:solidFill>
              </a:rPr>
              <a:t>Major Account Managers to </a:t>
            </a:r>
            <a:endParaRPr lang="en-US" sz="1200" dirty="0" smtClean="0">
              <a:solidFill>
                <a:srgbClr val="000080"/>
              </a:solidFill>
            </a:endParaRPr>
          </a:p>
          <a:p>
            <a:pPr eaLnBrk="0" hangingPunct="0"/>
            <a:r>
              <a:rPr lang="en-US" sz="1200" dirty="0" smtClean="0">
                <a:solidFill>
                  <a:srgbClr val="000080"/>
                </a:solidFill>
              </a:rPr>
              <a:t>US </a:t>
            </a:r>
            <a:r>
              <a:rPr lang="en-US" sz="1200" dirty="0">
                <a:solidFill>
                  <a:srgbClr val="000080"/>
                </a:solidFill>
              </a:rPr>
              <a:t>ATLAS, US CMS, LIGO</a:t>
            </a:r>
          </a:p>
        </p:txBody>
      </p:sp>
      <p:cxnSp>
        <p:nvCxnSpPr>
          <p:cNvPr id="31786" name="Straight Connector 83"/>
          <p:cNvCxnSpPr>
            <a:cxnSpLocks noChangeShapeType="1"/>
          </p:cNvCxnSpPr>
          <p:nvPr/>
        </p:nvCxnSpPr>
        <p:spPr bwMode="auto">
          <a:xfrm rot="10800000" flipV="1">
            <a:off x="5486400" y="1752600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88" name="Text Box 28"/>
          <p:cNvSpPr txBox="1">
            <a:spLocks noChangeArrowheads="1"/>
          </p:cNvSpPr>
          <p:nvPr/>
        </p:nvSpPr>
        <p:spPr bwMode="auto">
          <a:xfrm>
            <a:off x="6392863" y="2738438"/>
            <a:ext cx="19812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80"/>
                </a:solidFill>
              </a:rPr>
              <a:t>Production Coordinator </a:t>
            </a:r>
            <a:r>
              <a:rPr lang="en-US" sz="1200" dirty="0" smtClean="0">
                <a:solidFill>
                  <a:srgbClr val="000080"/>
                </a:solidFill>
              </a:rPr>
              <a:t> Dan Fraser</a:t>
            </a:r>
            <a:endParaRPr lang="en-US" sz="1200" dirty="0">
              <a:solidFill>
                <a:srgbClr val="000080"/>
              </a:solidFill>
            </a:endParaRPr>
          </a:p>
        </p:txBody>
      </p:sp>
      <p:cxnSp>
        <p:nvCxnSpPr>
          <p:cNvPr id="81" name="Straight Connector 76"/>
          <p:cNvCxnSpPr>
            <a:cxnSpLocks noChangeShapeType="1"/>
            <a:stCxn id="31752" idx="3"/>
          </p:cNvCxnSpPr>
          <p:nvPr/>
        </p:nvCxnSpPr>
        <p:spPr bwMode="auto">
          <a:xfrm>
            <a:off x="3371850" y="4161740"/>
            <a:ext cx="728663" cy="959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5656189" y="6486608"/>
            <a:ext cx="1816631" cy="184666"/>
          </a:xfrm>
          <a:prstGeom prst="rect">
            <a:avLst/>
          </a:prstGeom>
          <a:solidFill>
            <a:srgbClr val="FFFEAB"/>
          </a:solidFill>
          <a:ln w="317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eaLnBrk="0" hangingPunct="0"/>
            <a:r>
              <a:rPr lang="en-US" sz="1200" b="1" dirty="0">
                <a:solidFill>
                  <a:srgbClr val="FF0000"/>
                </a:solidFill>
              </a:rPr>
              <a:t>Production Facility</a:t>
            </a: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6042361" y="0"/>
            <a:ext cx="310163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ＭＳ Ｐゴシック"/>
              </a:rPr>
              <a:t>OSG Project</a:t>
            </a:r>
            <a:r>
              <a:rPr kumimoji="1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ＭＳ Ｐゴシック"/>
              </a:rPr>
              <a:t> Structure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kern="0" baseline="0" dirty="0" smtClean="0">
                <a:solidFill>
                  <a:srgbClr val="000080"/>
                </a:solidFill>
                <a:latin typeface="+mj-lt"/>
                <a:ea typeface="+mj-ea"/>
              </a:rPr>
              <a:t>March 2010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j-lt"/>
              <a:ea typeface="+mj-ea"/>
              <a:cs typeface="ＭＳ Ｐゴシック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16200000" flipH="1">
            <a:off x="7436647" y="4321972"/>
            <a:ext cx="2757484" cy="285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1"/>
          <p:cNvCxnSpPr>
            <a:cxnSpLocks noChangeShapeType="1"/>
          </p:cNvCxnSpPr>
          <p:nvPr/>
        </p:nvCxnSpPr>
        <p:spPr bwMode="auto">
          <a:xfrm rot="10800000" flipV="1">
            <a:off x="8567737" y="4513262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Straight Connector 84"/>
          <p:cNvCxnSpPr>
            <a:cxnSpLocks noChangeShapeType="1"/>
          </p:cNvCxnSpPr>
          <p:nvPr/>
        </p:nvCxnSpPr>
        <p:spPr bwMode="auto">
          <a:xfrm rot="5400000">
            <a:off x="2965312" y="2591242"/>
            <a:ext cx="249482" cy="1134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rot="10800000" flipV="1">
            <a:off x="8591550" y="4865687"/>
            <a:ext cx="244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Straight Connector 75"/>
          <p:cNvCxnSpPr>
            <a:endCxn id="31788" idx="3"/>
          </p:cNvCxnSpPr>
          <p:nvPr/>
        </p:nvCxnSpPr>
        <p:spPr bwMode="auto">
          <a:xfrm rot="10800000" flipV="1">
            <a:off x="8374064" y="2957515"/>
            <a:ext cx="441329" cy="117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6538" y="2108200"/>
            <a:ext cx="1985962" cy="1222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453796" y="2262188"/>
            <a:ext cx="14815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Science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Community</a:t>
            </a:r>
          </a:p>
        </p:txBody>
      </p:sp>
      <p:sp>
        <p:nvSpPr>
          <p:cNvPr id="8" name="Oval 7"/>
          <p:cNvSpPr/>
          <p:nvPr/>
        </p:nvSpPr>
        <p:spPr>
          <a:xfrm>
            <a:off x="266700" y="3517900"/>
            <a:ext cx="2220913" cy="120491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227013" y="3681413"/>
            <a:ext cx="2139950" cy="707886"/>
          </a:xfrm>
          <a:prstGeom prst="rect">
            <a:avLst/>
          </a:prstGeom>
          <a:noFill/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Software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Provider</a:t>
            </a: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 rot="16200000" flipH="1">
            <a:off x="2262188" y="2820988"/>
            <a:ext cx="366712" cy="1027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40050" y="3316288"/>
            <a:ext cx="1657350" cy="1416050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6" name="TextBox 15"/>
          <p:cNvSpPr txBox="1">
            <a:spLocks noChangeArrowheads="1"/>
          </p:cNvSpPr>
          <p:nvPr/>
        </p:nvSpPr>
        <p:spPr bwMode="auto">
          <a:xfrm>
            <a:off x="2927350" y="3694113"/>
            <a:ext cx="1495997" cy="40011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Consortium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9713" y="3360738"/>
            <a:ext cx="1562100" cy="1416050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8" name="TextBox 18"/>
          <p:cNvSpPr txBox="1">
            <a:spLocks noChangeArrowheads="1"/>
          </p:cNvSpPr>
          <p:nvPr/>
        </p:nvSpPr>
        <p:spPr bwMode="auto">
          <a:xfrm>
            <a:off x="5546725" y="3700463"/>
            <a:ext cx="982911" cy="40011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17419" name="TextBox 19"/>
          <p:cNvSpPr txBox="1">
            <a:spLocks noChangeArrowheads="1"/>
          </p:cNvSpPr>
          <p:nvPr/>
        </p:nvSpPr>
        <p:spPr bwMode="auto">
          <a:xfrm>
            <a:off x="8047038" y="3475038"/>
            <a:ext cx="740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DOE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938961" y="3703637"/>
            <a:ext cx="1826348" cy="731995"/>
            <a:chOff x="7048602" y="3114202"/>
            <a:chExt cx="1826642" cy="731679"/>
          </a:xfrm>
        </p:grpSpPr>
        <p:sp>
          <p:nvSpPr>
            <p:cNvPr id="17445" name="TextBox 21"/>
            <p:cNvSpPr txBox="1">
              <a:spLocks noChangeArrowheads="1"/>
            </p:cNvSpPr>
            <p:nvPr/>
          </p:nvSpPr>
          <p:spPr bwMode="auto">
            <a:xfrm>
              <a:off x="8177505" y="3445944"/>
              <a:ext cx="697739" cy="399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NSF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0800000">
              <a:off x="7048602" y="3114202"/>
              <a:ext cx="724016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7048602" y="3675934"/>
              <a:ext cx="724016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2901950" y="0"/>
            <a:ext cx="3829050" cy="1992313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3289300" y="292100"/>
            <a:ext cx="3171825" cy="1015663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Open Science Grid</a:t>
            </a:r>
          </a:p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Services and</a:t>
            </a:r>
          </a:p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Infrastructure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13000" y="3987800"/>
            <a:ext cx="517525" cy="365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924050" y="4451350"/>
            <a:ext cx="1006475" cy="846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046538" y="1689100"/>
            <a:ext cx="1757362" cy="1584325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26" name="TextBox 31"/>
          <p:cNvSpPr txBox="1">
            <a:spLocks noChangeArrowheads="1"/>
          </p:cNvSpPr>
          <p:nvPr/>
        </p:nvSpPr>
        <p:spPr bwMode="auto">
          <a:xfrm>
            <a:off x="3746500" y="2074863"/>
            <a:ext cx="2400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Executive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Board</a:t>
            </a:r>
          </a:p>
        </p:txBody>
      </p:sp>
      <p:cxnSp>
        <p:nvCxnSpPr>
          <p:cNvPr id="39" name="Curved Connector 38"/>
          <p:cNvCxnSpPr>
            <a:endCxn id="57" idx="0"/>
          </p:cNvCxnSpPr>
          <p:nvPr/>
        </p:nvCxnSpPr>
        <p:spPr>
          <a:xfrm rot="16200000" flipH="1">
            <a:off x="3321051" y="4991100"/>
            <a:ext cx="622300" cy="104775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5" idx="0"/>
          </p:cNvCxnSpPr>
          <p:nvPr/>
        </p:nvCxnSpPr>
        <p:spPr>
          <a:xfrm rot="5400000" flipH="1" flipV="1">
            <a:off x="3699669" y="2926556"/>
            <a:ext cx="458788" cy="3206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8" idx="0"/>
          </p:cNvCxnSpPr>
          <p:nvPr/>
        </p:nvCxnSpPr>
        <p:spPr>
          <a:xfrm rot="16200000" flipV="1">
            <a:off x="5624513" y="2884487"/>
            <a:ext cx="490538" cy="46196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30" name="TextBox 42"/>
          <p:cNvSpPr txBox="1">
            <a:spLocks noChangeArrowheads="1"/>
          </p:cNvSpPr>
          <p:nvPr/>
        </p:nvSpPr>
        <p:spPr bwMode="auto">
          <a:xfrm>
            <a:off x="7747000" y="3429000"/>
            <a:ext cx="15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7431" name="TextBox 43"/>
          <p:cNvSpPr txBox="1">
            <a:spLocks noChangeArrowheads="1"/>
          </p:cNvSpPr>
          <p:nvPr/>
        </p:nvSpPr>
        <p:spPr bwMode="auto">
          <a:xfrm flipV="1">
            <a:off x="7747000" y="4068763"/>
            <a:ext cx="37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$</a:t>
            </a:r>
          </a:p>
        </p:txBody>
      </p:sp>
      <p:cxnSp>
        <p:nvCxnSpPr>
          <p:cNvPr id="48" name="Curved Connector 47"/>
          <p:cNvCxnSpPr/>
          <p:nvPr/>
        </p:nvCxnSpPr>
        <p:spPr>
          <a:xfrm rot="5400000">
            <a:off x="5118100" y="4953000"/>
            <a:ext cx="711200" cy="304800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33" name="TextBox 48"/>
          <p:cNvSpPr txBox="1">
            <a:spLocks noChangeArrowheads="1"/>
          </p:cNvSpPr>
          <p:nvPr/>
        </p:nvSpPr>
        <p:spPr bwMode="auto">
          <a:xfrm>
            <a:off x="4110038" y="5348288"/>
            <a:ext cx="527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80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57" name="Oval 56"/>
          <p:cNvSpPr/>
          <p:nvPr/>
        </p:nvSpPr>
        <p:spPr>
          <a:xfrm>
            <a:off x="2884488" y="5354638"/>
            <a:ext cx="1600200" cy="1503362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35" name="TextBox 57"/>
          <p:cNvSpPr txBox="1">
            <a:spLocks noChangeArrowheads="1"/>
          </p:cNvSpPr>
          <p:nvPr/>
        </p:nvSpPr>
        <p:spPr bwMode="auto">
          <a:xfrm>
            <a:off x="2619375" y="5592763"/>
            <a:ext cx="21304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Satellite -  Partner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17436" name="TextBox 59"/>
          <p:cNvSpPr txBox="1">
            <a:spLocks noChangeArrowheads="1"/>
          </p:cNvSpPr>
          <p:nvPr/>
        </p:nvSpPr>
        <p:spPr bwMode="auto">
          <a:xfrm>
            <a:off x="4491038" y="5335588"/>
            <a:ext cx="527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80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61" name="Oval 60"/>
          <p:cNvSpPr/>
          <p:nvPr/>
        </p:nvSpPr>
        <p:spPr>
          <a:xfrm>
            <a:off x="5018088" y="5354638"/>
            <a:ext cx="1600200" cy="1503362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38" name="TextBox 61"/>
          <p:cNvSpPr txBox="1">
            <a:spLocks noChangeArrowheads="1"/>
          </p:cNvSpPr>
          <p:nvPr/>
        </p:nvSpPr>
        <p:spPr bwMode="auto">
          <a:xfrm>
            <a:off x="4778375" y="5562600"/>
            <a:ext cx="2130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Satellite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71" name="Oval 70"/>
          <p:cNvSpPr/>
          <p:nvPr/>
        </p:nvSpPr>
        <p:spPr>
          <a:xfrm>
            <a:off x="388938" y="5054600"/>
            <a:ext cx="1985962" cy="1222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40" name="TextBox 71"/>
          <p:cNvSpPr txBox="1">
            <a:spLocks noChangeArrowheads="1"/>
          </p:cNvSpPr>
          <p:nvPr/>
        </p:nvSpPr>
        <p:spPr bwMode="auto">
          <a:xfrm>
            <a:off x="706614" y="5208588"/>
            <a:ext cx="12823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Resource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Provider</a:t>
            </a:r>
          </a:p>
        </p:txBody>
      </p:sp>
      <p:sp>
        <p:nvSpPr>
          <p:cNvPr id="17441" name="TextBox 72"/>
          <p:cNvSpPr txBox="1">
            <a:spLocks noChangeArrowheads="1"/>
          </p:cNvSpPr>
          <p:nvPr/>
        </p:nvSpPr>
        <p:spPr bwMode="auto">
          <a:xfrm>
            <a:off x="203200" y="1633538"/>
            <a:ext cx="2138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Contributions</a:t>
            </a:r>
          </a:p>
        </p:txBody>
      </p:sp>
      <p:sp>
        <p:nvSpPr>
          <p:cNvPr id="17442" name="Rectangle 73"/>
          <p:cNvSpPr>
            <a:spLocks noChangeArrowheads="1"/>
          </p:cNvSpPr>
          <p:nvPr/>
        </p:nvSpPr>
        <p:spPr bwMode="auto">
          <a:xfrm>
            <a:off x="6575425" y="2197100"/>
            <a:ext cx="23749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Times" pitchFamily="-106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OSG does not own processing, storage, networking and does not develop software. </a:t>
            </a:r>
          </a:p>
        </p:txBody>
      </p:sp>
      <p:sp>
        <p:nvSpPr>
          <p:cNvPr id="17444" name="TextBox 75"/>
          <p:cNvSpPr txBox="1">
            <a:spLocks noChangeArrowheads="1"/>
          </p:cNvSpPr>
          <p:nvPr/>
        </p:nvSpPr>
        <p:spPr bwMode="auto">
          <a:xfrm>
            <a:off x="0" y="380999"/>
            <a:ext cx="2936875" cy="40011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rgbClr val="FFFFFF"/>
                </a:solidFill>
              </a:rPr>
              <a:t>New OSG </a:t>
            </a:r>
            <a:r>
              <a:rPr lang="en-US" dirty="0" err="1" smtClean="0">
                <a:solidFill>
                  <a:srgbClr val="FFFFFF"/>
                </a:solidFill>
              </a:rPr>
              <a:t>organo</a:t>
            </a:r>
            <a:r>
              <a:rPr lang="en-US" dirty="0" smtClean="0">
                <a:solidFill>
                  <a:srgbClr val="FFFFFF"/>
                </a:solidFill>
              </a:rPr>
              <a:t>-gram</a:t>
            </a:r>
          </a:p>
        </p:txBody>
      </p: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6610349" y="1222375"/>
            <a:ext cx="2533651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Times" pitchFamily="-106" charset="0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Support for End-to-End Distributed Research  Community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499"/>
            <a:ext cx="7772400" cy="5001559"/>
          </a:xfrm>
        </p:spPr>
        <p:txBody>
          <a:bodyPr/>
          <a:lstStyle/>
          <a:p>
            <a:r>
              <a:rPr lang="en-US" dirty="0" smtClean="0"/>
              <a:t>ARRA satellite </a:t>
            </a:r>
            <a:r>
              <a:rPr lang="en-US" dirty="0" err="1" smtClean="0"/>
              <a:t>GlideinWMS</a:t>
            </a:r>
            <a:endParaRPr lang="en-US" dirty="0" smtClean="0"/>
          </a:p>
          <a:p>
            <a:r>
              <a:rPr lang="en-US" dirty="0" smtClean="0"/>
              <a:t>Recent SDCI solicitations resulted in 2 Executive Director letters of commitment: </a:t>
            </a:r>
            <a:r>
              <a:rPr lang="en-US" dirty="0" err="1" smtClean="0"/>
              <a:t>Globus</a:t>
            </a:r>
            <a:r>
              <a:rPr lang="en-US" dirty="0" smtClean="0"/>
              <a:t> continued support, TG/BIRN IIS with </a:t>
            </a:r>
            <a:r>
              <a:rPr lang="en-US" dirty="0" err="1" smtClean="0"/>
              <a:t>MyOSG</a:t>
            </a:r>
            <a:r>
              <a:rPr lang="en-US" dirty="0" smtClean="0"/>
              <a:t> presentation layer.</a:t>
            </a:r>
          </a:p>
          <a:p>
            <a:r>
              <a:rPr lang="en-US" dirty="0" smtClean="0"/>
              <a:t>Condor + ?? </a:t>
            </a:r>
          </a:p>
          <a:p>
            <a:r>
              <a:rPr lang="en-US" dirty="0" smtClean="0"/>
              <a:t>Software sustainability Report </a:t>
            </a:r>
          </a:p>
          <a:p>
            <a:r>
              <a:rPr lang="en-US" dirty="0" smtClean="0"/>
              <a:t>SDCI/STCI PI meeting</a:t>
            </a:r>
          </a:p>
          <a:p>
            <a:r>
              <a:rPr lang="en-US" dirty="0" err="1" smtClean="0"/>
              <a:t>CyberGIS</a:t>
            </a:r>
            <a:endParaRPr lang="en-US" dirty="0" smtClean="0"/>
          </a:p>
          <a:p>
            <a:r>
              <a:rPr lang="en-US" dirty="0" smtClean="0"/>
              <a:t>Participation in NEES – ED chair of Community Collaboration Taskforce.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Here from ATLAS/CMS this afternoon.</a:t>
            </a:r>
          </a:p>
          <a:p>
            <a:pPr>
              <a:buNone/>
            </a:pPr>
            <a:r>
              <a:rPr lang="en-US"/>
              <a:t>Requested from ASCR phone meetings with Miron and myself. </a:t>
            </a:r>
          </a:p>
          <a:p>
            <a:pPr>
              <a:buNone/>
            </a:pPr>
            <a:r>
              <a:rPr lang="en-US"/>
              <a:t>Allocations on Magellan resources at ANL and NERSC. First detailed technical meeting tomorrow morning. ASCR will attend.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October: Incremental Software Updates in OSG, Tier-3 program of work effort </a:t>
            </a:r>
            <a:r>
              <a:rPr lang="en-US" dirty="0" err="1" smtClean="0"/>
              <a:t>needs,storage</a:t>
            </a:r>
            <a:r>
              <a:rPr lang="en-US" dirty="0" smtClean="0"/>
              <a:t> accounting issues (size),  review of FY11 </a:t>
            </a:r>
            <a:r>
              <a:rPr lang="en-US" dirty="0" err="1" smtClean="0"/>
              <a:t>SOWs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November: technology group</a:t>
            </a:r>
          </a:p>
          <a:p>
            <a:r>
              <a:rPr lang="en-US" dirty="0" smtClean="0"/>
              <a:t>December: joint WLCG-EGEE-OSG meeting at CERN. Discussions of transition to EGI/EMI, storage next generation ideas at CERN. </a:t>
            </a:r>
          </a:p>
          <a:p>
            <a:r>
              <a:rPr lang="en-US" dirty="0" smtClean="0"/>
              <a:t>February: Shared storage, NEES proof of concept.</a:t>
            </a:r>
          </a:p>
          <a:p>
            <a:r>
              <a:rPr lang="en-US" dirty="0" smtClean="0"/>
              <a:t>May at BNL proposed: Configuration Management, Middleware and Advanced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Appliance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4984750"/>
          </a:xfrm>
        </p:spPr>
        <p:txBody>
          <a:bodyPr/>
          <a:lstStyle/>
          <a:p>
            <a:pPr marL="342900" lvl="3" indent="-342900">
              <a:buClr>
                <a:srgbClr val="000080"/>
              </a:buClr>
              <a:buFont typeface="Times"/>
              <a:buChar char="•"/>
            </a:pPr>
            <a:r>
              <a:rPr lang="en-US" sz="2400" dirty="0" smtClean="0"/>
              <a:t>VO can use public storage without prior arrangements </a:t>
            </a:r>
          </a:p>
          <a:p>
            <a:pPr marL="342900" lvl="3" indent="-342900">
              <a:buClr>
                <a:srgbClr val="000080"/>
              </a:buClr>
              <a:buFont typeface="Times"/>
              <a:buChar char="•"/>
            </a:pPr>
            <a:r>
              <a:rPr lang="en-US" sz="2400" dirty="0" smtClean="0"/>
              <a:t>No per- VO limit is necessary: community space  </a:t>
            </a:r>
          </a:p>
          <a:p>
            <a:pPr marL="342900" lvl="3" indent="-342900">
              <a:buClr>
                <a:srgbClr val="000080"/>
              </a:buClr>
              <a:buFont typeface="Times"/>
              <a:buChar char="•"/>
            </a:pPr>
            <a:r>
              <a:rPr lang="en-US" sz="2400" dirty="0" smtClean="0"/>
              <a:t>It is crucial that the space is  correctly advertised in the OSG information systems  </a:t>
            </a:r>
          </a:p>
          <a:p>
            <a:pPr marL="342900" lvl="3" indent="-342900">
              <a:buClr>
                <a:srgbClr val="000080"/>
              </a:buClr>
              <a:buFont typeface="Times"/>
              <a:buChar char="•"/>
            </a:pPr>
            <a:r>
              <a:rPr lang="en-US" sz="2400" dirty="0" smtClean="0"/>
              <a:t>File cleanup could be done at any time (the VO notification is desirable)</a:t>
            </a:r>
          </a:p>
          <a:p>
            <a:pPr marL="342900" lvl="3" indent="-342900">
              <a:buClr>
                <a:srgbClr val="000080"/>
              </a:buClr>
              <a:buNone/>
            </a:pPr>
            <a:r>
              <a:rPr lang="en-US" sz="2400" dirty="0" smtClean="0"/>
              <a:t>What is the priority? No effort available/allocated at present.</a:t>
            </a:r>
          </a:p>
          <a:p>
            <a:pPr marL="342900" lvl="3" indent="-342900">
              <a:buClr>
                <a:srgbClr val="000080"/>
              </a:buClr>
              <a:buNone/>
            </a:pPr>
            <a:r>
              <a:rPr lang="en-US" sz="2400" dirty="0" smtClean="0"/>
              <a:t>OSG supply </a:t>
            </a:r>
            <a:r>
              <a:rPr lang="en-US" sz="2400" dirty="0" err="1" smtClean="0"/>
              <a:t>h/w</a:t>
            </a:r>
            <a:r>
              <a:rPr lang="en-US" sz="2400" dirty="0" smtClean="0"/>
              <a:t> to site in exchange for running OSG </a:t>
            </a:r>
            <a:r>
              <a:rPr lang="en-US" sz="2400" dirty="0" err="1" smtClean="0"/>
              <a:t>s/w</a:t>
            </a:r>
            <a:r>
              <a:rPr lang="en-US" sz="2400" dirty="0" smtClean="0"/>
              <a:t> to implement the above. Possibility of Cornell being a first test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72450" cy="1143000"/>
          </a:xfrm>
        </p:spPr>
        <p:txBody>
          <a:bodyPr/>
          <a:lstStyle/>
          <a:p>
            <a:r>
              <a:rPr lang="en-US" b="1" dirty="0" smtClean="0"/>
              <a:t>Network for Earthquake Engineering Simulation - </a:t>
            </a:r>
            <a:r>
              <a:rPr lang="en-US" dirty="0" smtClean="0"/>
              <a:t>NEES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75" y="1190624"/>
            <a:ext cx="7772400" cy="5413375"/>
          </a:xfrm>
        </p:spPr>
        <p:txBody>
          <a:bodyPr/>
          <a:lstStyle/>
          <a:p>
            <a:r>
              <a:rPr lang="en-US" dirty="0" err="1" smtClean="0"/>
              <a:t>Miron</a:t>
            </a:r>
            <a:r>
              <a:rPr lang="en-US" dirty="0" smtClean="0"/>
              <a:t>, Technical Director </a:t>
            </a:r>
            <a:r>
              <a:rPr lang="en-US" dirty="0" err="1" smtClean="0"/>
              <a:t>andRudi</a:t>
            </a:r>
            <a:r>
              <a:rPr lang="en-US" dirty="0" smtClean="0"/>
              <a:t> </a:t>
            </a:r>
            <a:r>
              <a:rPr lang="en-US" dirty="0" err="1" smtClean="0"/>
              <a:t>Eigenmann</a:t>
            </a:r>
            <a:r>
              <a:rPr lang="en-US" dirty="0" smtClean="0"/>
              <a:t>,  head of NEES-IT, at Purdue propose proof-of-concept archival of NEES data through OSG to tape. Stepping stone to technical support for “upload of data from 14 NEES sites to Purdue”. </a:t>
            </a:r>
          </a:p>
          <a:p>
            <a:r>
              <a:rPr lang="en-US" dirty="0" smtClean="0"/>
              <a:t>Fermilab offer tape archival resource accessible to OSG. </a:t>
            </a:r>
          </a:p>
          <a:p>
            <a:r>
              <a:rPr lang="en-US" dirty="0" smtClean="0"/>
              <a:t>NEES need tape archive by April 1 2010. </a:t>
            </a:r>
          </a:p>
          <a:p>
            <a:r>
              <a:rPr lang="en-US" dirty="0" smtClean="0"/>
              <a:t>Work in progress. Besides software development, integration and execution will prototype agreements and use of new kind of resource.</a:t>
            </a:r>
          </a:p>
          <a:p>
            <a:r>
              <a:rPr lang="en-US" dirty="0" smtClean="0"/>
              <a:t>Once proof-of-concept in place NEES looking for incremental archives weekly. Will need ongoing commitment and </a:t>
            </a:r>
            <a:r>
              <a:rPr lang="en-US" dirty="0" err="1" smtClean="0"/>
              <a:t>SLAs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14713</TotalTime>
  <Words>1927</Words>
  <Application>Microsoft Macintosh PowerPoint</Application>
  <PresentationFormat>On-screen Show (4:3)</PresentationFormat>
  <Paragraphs>286</Paragraphs>
  <Slides>29</Slides>
  <Notes>5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Japanese Art</vt:lpstr>
      <vt:lpstr>Worksheet</vt:lpstr>
      <vt:lpstr> ED Report   Council Meeting March 11th 2010  Ruth Pordes OSG Executive Director </vt:lpstr>
      <vt:lpstr>Slide 2</vt:lpstr>
      <vt:lpstr>Slide 3</vt:lpstr>
      <vt:lpstr>Slide 4</vt:lpstr>
      <vt:lpstr>NSF</vt:lpstr>
      <vt:lpstr>DOE</vt:lpstr>
      <vt:lpstr>Blueprint Meetings</vt:lpstr>
      <vt:lpstr>Storage Appliance</vt:lpstr>
      <vt:lpstr>Network for Earthquake Engineering Simulation - NEES</vt:lpstr>
      <vt:lpstr>Planning for the Future</vt:lpstr>
      <vt:lpstr>OSG Futures - Goals https://twiki.grid.iu.edu/twiki/pub/Council/Agenda2009Aug11/OSG_Future_Requirements_v1.docx</vt:lpstr>
      <vt:lpstr>Are there Satellite Projects we should encourage?</vt:lpstr>
      <vt:lpstr>Technology Group and Architecture Document</vt:lpstr>
      <vt:lpstr>Extend mission/scope?</vt:lpstr>
      <vt:lpstr>If We are Successful More Communities Rely on us </vt:lpstr>
      <vt:lpstr>Where can we be Innovative?</vt:lpstr>
      <vt:lpstr>National Cyberinfrastructure</vt:lpstr>
      <vt:lpstr>Architectures documented – ATLAS </vt:lpstr>
      <vt:lpstr>CMS</vt:lpstr>
      <vt:lpstr>Engage</vt:lpstr>
      <vt:lpstr>Hardware Architecture</vt:lpstr>
      <vt:lpstr>Operations Services</vt:lpstr>
      <vt:lpstr>One Proposal or Many? </vt:lpstr>
      <vt:lpstr>Executive Director-ship</vt:lpstr>
      <vt:lpstr>Recap</vt:lpstr>
      <vt:lpstr>Recap: Currently Allocated OSG Budget </vt:lpstr>
      <vt:lpstr>Recap Planning for the Future</vt:lpstr>
      <vt:lpstr>OSG Future Planning Schedule Update - Recap  (Planning started at 2009 Council Mtg)</vt:lpstr>
      <vt:lpstr>Oversight</vt:lpstr>
    </vt:vector>
  </TitlesOfParts>
  <Manager/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840</cp:revision>
  <cp:lastPrinted>2009-01-13T19:31:06Z</cp:lastPrinted>
  <dcterms:created xsi:type="dcterms:W3CDTF">2010-03-22T02:09:02Z</dcterms:created>
  <dcterms:modified xsi:type="dcterms:W3CDTF">2010-03-22T02:11:12Z</dcterms:modified>
</cp:coreProperties>
</file>