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0058400" cy="77724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882" y="66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7/26/2015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7/26/2015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7/26/2015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7/26/2015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7/26/2015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7/26/2015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7/26/2015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2120900" y="2133600"/>
            <a:ext cx="79375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475"/>
              </a:lnSpc>
            </a:pPr>
            <a:r>
              <a:rPr lang="en-CA" sz="6182" b="1" spc="-10" smtClean="0">
                <a:solidFill>
                  <a:srgbClr val="011892"/>
                </a:solidFill>
                <a:latin typeface="Arial Bold"/>
                <a:cs typeface="Arial Bold"/>
              </a:rPr>
              <a:t>More HTCondor</a:t>
            </a:r>
          </a:p>
          <a:p>
            <a:pPr>
              <a:lnSpc>
                <a:spcPts val="7475"/>
              </a:lnSpc>
            </a:pPr>
            <a:endParaRPr lang="en-CA" sz="64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09800" y="3263900"/>
            <a:ext cx="5857181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311" b="1" spc="-20" dirty="0" smtClean="0">
                <a:solidFill>
                  <a:srgbClr val="8F8FBF"/>
                </a:solidFill>
                <a:latin typeface="Arial"/>
                <a:cs typeface="Arial"/>
              </a:rPr>
              <a:t>2015 </a:t>
            </a:r>
            <a:r>
              <a:rPr lang="en-CA" sz="2311" b="1" spc="-20" dirty="0" smtClean="0">
                <a:solidFill>
                  <a:srgbClr val="8F8FBF"/>
                </a:solidFill>
                <a:latin typeface="Arial"/>
                <a:cs typeface="Arial"/>
              </a:rPr>
              <a:t>OSG User School, Monday, Lecture 2</a:t>
            </a:r>
          </a:p>
          <a:p>
            <a:pPr>
              <a:lnSpc>
                <a:spcPts val="2815"/>
              </a:lnSpc>
            </a:pPr>
            <a:endParaRPr lang="en-CA" sz="2475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51711" y="4059411"/>
            <a:ext cx="1837939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248" dirty="0" smtClean="0">
                <a:solidFill>
                  <a:srgbClr val="000000"/>
                </a:solidFill>
              </a:rPr>
              <a:t>Greg Thain</a:t>
            </a:r>
            <a:endParaRPr lang="en-CA" sz="3248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695700" y="4533900"/>
            <a:ext cx="3231654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dirty="0" smtClean="0">
                <a:solidFill>
                  <a:srgbClr val="8F8FBF"/>
                </a:solidFill>
                <a:latin typeface="Courier New Bold"/>
                <a:cs typeface="Courier New Bold"/>
              </a:rPr>
              <a:t>gthain@cs.wisc.edu</a:t>
            </a:r>
          </a:p>
          <a:p>
            <a:pPr>
              <a:lnSpc>
                <a:spcPts val="2645"/>
              </a:lnSpc>
            </a:pPr>
            <a:endParaRPr lang="en-CA" sz="232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705100" y="5016500"/>
            <a:ext cx="4762842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50"/>
              </a:lnSpc>
              <a:tabLst>
                <a:tab pos="368300" algn="l"/>
              </a:tabLst>
            </a:pPr>
            <a:r>
              <a:rPr lang="en-CA" sz="2589" spc="-10" dirty="0" smtClean="0">
                <a:solidFill>
                  <a:srgbClr val="011892"/>
                </a:solidFill>
                <a:latin typeface="Arial"/>
                <a:cs typeface="Arial"/>
              </a:rPr>
              <a:t>University of Wisconsin-Madison</a:t>
            </a:r>
            <a:r>
              <a:rPr lang="en-CA" sz="2784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84" dirty="0" smtClean="0">
                <a:solidFill>
                  <a:srgbClr val="000000"/>
                </a:solidFill>
                <a:latin typeface="Times New Roman"/>
              </a:rPr>
            </a:br>
            <a:endParaRPr lang="en-CA" sz="2784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7" name="TextBox 2"/>
          <p:cNvSpPr txBox="1"/>
          <p:nvPr/>
        </p:nvSpPr>
        <p:spPr>
          <a:xfrm>
            <a:off x="3429000" y="317500"/>
            <a:ext cx="66294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Typical Architecture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46500" y="1866900"/>
            <a:ext cx="6311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Central Manager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24300" y="2387600"/>
            <a:ext cx="613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73" b="1" spc="-10" smtClean="0">
                <a:solidFill>
                  <a:srgbClr val="515151"/>
                </a:solidFill>
                <a:latin typeface="Arial"/>
                <a:cs typeface="Arial"/>
              </a:rPr>
              <a:t>collector + negotiator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38481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100" y="43688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49022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100" y="54102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" y="59436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64643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73500" y="38481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165600" y="43688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73500" y="49022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165600" y="54102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873500" y="59436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165600" y="64643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137400" y="4851400"/>
            <a:ext cx="101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400"/>
              </a:lnSpc>
            </a:pPr>
            <a:r>
              <a:rPr lang="en-CA" sz="4287" spc="-30" smtClean="0">
                <a:solidFill>
                  <a:srgbClr val="000000"/>
                </a:solidFill>
                <a:latin typeface="Arial"/>
                <a:cs typeface="Arial"/>
              </a:rPr>
              <a:t>· · ·</a:t>
            </a:r>
          </a:p>
          <a:p>
            <a:pPr>
              <a:lnSpc>
                <a:spcPts val="6380"/>
              </a:lnSpc>
            </a:pPr>
            <a:endParaRPr lang="en-CA" sz="5568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280400" y="38481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572500" y="43688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280400" y="49022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572500" y="54102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280400" y="59436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572500" y="64643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9791700" y="7327900"/>
            <a:ext cx="152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28" spc="-10" smtClean="0">
                <a:solidFill>
                  <a:srgbClr val="666666"/>
                </a:solidFill>
                <a:latin typeface="Arial"/>
                <a:cs typeface="Arial"/>
              </a:rPr>
              <a:t>7</a:t>
            </a:r>
          </a:p>
          <a:p>
            <a:pPr>
              <a:lnSpc>
                <a:spcPts val="1265"/>
              </a:lnSpc>
            </a:pPr>
            <a:endParaRPr lang="en-CA" sz="10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8" name="TextBox 2"/>
          <p:cNvSpPr txBox="1"/>
          <p:nvPr/>
        </p:nvSpPr>
        <p:spPr>
          <a:xfrm>
            <a:off x="3429000" y="317500"/>
            <a:ext cx="66294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Typical Architecture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46500" y="1866900"/>
            <a:ext cx="6311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Central Manager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24300" y="2387600"/>
            <a:ext cx="613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73" b="1" spc="-10" smtClean="0">
                <a:solidFill>
                  <a:srgbClr val="515151"/>
                </a:solidFill>
                <a:latin typeface="Arial"/>
                <a:cs typeface="Arial"/>
              </a:rPr>
              <a:t>collector + negotiator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38500" y="2997200"/>
            <a:ext cx="6819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85" b="1" smtClean="0">
                <a:solidFill>
                  <a:srgbClr val="000000"/>
                </a:solidFill>
                <a:latin typeface="Courier New Bold"/>
                <a:cs typeface="Courier New Bold"/>
              </a:rPr>
              <a:t>osg-ss-submit</a:t>
            </a:r>
          </a:p>
          <a:p>
            <a:pPr>
              <a:lnSpc>
                <a:spcPts val="2815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38481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43688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49022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54102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2300" y="59436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64643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73500" y="38481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65600" y="43688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73500" y="49022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165600" y="54102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73500" y="59436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165600" y="64643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137400" y="4851400"/>
            <a:ext cx="101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400"/>
              </a:lnSpc>
            </a:pPr>
            <a:r>
              <a:rPr lang="en-CA" sz="4287" spc="-30" smtClean="0">
                <a:solidFill>
                  <a:srgbClr val="000000"/>
                </a:solidFill>
                <a:latin typeface="Arial"/>
                <a:cs typeface="Arial"/>
              </a:rPr>
              <a:t>· · ·</a:t>
            </a:r>
          </a:p>
          <a:p>
            <a:pPr>
              <a:lnSpc>
                <a:spcPts val="6380"/>
              </a:lnSpc>
            </a:pPr>
            <a:endParaRPr lang="en-CA" sz="5568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280400" y="38481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572500" y="43688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280400" y="49022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572500" y="54102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280400" y="59436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8572500" y="64643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791700" y="7327900"/>
            <a:ext cx="152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28" spc="-10" smtClean="0">
                <a:solidFill>
                  <a:srgbClr val="666666"/>
                </a:solidFill>
                <a:latin typeface="Arial"/>
                <a:cs typeface="Arial"/>
              </a:rPr>
              <a:t>7</a:t>
            </a:r>
          </a:p>
          <a:p>
            <a:pPr>
              <a:lnSpc>
                <a:spcPts val="1265"/>
              </a:lnSpc>
            </a:pPr>
            <a:endParaRPr lang="en-CA" sz="10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8" name="TextBox 2"/>
          <p:cNvSpPr txBox="1"/>
          <p:nvPr/>
        </p:nvSpPr>
        <p:spPr>
          <a:xfrm>
            <a:off x="3429000" y="317500"/>
            <a:ext cx="66294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Typical Architecture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81000" y="1231900"/>
            <a:ext cx="9677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85" b="1" smtClean="0">
                <a:solidFill>
                  <a:srgbClr val="000000"/>
                </a:solidFill>
                <a:latin typeface="Courier New Bold"/>
                <a:cs typeface="Courier New Bold"/>
              </a:rPr>
              <a:t>cm.chtc.wisc.edu</a:t>
            </a:r>
          </a:p>
          <a:p>
            <a:pPr>
              <a:lnSpc>
                <a:spcPts val="2815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746500" y="1866900"/>
            <a:ext cx="6311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Central Manager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924300" y="2387600"/>
            <a:ext cx="613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73" b="1" spc="-10" smtClean="0">
                <a:solidFill>
                  <a:srgbClr val="515151"/>
                </a:solidFill>
                <a:latin typeface="Arial"/>
                <a:cs typeface="Arial"/>
              </a:rPr>
              <a:t>collector + negotiator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38481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43688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49022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54102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2300" y="59436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64643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73500" y="38481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65600" y="43688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73500" y="49022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165600" y="54102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73500" y="59436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165600" y="64643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137400" y="4851400"/>
            <a:ext cx="101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400"/>
              </a:lnSpc>
            </a:pPr>
            <a:r>
              <a:rPr lang="en-CA" sz="4287" spc="-30" smtClean="0">
                <a:solidFill>
                  <a:srgbClr val="000000"/>
                </a:solidFill>
                <a:latin typeface="Arial"/>
                <a:cs typeface="Arial"/>
              </a:rPr>
              <a:t>· · ·</a:t>
            </a:r>
          </a:p>
          <a:p>
            <a:pPr>
              <a:lnSpc>
                <a:spcPts val="6380"/>
              </a:lnSpc>
            </a:pPr>
            <a:endParaRPr lang="en-CA" sz="5568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280400" y="38481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572500" y="43688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280400" y="49022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572500" y="54102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280400" y="59436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8572500" y="64643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791700" y="7327900"/>
            <a:ext cx="152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28" spc="-10" smtClean="0">
                <a:solidFill>
                  <a:srgbClr val="666666"/>
                </a:solidFill>
                <a:latin typeface="Arial"/>
                <a:cs typeface="Arial"/>
              </a:rPr>
              <a:t>7</a:t>
            </a:r>
          </a:p>
          <a:p>
            <a:pPr>
              <a:lnSpc>
                <a:spcPts val="1265"/>
              </a:lnSpc>
            </a:pPr>
            <a:endParaRPr lang="en-CA" sz="10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8" name="TextBox 2"/>
          <p:cNvSpPr txBox="1"/>
          <p:nvPr/>
        </p:nvSpPr>
        <p:spPr>
          <a:xfrm>
            <a:off x="3429000" y="317500"/>
            <a:ext cx="66294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Typical Architecture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46500" y="1866900"/>
            <a:ext cx="6311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Central Manager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24300" y="2387600"/>
            <a:ext cx="613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73" b="1" spc="-10" smtClean="0">
                <a:solidFill>
                  <a:srgbClr val="515151"/>
                </a:solidFill>
                <a:latin typeface="Arial"/>
                <a:cs typeface="Arial"/>
              </a:rPr>
              <a:t>collector + negotiator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15000" y="2997200"/>
            <a:ext cx="4343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85" b="1" smtClean="0">
                <a:solidFill>
                  <a:srgbClr val="000000"/>
                </a:solidFill>
                <a:latin typeface="Courier New Bold"/>
                <a:cs typeface="Courier New Bold"/>
              </a:rPr>
              <a:t>e</a:t>
            </a:r>
            <a:r>
              <a:rPr lang="en-CA" sz="2485" b="1" i="1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NNN</a:t>
            </a:r>
            <a:r>
              <a:rPr lang="en-CA" sz="2485" b="1" smtClean="0">
                <a:solidFill>
                  <a:srgbClr val="000000"/>
                </a:solidFill>
                <a:latin typeface="Courier New Bold"/>
                <a:cs typeface="Courier New Bold"/>
              </a:rPr>
              <a:t>.chtc.wisc.edu</a:t>
            </a:r>
          </a:p>
          <a:p>
            <a:pPr>
              <a:lnSpc>
                <a:spcPts val="2815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38481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43688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49022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54102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2300" y="59436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64643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73500" y="38481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65600" y="43688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73500" y="49022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165600" y="54102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73500" y="59436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165600" y="64643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137400" y="4851400"/>
            <a:ext cx="101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400"/>
              </a:lnSpc>
            </a:pPr>
            <a:r>
              <a:rPr lang="en-CA" sz="4287" spc="-30" smtClean="0">
                <a:solidFill>
                  <a:srgbClr val="000000"/>
                </a:solidFill>
                <a:latin typeface="Arial"/>
                <a:cs typeface="Arial"/>
              </a:rPr>
              <a:t>· · ·</a:t>
            </a:r>
          </a:p>
          <a:p>
            <a:pPr>
              <a:lnSpc>
                <a:spcPts val="6380"/>
              </a:lnSpc>
            </a:pPr>
            <a:endParaRPr lang="en-CA" sz="5568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280400" y="38481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572500" y="43688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280400" y="49022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572500" y="54102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280400" y="59436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8572500" y="64643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791700" y="7327900"/>
            <a:ext cx="152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28" spc="-10" smtClean="0">
                <a:solidFill>
                  <a:srgbClr val="666666"/>
                </a:solidFill>
                <a:latin typeface="Arial"/>
                <a:cs typeface="Arial"/>
              </a:rPr>
              <a:t>7</a:t>
            </a:r>
          </a:p>
          <a:p>
            <a:pPr>
              <a:lnSpc>
                <a:spcPts val="1265"/>
              </a:lnSpc>
            </a:pPr>
            <a:endParaRPr lang="en-CA" sz="10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8" name="TextBox 2"/>
          <p:cNvSpPr txBox="1"/>
          <p:nvPr/>
        </p:nvSpPr>
        <p:spPr>
          <a:xfrm>
            <a:off x="3429000" y="317500"/>
            <a:ext cx="66294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Typical Architecture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46500" y="1866900"/>
            <a:ext cx="6311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Central Manager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24300" y="2387600"/>
            <a:ext cx="613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73" b="1" spc="-10" smtClean="0">
                <a:solidFill>
                  <a:srgbClr val="515151"/>
                </a:solidFill>
                <a:latin typeface="Arial"/>
                <a:cs typeface="Arial"/>
              </a:rPr>
              <a:t>collector + negotiator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197600" y="2997200"/>
            <a:ext cx="3860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85" b="1" smtClean="0">
                <a:solidFill>
                  <a:srgbClr val="000000"/>
                </a:solidFill>
                <a:latin typeface="Courier New Bold"/>
                <a:cs typeface="Courier New Bold"/>
              </a:rPr>
              <a:t>c</a:t>
            </a:r>
            <a:r>
              <a:rPr lang="en-CA" sz="2485" b="1" i="1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NNN</a:t>
            </a:r>
            <a:r>
              <a:rPr lang="en-CA" sz="2485" b="1" smtClean="0">
                <a:solidFill>
                  <a:srgbClr val="000000"/>
                </a:solidFill>
                <a:latin typeface="Courier New Bold"/>
                <a:cs typeface="Courier New Bold"/>
              </a:rPr>
              <a:t>.chtc.wisc.edu</a:t>
            </a:r>
          </a:p>
          <a:p>
            <a:pPr>
              <a:lnSpc>
                <a:spcPts val="2815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38481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43688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49022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54102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2300" y="59436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64643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73500" y="38481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65600" y="43688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73500" y="49022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165600" y="54102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73500" y="59436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165600" y="64643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137400" y="4851400"/>
            <a:ext cx="101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400"/>
              </a:lnSpc>
            </a:pPr>
            <a:r>
              <a:rPr lang="en-CA" sz="4287" spc="-30" smtClean="0">
                <a:solidFill>
                  <a:srgbClr val="000000"/>
                </a:solidFill>
                <a:latin typeface="Arial"/>
                <a:cs typeface="Arial"/>
              </a:rPr>
              <a:t>· · ·</a:t>
            </a:r>
          </a:p>
          <a:p>
            <a:pPr>
              <a:lnSpc>
                <a:spcPts val="6380"/>
              </a:lnSpc>
            </a:pPr>
            <a:endParaRPr lang="en-CA" sz="5568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280400" y="38481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572500" y="43688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280400" y="49022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572500" y="54102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280400" y="59436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8572500" y="64643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791700" y="7327900"/>
            <a:ext cx="152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28" spc="-10" smtClean="0">
                <a:solidFill>
                  <a:srgbClr val="666666"/>
                </a:solidFill>
                <a:latin typeface="Arial"/>
                <a:cs typeface="Arial"/>
              </a:rPr>
              <a:t>7</a:t>
            </a:r>
          </a:p>
          <a:p>
            <a:pPr>
              <a:lnSpc>
                <a:spcPts val="1265"/>
              </a:lnSpc>
            </a:pPr>
            <a:endParaRPr lang="en-CA" sz="10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565400" y="317500"/>
            <a:ext cx="7493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24300" y="1397000"/>
            <a:ext cx="6134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968500"/>
            <a:ext cx="20955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37300" y="1968500"/>
            <a:ext cx="1765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870200" y="3556000"/>
            <a:ext cx="1511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340600" y="3556000"/>
            <a:ext cx="12954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08200" y="5524500"/>
            <a:ext cx="30226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Submit Machine</a:t>
            </a:r>
          </a:p>
          <a:p>
            <a:pPr>
              <a:lnSpc>
                <a:spcPts val="3565"/>
              </a:lnSpc>
            </a:pPr>
            <a:endParaRPr lang="en-CA" sz="2887" b="1" i="1" spc="-1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26200" y="6451600"/>
            <a:ext cx="3124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20" smtClean="0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3565"/>
              </a:lnSpc>
            </a:pPr>
            <a:endParaRPr lang="en-CA" sz="2887" b="1" i="1" spc="-2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2565400" y="317500"/>
            <a:ext cx="7493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24300" y="1397000"/>
            <a:ext cx="6134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968500"/>
            <a:ext cx="20955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3565"/>
              </a:lnSpc>
            </a:pPr>
            <a:endParaRPr lang="en-CA" sz="2949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37300" y="1968500"/>
            <a:ext cx="1765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3565"/>
              </a:lnSpc>
            </a:pPr>
            <a:endParaRPr lang="en-CA" sz="2949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0" y="2743200"/>
            <a:ext cx="1600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send periodic</a:t>
            </a:r>
          </a:p>
          <a:p>
            <a:pPr>
              <a:lnSpc>
                <a:spcPts val="2125"/>
              </a:lnSpc>
            </a:pPr>
            <a:endParaRPr lang="en-CA" sz="1773" b="1" spc="-10" smtClean="0">
              <a:solidFill>
                <a:srgbClr val="0223BF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89700" y="2959100"/>
            <a:ext cx="1168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updates</a:t>
            </a:r>
          </a:p>
          <a:p>
            <a:pPr>
              <a:lnSpc>
                <a:spcPts val="1665"/>
              </a:lnSpc>
            </a:pPr>
            <a:endParaRPr lang="en-CA" sz="1773" b="1" spc="-10" smtClean="0">
              <a:solidFill>
                <a:srgbClr val="0223BF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870200" y="3556000"/>
            <a:ext cx="1511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340600" y="3556000"/>
            <a:ext cx="12954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108200" y="5524500"/>
            <a:ext cx="30226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Submit Machine</a:t>
            </a:r>
          </a:p>
          <a:p>
            <a:pPr>
              <a:lnSpc>
                <a:spcPts val="3565"/>
              </a:lnSpc>
            </a:pPr>
            <a:endParaRPr lang="en-CA" sz="2887" b="1" i="1" spc="-1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426200" y="6451600"/>
            <a:ext cx="3124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20" smtClean="0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3565"/>
              </a:lnSpc>
            </a:pPr>
            <a:endParaRPr lang="en-CA" sz="2887" b="1" i="1" spc="-2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2565400" y="317500"/>
            <a:ext cx="7493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24300" y="1397000"/>
            <a:ext cx="6134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968500"/>
            <a:ext cx="20955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3565"/>
              </a:lnSpc>
            </a:pPr>
            <a:endParaRPr lang="en-CA" sz="2949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37300" y="1968500"/>
            <a:ext cx="1765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3565"/>
              </a:lnSpc>
            </a:pPr>
            <a:endParaRPr lang="en-CA" sz="2949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0" y="2743200"/>
            <a:ext cx="1600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send periodic</a:t>
            </a:r>
          </a:p>
          <a:p>
            <a:pPr>
              <a:lnSpc>
                <a:spcPts val="2125"/>
              </a:lnSpc>
            </a:pPr>
            <a:endParaRPr lang="en-CA" sz="1773" b="1" spc="-10" smtClean="0">
              <a:solidFill>
                <a:srgbClr val="0223BF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89700" y="2959100"/>
            <a:ext cx="1168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updates</a:t>
            </a:r>
          </a:p>
          <a:p>
            <a:pPr>
              <a:lnSpc>
                <a:spcPts val="1665"/>
              </a:lnSpc>
            </a:pPr>
            <a:endParaRPr lang="en-CA" sz="1773" b="1" spc="-10" smtClean="0">
              <a:solidFill>
                <a:srgbClr val="0223BF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870200" y="3556000"/>
            <a:ext cx="1511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340600" y="3556000"/>
            <a:ext cx="12954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08000" y="4254500"/>
            <a:ext cx="166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73" b="1" spc="-10" smtClean="0">
                <a:solidFill>
                  <a:srgbClr val="BF4C00"/>
                </a:solidFill>
                <a:latin typeface="Arial"/>
                <a:cs typeface="Arial"/>
              </a:rPr>
              <a:t>1. submit job</a:t>
            </a:r>
          </a:p>
          <a:p>
            <a:pPr>
              <a:lnSpc>
                <a:spcPts val="2125"/>
              </a:lnSpc>
            </a:pPr>
            <a:endParaRPr lang="en-CA" sz="1773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08200" y="5524500"/>
            <a:ext cx="30226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Submit Machine</a:t>
            </a:r>
          </a:p>
          <a:p>
            <a:pPr>
              <a:lnSpc>
                <a:spcPts val="3565"/>
              </a:lnSpc>
            </a:pPr>
            <a:endParaRPr lang="en-CA" sz="2887" b="1" i="1" spc="-1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426200" y="6451600"/>
            <a:ext cx="3124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20" smtClean="0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3565"/>
              </a:lnSpc>
            </a:pPr>
            <a:endParaRPr lang="en-CA" sz="2887" b="1" i="1" spc="-2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2565400" y="317500"/>
            <a:ext cx="7493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24300" y="1397000"/>
            <a:ext cx="6134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968500"/>
            <a:ext cx="20955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3565"/>
              </a:lnSpc>
            </a:pPr>
            <a:endParaRPr lang="en-CA" sz="2949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37300" y="1968500"/>
            <a:ext cx="1765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3565"/>
              </a:lnSpc>
            </a:pPr>
            <a:endParaRPr lang="en-CA" sz="2949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65300" y="2768600"/>
            <a:ext cx="1231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2. request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0" y="2743200"/>
            <a:ext cx="1600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0223BF"/>
                </a:solidFill>
                <a:latin typeface="Arial"/>
                <a:cs typeface="Arial"/>
              </a:rPr>
              <a:t>send periodic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0223BF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39900" y="2984500"/>
            <a:ext cx="1397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job details</a:t>
            </a:r>
          </a:p>
          <a:p>
            <a:pPr>
              <a:lnSpc>
                <a:spcPts val="166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89700" y="2959100"/>
            <a:ext cx="1168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0223BF"/>
                </a:solidFill>
                <a:latin typeface="Arial"/>
                <a:cs typeface="Arial"/>
              </a:rPr>
              <a:t>updates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0223BF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870200" y="3556000"/>
            <a:ext cx="1511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340600" y="3556000"/>
            <a:ext cx="12954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08000" y="4254500"/>
            <a:ext cx="166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73" b="1" spc="-10" smtClean="0">
                <a:solidFill>
                  <a:srgbClr val="BF4C00"/>
                </a:solidFill>
                <a:latin typeface="Arial"/>
                <a:cs typeface="Arial"/>
              </a:rPr>
              <a:t>1. submit job</a:t>
            </a:r>
          </a:p>
          <a:p>
            <a:pPr>
              <a:lnSpc>
                <a:spcPts val="2125"/>
              </a:lnSpc>
            </a:pPr>
            <a:endParaRPr lang="en-CA" sz="1773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08200" y="5524500"/>
            <a:ext cx="30226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Submit Machine</a:t>
            </a:r>
          </a:p>
          <a:p>
            <a:pPr>
              <a:lnSpc>
                <a:spcPts val="3565"/>
              </a:lnSpc>
            </a:pPr>
            <a:endParaRPr lang="en-CA" sz="2887" b="1" i="1" spc="-1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426200" y="6451600"/>
            <a:ext cx="3124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20" smtClean="0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3565"/>
              </a:lnSpc>
            </a:pPr>
            <a:endParaRPr lang="en-CA" sz="2887" b="1" i="1" spc="-2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2565400" y="317500"/>
            <a:ext cx="7493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24300" y="1397000"/>
            <a:ext cx="6134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968500"/>
            <a:ext cx="20955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3565"/>
              </a:lnSpc>
            </a:pPr>
            <a:endParaRPr lang="en-CA" sz="2949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37300" y="1968500"/>
            <a:ext cx="1765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3565"/>
              </a:lnSpc>
            </a:pPr>
            <a:endParaRPr lang="en-CA" sz="2949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65300" y="2768600"/>
            <a:ext cx="1231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2. request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00400" y="2781300"/>
            <a:ext cx="939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20" smtClean="0">
                <a:solidFill>
                  <a:srgbClr val="BF4C00"/>
                </a:solidFill>
                <a:latin typeface="Arial"/>
                <a:cs typeface="Arial"/>
              </a:rPr>
              <a:t>3. send</a:t>
            </a:r>
          </a:p>
          <a:p>
            <a:pPr>
              <a:lnSpc>
                <a:spcPts val="2125"/>
              </a:lnSpc>
            </a:pPr>
            <a:endParaRPr lang="en-CA" sz="1736" b="1" spc="-2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0" y="2743200"/>
            <a:ext cx="1600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0223BF"/>
                </a:solidFill>
                <a:latin typeface="Arial"/>
                <a:cs typeface="Arial"/>
              </a:rPr>
              <a:t>send periodic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0223BF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39900" y="2984500"/>
            <a:ext cx="1397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job details</a:t>
            </a:r>
          </a:p>
          <a:p>
            <a:pPr>
              <a:lnSpc>
                <a:spcPts val="166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352800" y="29972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jobs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489700" y="2959100"/>
            <a:ext cx="1168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0223BF"/>
                </a:solidFill>
                <a:latin typeface="Arial"/>
                <a:cs typeface="Arial"/>
              </a:rPr>
              <a:t>updates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0223BF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870200" y="3556000"/>
            <a:ext cx="1511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340600" y="3556000"/>
            <a:ext cx="12954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8000" y="4254500"/>
            <a:ext cx="166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73" b="1" spc="-10" smtClean="0">
                <a:solidFill>
                  <a:srgbClr val="BF4C00"/>
                </a:solidFill>
                <a:latin typeface="Arial"/>
                <a:cs typeface="Arial"/>
              </a:rPr>
              <a:t>1. submit job</a:t>
            </a:r>
          </a:p>
          <a:p>
            <a:pPr>
              <a:lnSpc>
                <a:spcPts val="2125"/>
              </a:lnSpc>
            </a:pPr>
            <a:endParaRPr lang="en-CA" sz="1773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108200" y="5524500"/>
            <a:ext cx="30226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Submit Machine</a:t>
            </a:r>
          </a:p>
          <a:p>
            <a:pPr>
              <a:lnSpc>
                <a:spcPts val="3565"/>
              </a:lnSpc>
            </a:pPr>
            <a:endParaRPr lang="en-CA" sz="2887" b="1" i="1" spc="-1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426200" y="6451600"/>
            <a:ext cx="3124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20" smtClean="0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3565"/>
              </a:lnSpc>
            </a:pPr>
            <a:endParaRPr lang="en-CA" sz="2887" b="1" i="1" spc="-2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879600" y="3378200"/>
            <a:ext cx="81788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475"/>
              </a:lnSpc>
            </a:pPr>
            <a:r>
              <a:rPr lang="en-CA" sz="6052" b="1" spc="-10" smtClean="0">
                <a:solidFill>
                  <a:srgbClr val="011892"/>
                </a:solidFill>
                <a:latin typeface="Arial Bold"/>
                <a:cs typeface="Arial Bold"/>
              </a:rPr>
              <a:t>Questions so far?</a:t>
            </a:r>
          </a:p>
          <a:p>
            <a:pPr>
              <a:lnSpc>
                <a:spcPts val="7475"/>
              </a:lnSpc>
            </a:pPr>
            <a:endParaRPr lang="en-CA" sz="64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2" name="TextBox 2"/>
          <p:cNvSpPr txBox="1"/>
          <p:nvPr/>
        </p:nvSpPr>
        <p:spPr>
          <a:xfrm>
            <a:off x="2565400" y="317500"/>
            <a:ext cx="7493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24300" y="1397000"/>
            <a:ext cx="6134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968500"/>
            <a:ext cx="20955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3565"/>
              </a:lnSpc>
            </a:pPr>
            <a:endParaRPr lang="en-CA" sz="2949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37300" y="1968500"/>
            <a:ext cx="1765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3565"/>
              </a:lnSpc>
            </a:pPr>
            <a:endParaRPr lang="en-CA" sz="2949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65300" y="2768600"/>
            <a:ext cx="1231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2. request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00400" y="2781300"/>
            <a:ext cx="939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20" smtClean="0">
                <a:solidFill>
                  <a:srgbClr val="BF4C00"/>
                </a:solidFill>
                <a:latin typeface="Arial"/>
                <a:cs typeface="Arial"/>
              </a:rPr>
              <a:t>3. send</a:t>
            </a:r>
          </a:p>
          <a:p>
            <a:pPr>
              <a:lnSpc>
                <a:spcPts val="2125"/>
              </a:lnSpc>
            </a:pPr>
            <a:endParaRPr lang="en-CA" sz="1736" b="1" spc="-2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2794000"/>
            <a:ext cx="1054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4. notify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0" y="2743200"/>
            <a:ext cx="1600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0223BF"/>
                </a:solidFill>
                <a:latin typeface="Arial"/>
                <a:cs typeface="Arial"/>
              </a:rPr>
              <a:t>send periodic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0223BF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39900" y="2984500"/>
            <a:ext cx="1397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job details</a:t>
            </a:r>
          </a:p>
          <a:p>
            <a:pPr>
              <a:lnSpc>
                <a:spcPts val="166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352800" y="29972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jobs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67200" y="3009900"/>
            <a:ext cx="1231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of match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489700" y="2959100"/>
            <a:ext cx="1168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0223BF"/>
                </a:solidFill>
                <a:latin typeface="Arial"/>
                <a:cs typeface="Arial"/>
              </a:rPr>
              <a:t>updates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0223BF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70200" y="3556000"/>
            <a:ext cx="1511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340600" y="3556000"/>
            <a:ext cx="12954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08000" y="4254500"/>
            <a:ext cx="166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73" b="1" spc="-10" smtClean="0">
                <a:solidFill>
                  <a:srgbClr val="BF4C00"/>
                </a:solidFill>
                <a:latin typeface="Arial"/>
                <a:cs typeface="Arial"/>
              </a:rPr>
              <a:t>1. submit job</a:t>
            </a:r>
          </a:p>
          <a:p>
            <a:pPr>
              <a:lnSpc>
                <a:spcPts val="2125"/>
              </a:lnSpc>
            </a:pPr>
            <a:endParaRPr lang="en-CA" sz="1773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108200" y="5524500"/>
            <a:ext cx="30226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Submit Machine</a:t>
            </a:r>
          </a:p>
          <a:p>
            <a:pPr>
              <a:lnSpc>
                <a:spcPts val="3565"/>
              </a:lnSpc>
            </a:pPr>
            <a:endParaRPr lang="en-CA" sz="2887" b="1" i="1" spc="-1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426200" y="6451600"/>
            <a:ext cx="3124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20" smtClean="0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3565"/>
              </a:lnSpc>
            </a:pPr>
            <a:endParaRPr lang="en-CA" sz="2887" b="1" i="1" spc="-2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2565400" y="317500"/>
            <a:ext cx="7493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24300" y="1397000"/>
            <a:ext cx="6134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981200"/>
            <a:ext cx="2628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65300" y="2781300"/>
            <a:ext cx="3441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435100" algn="l"/>
                <a:tab pos="2527300" algn="l"/>
              </a:tabLst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2. request</a:t>
            </a:r>
            <a:r>
              <a:rPr lang="en-CA" sz="1736" b="1" spc="-20" smtClean="0">
                <a:solidFill>
                  <a:srgbClr val="BF4C00"/>
                </a:solidFill>
                <a:latin typeface="Arial"/>
                <a:cs typeface="Arial"/>
              </a:rPr>
              <a:t>	3. send</a:t>
            </a: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	4. notify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39900" y="3060700"/>
            <a:ext cx="3467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1600200" algn="l"/>
                <a:tab pos="2514600" algn="l"/>
              </a:tabLst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job details	jobs	of match</a:t>
            </a:r>
          </a:p>
          <a:p>
            <a:pPr>
              <a:lnSpc>
                <a:spcPts val="154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70200" y="3568700"/>
            <a:ext cx="2336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08000" y="4267200"/>
            <a:ext cx="4699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73" b="1" spc="-10" smtClean="0">
                <a:solidFill>
                  <a:srgbClr val="BF4C00"/>
                </a:solidFill>
                <a:latin typeface="Arial"/>
                <a:cs typeface="Arial"/>
              </a:rPr>
              <a:t>1. submit job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108200" y="5549900"/>
            <a:ext cx="3098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Submit Machine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57800" y="3530600"/>
            <a:ext cx="83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5. claim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337300" y="1981200"/>
            <a:ext cx="3606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223000" y="2806700"/>
            <a:ext cx="37211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66700" algn="l"/>
              </a:tabLst>
            </a:pP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send periodic</a:t>
            </a:r>
            <a:r>
              <a:rPr lang="en-CA" sz="185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56" smtClean="0">
                <a:solidFill>
                  <a:srgbClr val="000000"/>
                </a:solidFill>
                <a:latin typeface="Times New Roman"/>
              </a:rPr>
            </a:b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	updates</a:t>
            </a:r>
          </a:p>
          <a:p>
            <a:pPr>
              <a:lnSpc>
                <a:spcPts val="1700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340600" y="3568700"/>
            <a:ext cx="26035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426200" y="6477000"/>
            <a:ext cx="3517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i="1" spc="-20" smtClean="0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1" name="TextBox 2"/>
          <p:cNvSpPr txBox="1"/>
          <p:nvPr/>
        </p:nvSpPr>
        <p:spPr>
          <a:xfrm>
            <a:off x="2565400" y="317500"/>
            <a:ext cx="7493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24300" y="1397000"/>
            <a:ext cx="6134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981200"/>
            <a:ext cx="2628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65300" y="2781300"/>
            <a:ext cx="3441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435100" algn="l"/>
                <a:tab pos="2527300" algn="l"/>
              </a:tabLst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2. request</a:t>
            </a:r>
            <a:r>
              <a:rPr lang="en-CA" sz="1736" b="1" spc="-20" smtClean="0">
                <a:solidFill>
                  <a:srgbClr val="BF4C00"/>
                </a:solidFill>
                <a:latin typeface="Arial"/>
                <a:cs typeface="Arial"/>
              </a:rPr>
              <a:t>	3. send</a:t>
            </a: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	4. notify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39900" y="3060700"/>
            <a:ext cx="3467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1600200" algn="l"/>
                <a:tab pos="2514600" algn="l"/>
              </a:tabLst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job details	jobs	of match</a:t>
            </a:r>
          </a:p>
          <a:p>
            <a:pPr>
              <a:lnSpc>
                <a:spcPts val="154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70200" y="3568700"/>
            <a:ext cx="2336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70300" y="4178300"/>
            <a:ext cx="1536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008E00"/>
                </a:solidFill>
                <a:latin typeface="Arial"/>
                <a:cs typeface="Arial"/>
              </a:rPr>
              <a:t>6. start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57800" y="3530600"/>
            <a:ext cx="83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5. claim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337300" y="1981200"/>
            <a:ext cx="3606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0" y="2806700"/>
            <a:ext cx="37211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66700" algn="l"/>
              </a:tabLst>
            </a:pP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send periodic</a:t>
            </a:r>
            <a:r>
              <a:rPr lang="en-CA" sz="185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56" smtClean="0">
                <a:solidFill>
                  <a:srgbClr val="000000"/>
                </a:solidFill>
                <a:latin typeface="Times New Roman"/>
              </a:rPr>
            </a:b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	updates</a:t>
            </a:r>
          </a:p>
          <a:p>
            <a:pPr>
              <a:lnSpc>
                <a:spcPts val="1700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340600" y="3568700"/>
            <a:ext cx="26035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103" b="1" smtClean="0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988300" y="4165600"/>
            <a:ext cx="195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73" b="1" spc="-10" smtClean="0">
                <a:solidFill>
                  <a:srgbClr val="008E00"/>
                </a:solidFill>
                <a:latin typeface="Arial"/>
                <a:cs typeface="Arial"/>
              </a:rPr>
              <a:t>6. start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8000" y="4254500"/>
            <a:ext cx="166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73" b="1" spc="-10" smtClean="0">
                <a:solidFill>
                  <a:srgbClr val="BF4C00"/>
                </a:solidFill>
                <a:latin typeface="Arial"/>
                <a:cs typeface="Arial"/>
              </a:rPr>
              <a:t>1. submit job</a:t>
            </a:r>
          </a:p>
          <a:p>
            <a:pPr>
              <a:lnSpc>
                <a:spcPts val="1665"/>
              </a:lnSpc>
            </a:pPr>
            <a:endParaRPr lang="en-CA" sz="1773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870200" y="4699000"/>
            <a:ext cx="34544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shadow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108200" y="5549900"/>
            <a:ext cx="42164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Submit Machine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277100" y="4699000"/>
            <a:ext cx="26670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starter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426200" y="6477000"/>
            <a:ext cx="3517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i="1" spc="-20" smtClean="0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791700" y="7327900"/>
            <a:ext cx="152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28" spc="-1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0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2" name="TextBox 2"/>
          <p:cNvSpPr txBox="1"/>
          <p:nvPr/>
        </p:nvSpPr>
        <p:spPr>
          <a:xfrm>
            <a:off x="2565400" y="317500"/>
            <a:ext cx="7493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24300" y="1397000"/>
            <a:ext cx="6134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981200"/>
            <a:ext cx="2628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65300" y="2781300"/>
            <a:ext cx="3441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435100" algn="l"/>
                <a:tab pos="2527300" algn="l"/>
              </a:tabLst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2. request</a:t>
            </a:r>
            <a:r>
              <a:rPr lang="en-CA" sz="1736" b="1" spc="-20" smtClean="0">
                <a:solidFill>
                  <a:srgbClr val="BF4C00"/>
                </a:solidFill>
                <a:latin typeface="Arial"/>
                <a:cs typeface="Arial"/>
              </a:rPr>
              <a:t>	3. send</a:t>
            </a: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	4. notify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39900" y="3060700"/>
            <a:ext cx="3467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1600200" algn="l"/>
                <a:tab pos="2514600" algn="l"/>
              </a:tabLst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job details	jobs	of match</a:t>
            </a:r>
          </a:p>
          <a:p>
            <a:pPr>
              <a:lnSpc>
                <a:spcPts val="154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70200" y="3568700"/>
            <a:ext cx="2336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70300" y="4178300"/>
            <a:ext cx="1536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008E00"/>
                </a:solidFill>
                <a:latin typeface="Arial"/>
                <a:cs typeface="Arial"/>
              </a:rPr>
              <a:t>6. start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57800" y="3530600"/>
            <a:ext cx="83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5. claim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337300" y="1981200"/>
            <a:ext cx="3606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0" y="2806700"/>
            <a:ext cx="37211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66700" algn="l"/>
              </a:tabLst>
            </a:pP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send periodic</a:t>
            </a:r>
            <a:r>
              <a:rPr lang="en-CA" sz="185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56" smtClean="0">
                <a:solidFill>
                  <a:srgbClr val="000000"/>
                </a:solidFill>
                <a:latin typeface="Times New Roman"/>
              </a:rPr>
            </a:b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	updates</a:t>
            </a:r>
          </a:p>
          <a:p>
            <a:pPr>
              <a:lnSpc>
                <a:spcPts val="1700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340600" y="3568700"/>
            <a:ext cx="26035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103" b="1" smtClean="0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988300" y="4165600"/>
            <a:ext cx="195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008E00"/>
                </a:solidFill>
                <a:latin typeface="Arial"/>
                <a:cs typeface="Arial"/>
              </a:rPr>
              <a:t>6. start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8000" y="4254500"/>
            <a:ext cx="166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1. submit job</a:t>
            </a:r>
          </a:p>
          <a:p>
            <a:pPr>
              <a:lnSpc>
                <a:spcPts val="166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521200" y="4445000"/>
            <a:ext cx="2527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7. transfer exec, input</a:t>
            </a:r>
          </a:p>
          <a:p>
            <a:pPr>
              <a:lnSpc>
                <a:spcPts val="166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870200" y="4775200"/>
            <a:ext cx="34544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shadow</a:t>
            </a:r>
          </a:p>
          <a:p>
            <a:pPr>
              <a:lnSpc>
                <a:spcPts val="2790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108200" y="5549900"/>
            <a:ext cx="42164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Submit Machine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277100" y="4775200"/>
            <a:ext cx="26670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starter</a:t>
            </a:r>
          </a:p>
          <a:p>
            <a:pPr>
              <a:lnSpc>
                <a:spcPts val="2790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426200" y="6477000"/>
            <a:ext cx="3517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i="1" spc="-20" smtClean="0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791700" y="7327900"/>
            <a:ext cx="152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28" spc="-1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0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4" name="TextBox 2"/>
          <p:cNvSpPr txBox="1"/>
          <p:nvPr/>
        </p:nvSpPr>
        <p:spPr>
          <a:xfrm>
            <a:off x="2565400" y="317500"/>
            <a:ext cx="7493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24300" y="1397000"/>
            <a:ext cx="6134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981200"/>
            <a:ext cx="2628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65300" y="2781300"/>
            <a:ext cx="3441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435100" algn="l"/>
                <a:tab pos="2527300" algn="l"/>
              </a:tabLst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2. request</a:t>
            </a:r>
            <a:r>
              <a:rPr lang="en-CA" sz="1736" b="1" spc="-20" smtClean="0">
                <a:solidFill>
                  <a:srgbClr val="BF4C00"/>
                </a:solidFill>
                <a:latin typeface="Arial"/>
                <a:cs typeface="Arial"/>
              </a:rPr>
              <a:t>	3. send</a:t>
            </a: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	4. notify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39900" y="3060700"/>
            <a:ext cx="3467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1600200" algn="l"/>
                <a:tab pos="2514600" algn="l"/>
              </a:tabLst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job details	jobs	of match</a:t>
            </a:r>
          </a:p>
          <a:p>
            <a:pPr>
              <a:lnSpc>
                <a:spcPts val="154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70200" y="3568700"/>
            <a:ext cx="2336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70300" y="4178300"/>
            <a:ext cx="1536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008E00"/>
                </a:solidFill>
                <a:latin typeface="Arial"/>
                <a:cs typeface="Arial"/>
              </a:rPr>
              <a:t>6. start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57800" y="3530600"/>
            <a:ext cx="83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5. claim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337300" y="1981200"/>
            <a:ext cx="3606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0" y="2806700"/>
            <a:ext cx="37211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66700" algn="l"/>
              </a:tabLst>
            </a:pP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send periodic</a:t>
            </a:r>
            <a:r>
              <a:rPr lang="en-CA" sz="185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56" smtClean="0">
                <a:solidFill>
                  <a:srgbClr val="000000"/>
                </a:solidFill>
                <a:latin typeface="Times New Roman"/>
              </a:rPr>
            </a:b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	updates</a:t>
            </a:r>
          </a:p>
          <a:p>
            <a:pPr>
              <a:lnSpc>
                <a:spcPts val="1700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340600" y="3568700"/>
            <a:ext cx="26035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103" b="1" smtClean="0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988300" y="4165600"/>
            <a:ext cx="195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008E00"/>
                </a:solidFill>
                <a:latin typeface="Arial"/>
                <a:cs typeface="Arial"/>
              </a:rPr>
              <a:t>6. start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8000" y="4318000"/>
            <a:ext cx="955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1. submit job</a:t>
            </a:r>
          </a:p>
          <a:p>
            <a:pPr>
              <a:lnSpc>
                <a:spcPts val="166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521200" y="4495800"/>
            <a:ext cx="5537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7. transfer exec, input</a:t>
            </a:r>
          </a:p>
          <a:p>
            <a:pPr>
              <a:lnSpc>
                <a:spcPts val="166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870200" y="4775200"/>
            <a:ext cx="34544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shadow</a:t>
            </a:r>
          </a:p>
          <a:p>
            <a:pPr>
              <a:lnSpc>
                <a:spcPts val="2790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108200" y="5549900"/>
            <a:ext cx="42164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Submit Machine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277100" y="4775200"/>
            <a:ext cx="26670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starter</a:t>
            </a:r>
          </a:p>
          <a:p>
            <a:pPr>
              <a:lnSpc>
                <a:spcPts val="2790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988300" y="5283200"/>
            <a:ext cx="195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73" b="1" spc="-10" smtClean="0">
                <a:solidFill>
                  <a:srgbClr val="008E00"/>
                </a:solidFill>
                <a:latin typeface="Arial"/>
                <a:cs typeface="Arial"/>
              </a:rPr>
              <a:t>8. start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569200" y="5816600"/>
            <a:ext cx="2374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job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426200" y="6477000"/>
            <a:ext cx="3517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i="1" spc="-20" smtClean="0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791700" y="7327900"/>
            <a:ext cx="152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28" spc="-1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0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6" name="TextBox 2"/>
          <p:cNvSpPr txBox="1"/>
          <p:nvPr/>
        </p:nvSpPr>
        <p:spPr>
          <a:xfrm>
            <a:off x="2565400" y="317500"/>
            <a:ext cx="7493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24300" y="1397000"/>
            <a:ext cx="6134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981200"/>
            <a:ext cx="2628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65300" y="2781300"/>
            <a:ext cx="3441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435100" algn="l"/>
                <a:tab pos="2527300" algn="l"/>
              </a:tabLst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2. request</a:t>
            </a:r>
            <a:r>
              <a:rPr lang="en-CA" sz="1736" b="1" spc="-20" smtClean="0">
                <a:solidFill>
                  <a:srgbClr val="BF4C00"/>
                </a:solidFill>
                <a:latin typeface="Arial"/>
                <a:cs typeface="Arial"/>
              </a:rPr>
              <a:t>	3. send</a:t>
            </a: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	4. notify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39900" y="3060700"/>
            <a:ext cx="3467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1600200" algn="l"/>
                <a:tab pos="2514600" algn="l"/>
              </a:tabLst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job details	jobs	of match</a:t>
            </a:r>
          </a:p>
          <a:p>
            <a:pPr>
              <a:lnSpc>
                <a:spcPts val="154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70200" y="3568700"/>
            <a:ext cx="2336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70300" y="4178300"/>
            <a:ext cx="1536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008E00"/>
                </a:solidFill>
                <a:latin typeface="Arial"/>
                <a:cs typeface="Arial"/>
              </a:rPr>
              <a:t>6. start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57800" y="3530600"/>
            <a:ext cx="83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5. claim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337300" y="1981200"/>
            <a:ext cx="3606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0" y="2806700"/>
            <a:ext cx="37211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66700" algn="l"/>
              </a:tabLst>
            </a:pP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send periodic</a:t>
            </a:r>
            <a:r>
              <a:rPr lang="en-CA" sz="185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56" smtClean="0">
                <a:solidFill>
                  <a:srgbClr val="000000"/>
                </a:solidFill>
                <a:latin typeface="Times New Roman"/>
              </a:rPr>
            </a:b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	updates</a:t>
            </a:r>
          </a:p>
          <a:p>
            <a:pPr>
              <a:lnSpc>
                <a:spcPts val="1700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340600" y="3568700"/>
            <a:ext cx="26035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103" b="1" smtClean="0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988300" y="4165600"/>
            <a:ext cx="195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008E00"/>
                </a:solidFill>
                <a:latin typeface="Arial"/>
                <a:cs typeface="Arial"/>
              </a:rPr>
              <a:t>6. start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8000" y="4318000"/>
            <a:ext cx="955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1. submit job</a:t>
            </a:r>
          </a:p>
          <a:p>
            <a:pPr>
              <a:lnSpc>
                <a:spcPts val="166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521200" y="4495800"/>
            <a:ext cx="5537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7. transfer exec, input</a:t>
            </a:r>
          </a:p>
          <a:p>
            <a:pPr>
              <a:lnSpc>
                <a:spcPts val="166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870200" y="4775200"/>
            <a:ext cx="43053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shadow</a:t>
            </a:r>
          </a:p>
          <a:p>
            <a:pPr>
              <a:lnSpc>
                <a:spcPts val="2790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800600" y="5194300"/>
            <a:ext cx="237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773" b="1" spc="-10" smtClean="0">
                <a:solidFill>
                  <a:srgbClr val="BF4C00"/>
                </a:solidFill>
                <a:latin typeface="Arial"/>
                <a:cs typeface="Arial"/>
              </a:rPr>
              <a:t>9. transfer output</a:t>
            </a:r>
          </a:p>
          <a:p>
            <a:pPr>
              <a:lnSpc>
                <a:spcPts val="166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108200" y="5549900"/>
            <a:ext cx="50673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Submit Machine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277100" y="4775200"/>
            <a:ext cx="26670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starter</a:t>
            </a:r>
          </a:p>
          <a:p>
            <a:pPr>
              <a:lnSpc>
                <a:spcPts val="2790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988300" y="5283200"/>
            <a:ext cx="195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73" b="1" spc="-10" smtClean="0">
                <a:solidFill>
                  <a:srgbClr val="008E00"/>
                </a:solidFill>
                <a:latin typeface="Arial"/>
                <a:cs typeface="Arial"/>
              </a:rPr>
              <a:t>8. start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569200" y="5816600"/>
            <a:ext cx="2374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job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426200" y="6477000"/>
            <a:ext cx="3632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20" smtClean="0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2006600" y="317500"/>
            <a:ext cx="80518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Matchmaking Algorithm</a:t>
            </a:r>
            <a:r>
              <a:rPr lang="en-CA" sz="3683" b="1" spc="-10" smtClean="0">
                <a:solidFill>
                  <a:srgbClr val="8F8FBF"/>
                </a:solidFill>
                <a:latin typeface="Arial Bold"/>
                <a:cs typeface="Arial Bold"/>
              </a:rPr>
              <a:t> (sort of)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20800"/>
            <a:ext cx="9359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A. Gather lists of machines and waiting jobs</a:t>
            </a:r>
          </a:p>
          <a:p>
            <a:pPr>
              <a:lnSpc>
                <a:spcPts val="3735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1930400"/>
            <a:ext cx="9359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021" spc="-20" smtClean="0">
                <a:solidFill>
                  <a:srgbClr val="011892"/>
                </a:solidFill>
                <a:latin typeface="Arial"/>
                <a:cs typeface="Arial"/>
              </a:rPr>
              <a:t>B. For each user:</a:t>
            </a:r>
          </a:p>
          <a:p>
            <a:pPr>
              <a:lnSpc>
                <a:spcPts val="3735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501900"/>
            <a:ext cx="8966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733" spc="-10" smtClean="0">
                <a:solidFill>
                  <a:srgbClr val="011892"/>
                </a:solidFill>
                <a:latin typeface="Arial"/>
                <a:cs typeface="Arial"/>
              </a:rPr>
              <a:t>1. Compute maximum # of slots to allocate to user</a:t>
            </a:r>
          </a:p>
          <a:p>
            <a:pPr>
              <a:lnSpc>
                <a:spcPts val="3390"/>
              </a:lnSpc>
            </a:pPr>
            <a:endParaRPr lang="en-CA" sz="2939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85900" y="2933700"/>
            <a:ext cx="85725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95"/>
              </a:lnSpc>
            </a:pPr>
            <a:r>
              <a:rPr lang="en-CA" sz="2733" spc="-10" smtClean="0">
                <a:solidFill>
                  <a:srgbClr val="8F8FBF"/>
                </a:solidFill>
                <a:latin typeface="Arial"/>
                <a:cs typeface="Arial"/>
              </a:rPr>
              <a:t>(the user’s “fair share”, a % of whole pool)</a:t>
            </a:r>
          </a:p>
          <a:p>
            <a:pPr>
              <a:lnSpc>
                <a:spcPts val="2795"/>
              </a:lnSpc>
            </a:pPr>
            <a:endParaRPr lang="en-CA" sz="2939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92200" y="3403600"/>
            <a:ext cx="8966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733" spc="-10" smtClean="0">
                <a:solidFill>
                  <a:srgbClr val="011892"/>
                </a:solidFill>
                <a:latin typeface="Arial"/>
                <a:cs typeface="Arial"/>
              </a:rPr>
              <a:t>2. For each job (until maximum matches reached):</a:t>
            </a:r>
          </a:p>
          <a:p>
            <a:pPr>
              <a:lnSpc>
                <a:spcPts val="3390"/>
              </a:lnSpc>
            </a:pPr>
            <a:endParaRPr lang="en-CA" sz="2939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85900" y="3924300"/>
            <a:ext cx="8572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a. Find all machines that are acceptable</a:t>
            </a:r>
          </a:p>
          <a:p>
            <a:pPr>
              <a:lnSpc>
                <a:spcPts val="2990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879600" y="4318000"/>
            <a:ext cx="81788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lang="en-CA" sz="2498" spc="-10" smtClean="0">
                <a:solidFill>
                  <a:srgbClr val="8F8FBF"/>
                </a:solidFill>
                <a:latin typeface="Arial"/>
                <a:cs typeface="Arial"/>
              </a:rPr>
              <a:t>(i.e., machine </a:t>
            </a:r>
            <a:r>
              <a:rPr lang="en-CA" sz="2508" b="1" i="1" spc="-10" smtClean="0">
                <a:solidFill>
                  <a:srgbClr val="8F8FBF"/>
                </a:solidFill>
                <a:latin typeface="Arial Italic"/>
                <a:cs typeface="Arial Italic"/>
              </a:rPr>
              <a:t>and</a:t>
            </a:r>
            <a:r>
              <a:rPr lang="en-CA" sz="2498" spc="-10" smtClean="0">
                <a:solidFill>
                  <a:srgbClr val="8F8FBF"/>
                </a:solidFill>
                <a:latin typeface="Arial"/>
                <a:cs typeface="Arial"/>
              </a:rPr>
              <a:t> job requirements are met)</a:t>
            </a:r>
          </a:p>
          <a:p>
            <a:pPr>
              <a:lnSpc>
                <a:spcPts val="251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85900" y="4737100"/>
            <a:ext cx="8572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b. If there are no acceptable machines, skip to next job</a:t>
            </a:r>
          </a:p>
          <a:p>
            <a:pPr>
              <a:lnSpc>
                <a:spcPts val="2990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85900" y="5207000"/>
            <a:ext cx="8572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c. Sort acceptable machines by job preferences</a:t>
            </a:r>
          </a:p>
          <a:p>
            <a:pPr>
              <a:lnSpc>
                <a:spcPts val="2990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85900" y="5676900"/>
            <a:ext cx="8572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d. Pick the best one</a:t>
            </a:r>
          </a:p>
          <a:p>
            <a:pPr>
              <a:lnSpc>
                <a:spcPts val="2990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85900" y="6146800"/>
            <a:ext cx="8572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e. Record match of job and slot</a:t>
            </a:r>
          </a:p>
          <a:p>
            <a:pPr>
              <a:lnSpc>
                <a:spcPts val="2990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9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4648200" y="317500"/>
            <a:ext cx="54102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20" smtClean="0">
                <a:solidFill>
                  <a:srgbClr val="011892"/>
                </a:solidFill>
                <a:latin typeface="Arial Bold"/>
                <a:cs typeface="Arial Bold"/>
              </a:rPr>
              <a:t>ClassAds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447800"/>
            <a:ext cx="9359900" cy="1257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In HTCondor, information about machines and</a:t>
            </a:r>
            <a:r>
              <a:rPr lang="en-CA" sz="324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48" smtClean="0">
                <a:solidFill>
                  <a:srgbClr val="000000"/>
                </a:solidFill>
                <a:latin typeface="Times New Roman"/>
              </a:rPr>
            </a:b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jobs </a:t>
            </a:r>
            <a:r>
              <a:rPr lang="en-CA" sz="3086" spc="-10" smtClean="0">
                <a:solidFill>
                  <a:srgbClr val="8F8FBF"/>
                </a:solidFill>
                <a:latin typeface="Arial"/>
                <a:cs typeface="Arial"/>
              </a:rPr>
              <a:t>(and more)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are represented by ClassAds</a:t>
            </a:r>
          </a:p>
          <a:p>
            <a:pPr>
              <a:lnSpc>
                <a:spcPts val="3400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692400"/>
            <a:ext cx="9359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You do not write ClassAds </a:t>
            </a:r>
            <a:r>
              <a:rPr lang="en-CA" sz="3086" spc="-10" smtClean="0">
                <a:solidFill>
                  <a:srgbClr val="8F8FBF"/>
                </a:solidFill>
                <a:latin typeface="Arial"/>
                <a:cs typeface="Arial"/>
              </a:rPr>
              <a:t>(much)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, but reading</a:t>
            </a:r>
            <a:r>
              <a:rPr lang="en-CA" sz="324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48" smtClean="0">
                <a:solidFill>
                  <a:srgbClr val="000000"/>
                </a:solidFill>
                <a:latin typeface="Times New Roman"/>
              </a:rPr>
            </a:b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them may help understanding and debugging</a:t>
            </a:r>
          </a:p>
          <a:p>
            <a:pPr>
              <a:lnSpc>
                <a:spcPts val="3300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3937000"/>
            <a:ext cx="9359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ClassAds can represent persistent facts, current</a:t>
            </a:r>
            <a:r>
              <a:rPr lang="en-CA" sz="324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48" smtClean="0">
                <a:solidFill>
                  <a:srgbClr val="000000"/>
                </a:solidFill>
                <a:latin typeface="Times New Roman"/>
              </a:rPr>
            </a:b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state, preferences, requirements, …</a:t>
            </a:r>
          </a:p>
          <a:p>
            <a:pPr>
              <a:lnSpc>
                <a:spcPts val="3300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5143500"/>
            <a:ext cx="9359900" cy="172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50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HTCondor uses a core of predefined attributes,</a:t>
            </a:r>
            <a:r>
              <a:rPr lang="en-CA" sz="324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48" smtClean="0">
                <a:solidFill>
                  <a:srgbClr val="000000"/>
                </a:solidFill>
                <a:latin typeface="Times New Roman"/>
              </a:rPr>
            </a:b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but users can add other, new attributes, which</a:t>
            </a:r>
            <a:r>
              <a:rPr lang="en-CA" sz="324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48" smtClean="0">
                <a:solidFill>
                  <a:srgbClr val="000000"/>
                </a:solidFill>
                <a:latin typeface="Times New Roman"/>
              </a:rPr>
            </a:b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can be used for matchmaking, reporting, etc.</a:t>
            </a:r>
          </a:p>
          <a:p>
            <a:pPr>
              <a:lnSpc>
                <a:spcPts val="3550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10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2717800" y="317500"/>
            <a:ext cx="7340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Sample ClassAd Attributes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0100" y="14859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MyType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"Job"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00" y="1816100"/>
            <a:ext cx="9258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TargetType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"Machine"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ClusterId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14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0100" y="25146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Owner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"cat"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100" y="28575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Cmd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"/.../test-job.py"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3187700"/>
            <a:ext cx="8549580" cy="34624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dirty="0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Requirements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(Arch == "X86_64") &amp;&amp; (</a:t>
            </a:r>
            <a:r>
              <a:rPr lang="en-CA" sz="2330" b="1" dirty="0" err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OpSys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== "LINUX")</a:t>
            </a:r>
            <a:endParaRPr lang="en-CA" sz="232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100" y="42291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Rank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0.0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45720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In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"/dev/null"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4914900"/>
            <a:ext cx="9258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UserLog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"/.../test-job.log"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Out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"test-job.out"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5600700"/>
            <a:ext cx="92583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Err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"test-job.err"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NiceUser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false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ShoeSize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10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11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2717800" y="317500"/>
            <a:ext cx="7340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Sample ClassAd Attributes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076700" y="1130300"/>
            <a:ext cx="5981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3093" smtClean="0">
                <a:solidFill>
                  <a:srgbClr val="000000"/>
                </a:solidFill>
                <a:latin typeface="Arial"/>
                <a:cs typeface="Arial"/>
              </a:rPr>
              <a:t>string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00" y="15367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MyType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"Job"</a:t>
            </a:r>
          </a:p>
          <a:p>
            <a:pPr>
              <a:lnSpc>
                <a:spcPts val="207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0100" y="1816100"/>
            <a:ext cx="9258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TargetType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"Machine"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ClusterId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14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100" y="25273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Owner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"cat"</a:t>
            </a:r>
          </a:p>
          <a:p>
            <a:pPr>
              <a:lnSpc>
                <a:spcPts val="255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28575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Cmd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"/.../test-job.py"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100" y="3187700"/>
            <a:ext cx="8409353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dirty="0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Requirements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(Arch == "X86_64") &amp;&amp;</a:t>
            </a:r>
            <a:r>
              <a:rPr lang="en-CA" sz="232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(</a:t>
            </a:r>
            <a:r>
              <a:rPr lang="en-CA" sz="2330" b="1" dirty="0" err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OpSys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== "LINUX")</a:t>
            </a:r>
          </a:p>
          <a:p>
            <a:pPr>
              <a:lnSpc>
                <a:spcPts val="2700"/>
              </a:lnSpc>
            </a:pPr>
            <a:endParaRPr lang="en-CA" sz="232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42291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Rank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0.0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45720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In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"/dev/null"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4914900"/>
            <a:ext cx="9258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UserLog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"/.../test-job.log"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Out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"test-job.out"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00100" y="5600700"/>
            <a:ext cx="92583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Err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"test-job.err"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NiceUser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false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ShoeSize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10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11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225800" y="317500"/>
            <a:ext cx="6832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20" smtClean="0">
                <a:solidFill>
                  <a:srgbClr val="011892"/>
                </a:solidFill>
                <a:latin typeface="Arial Bold"/>
                <a:cs typeface="Arial Bold"/>
              </a:rPr>
              <a:t>Goals For This Session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447800"/>
            <a:ext cx="9359900" cy="1257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Understand the mechanisms of HTCondor (and</a:t>
            </a:r>
            <a:r>
              <a:rPr lang="en-CA" sz="324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48" smtClean="0">
                <a:solidFill>
                  <a:srgbClr val="000000"/>
                </a:solidFill>
                <a:latin typeface="Times New Roman"/>
              </a:rPr>
            </a:b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HTC in general) a bit more deeply</a:t>
            </a:r>
          </a:p>
          <a:p>
            <a:pPr>
              <a:lnSpc>
                <a:spcPts val="3400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5908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Use a few more HTCondor features</a:t>
            </a:r>
          </a:p>
          <a:p>
            <a:pPr>
              <a:lnSpc>
                <a:spcPts val="3795"/>
              </a:lnSpc>
            </a:pPr>
            <a:endParaRPr lang="en-CA" sz="32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32893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Run more (and more complex) jobs at once</a:t>
            </a:r>
          </a:p>
          <a:p>
            <a:pPr>
              <a:lnSpc>
                <a:spcPts val="3795"/>
              </a:lnSpc>
            </a:pPr>
            <a:endParaRPr lang="en-CA" sz="328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3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2717800" y="317500"/>
            <a:ext cx="7340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Sample ClassAd Attributes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0100" y="14859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MyType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"Job"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00" y="18288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TargetType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"Machine"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0100" y="2159000"/>
            <a:ext cx="3149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ClusterId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14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Owner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"cat"</a:t>
            </a:r>
          </a:p>
          <a:p>
            <a:pPr>
              <a:lnSpc>
                <a:spcPts val="270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064000" y="2273300"/>
            <a:ext cx="58801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093" smtClean="0">
                <a:solidFill>
                  <a:srgbClr val="000000"/>
                </a:solidFill>
                <a:latin typeface="Arial"/>
                <a:cs typeface="Arial"/>
              </a:rPr>
              <a:t>number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28702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Cmd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"/.../test-job.py"</a:t>
            </a:r>
          </a:p>
          <a:p>
            <a:pPr>
              <a:lnSpc>
                <a:spcPts val="250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100" y="3187700"/>
            <a:ext cx="8549580" cy="34624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dirty="0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Requirements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(Arch == "X86_64") &amp;&amp;</a:t>
            </a:r>
            <a:r>
              <a:rPr lang="en-CA" sz="232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(</a:t>
            </a:r>
            <a:r>
              <a:rPr lang="en-CA" sz="2330" b="1" dirty="0" err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OpSys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== "LINUX")</a:t>
            </a:r>
            <a:endParaRPr lang="en-CA" sz="232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42291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Rank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0.0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45720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In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"/dev/null"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4914900"/>
            <a:ext cx="9258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UserLog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"/.../test-job.log"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Out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"test-job.out"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00100" y="5600700"/>
            <a:ext cx="92583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Err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"test-job.err"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NiceUser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false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ShoeSize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10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11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2717800" y="317500"/>
            <a:ext cx="7340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Sample ClassAd Attributes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0100" y="14859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MyType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"Job"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00" y="1816100"/>
            <a:ext cx="9258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TargetType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"Machine"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ClusterId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14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0100" y="25146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Owner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"cat"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100" y="28575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Cmd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"/.../test-job.py"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3187700"/>
            <a:ext cx="8566448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dirty="0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Requirements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(Arch == "X86_64") &amp;&amp;</a:t>
            </a:r>
            <a:r>
              <a:rPr lang="en-CA" sz="232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(</a:t>
            </a:r>
            <a:r>
              <a:rPr lang="en-CA" sz="2330" b="1" dirty="0" err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OpSys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== "LINUX") </a:t>
            </a:r>
          </a:p>
          <a:p>
            <a:pPr>
              <a:lnSpc>
                <a:spcPts val="2700"/>
              </a:lnSpc>
            </a:pPr>
            <a:endParaRPr lang="en-CA" sz="232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100" y="4229100"/>
            <a:ext cx="64516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Rank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0.0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4572000"/>
            <a:ext cx="64516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In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"/dev/null"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4914900"/>
            <a:ext cx="6451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UserLog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"/.../test-job.log"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Out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"test-job.out"</a:t>
            </a:r>
          </a:p>
          <a:p>
            <a:pPr>
              <a:lnSpc>
                <a:spcPts val="270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5600700"/>
            <a:ext cx="6451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Err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"test-job.err"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NiceUser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false</a:t>
            </a:r>
          </a:p>
          <a:p>
            <a:pPr>
              <a:lnSpc>
                <a:spcPts val="270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00100" y="6299200"/>
            <a:ext cx="64516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ShoeSize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10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366000" y="4267200"/>
            <a:ext cx="25781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939" spc="-10" smtClean="0">
                <a:solidFill>
                  <a:srgbClr val="000000"/>
                </a:solidFill>
                <a:latin typeface="Arial"/>
                <a:cs typeface="Arial"/>
              </a:rPr>
              <a:t>operations/</a:t>
            </a:r>
            <a:r>
              <a:rPr lang="en-CA" sz="309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93" smtClean="0">
                <a:solidFill>
                  <a:srgbClr val="000000"/>
                </a:solidFill>
                <a:latin typeface="Times New Roman"/>
              </a:rPr>
            </a:br>
            <a:r>
              <a:rPr lang="en-CA" sz="2939" spc="-10" smtClean="0">
                <a:solidFill>
                  <a:srgbClr val="000000"/>
                </a:solidFill>
                <a:latin typeface="Arial"/>
                <a:cs typeface="Arial"/>
              </a:rPr>
              <a:t>expressions</a:t>
            </a:r>
          </a:p>
          <a:p>
            <a:pPr>
              <a:lnSpc>
                <a:spcPts val="3090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15500" y="7327900"/>
            <a:ext cx="2286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28" spc="-10" smtClean="0">
                <a:solidFill>
                  <a:srgbClr val="666666"/>
                </a:solidFill>
                <a:latin typeface="Arial"/>
                <a:cs typeface="Arial"/>
              </a:rPr>
              <a:t>11</a:t>
            </a:r>
          </a:p>
          <a:p>
            <a:pPr>
              <a:lnSpc>
                <a:spcPts val="1265"/>
              </a:lnSpc>
            </a:pPr>
            <a:endParaRPr lang="en-CA" sz="10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2717800" y="317500"/>
            <a:ext cx="7340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Sample ClassAd Attributes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0100" y="14859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MyType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"Job"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00" y="1816100"/>
            <a:ext cx="9258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TargetType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"Machine"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ClusterId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14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0100" y="25146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Owner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"cat"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100" y="28575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Cmd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"/.../test-job.py"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3187700"/>
            <a:ext cx="8492710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dirty="0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Requirements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(Arch == "X86_64") &amp;&amp; (</a:t>
            </a:r>
            <a:r>
              <a:rPr lang="en-CA" sz="2330" b="1" dirty="0" err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OpSys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== "LINUX")</a:t>
            </a:r>
          </a:p>
          <a:p>
            <a:pPr>
              <a:lnSpc>
                <a:spcPts val="2700"/>
              </a:lnSpc>
            </a:pPr>
            <a:endParaRPr lang="en-CA" sz="232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100" y="42291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Rank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0.0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45720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In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"/dev/null"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4914900"/>
            <a:ext cx="9258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UserLog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"/.../test-job.log"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Out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"test-job.out"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5600700"/>
            <a:ext cx="3746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Err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"test-job.err"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NiceUser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false</a:t>
            </a:r>
          </a:p>
          <a:p>
            <a:pPr>
              <a:lnSpc>
                <a:spcPts val="270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00100" y="6299200"/>
            <a:ext cx="3746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ShoeSize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10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648200" y="5664200"/>
            <a:ext cx="5295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093" smtClean="0">
                <a:solidFill>
                  <a:srgbClr val="000000"/>
                </a:solidFill>
                <a:latin typeface="Arial"/>
                <a:cs typeface="Arial"/>
              </a:rPr>
              <a:t>boolean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11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2717800" y="317500"/>
            <a:ext cx="7340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Sample ClassAd Attributes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0100" y="14859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MyType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"Job"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00" y="1816100"/>
            <a:ext cx="9258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TargetType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"Machine"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ClusterId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14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0100" y="25146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Owner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"cat"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100" y="28575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Cmd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"/.../test-job.py"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3187700"/>
            <a:ext cx="8405564" cy="34624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dirty="0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Requirements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(Arch == "X86_64") &amp;&amp;</a:t>
            </a:r>
            <a:r>
              <a:rPr lang="en-CA" sz="232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(</a:t>
            </a:r>
            <a:r>
              <a:rPr lang="en-CA" sz="2330" b="1" dirty="0" err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OpSys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== "LINUX")</a:t>
            </a:r>
            <a:endParaRPr lang="en-CA" sz="232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100" y="42291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Rank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0.0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45720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In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"/dev/null"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4914900"/>
            <a:ext cx="9258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UserLog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"/.../test-job.log"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Out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"test-job.out"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5600700"/>
            <a:ext cx="9258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Err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"test-job.err"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NiceUser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false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00100" y="6299200"/>
            <a:ext cx="32131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ShoeSize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10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14800" y="6337300"/>
            <a:ext cx="58420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093" smtClean="0">
                <a:solidFill>
                  <a:srgbClr val="000000"/>
                </a:solidFill>
                <a:latin typeface="Arial"/>
                <a:cs typeface="Arial"/>
              </a:rPr>
              <a:t>arbitrary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3390900" y="317500"/>
            <a:ext cx="66675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HTCondor Universes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447800"/>
            <a:ext cx="9359900" cy="1257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Different combinations of configurations and</a:t>
            </a:r>
            <a:r>
              <a:rPr lang="en-CA" sz="324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48" smtClean="0">
                <a:solidFill>
                  <a:srgbClr val="000000"/>
                </a:solidFill>
                <a:latin typeface="Times New Roman"/>
              </a:rPr>
            </a:b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features are bundled as </a:t>
            </a:r>
            <a:r>
              <a:rPr lang="en-CA" sz="3031" b="1" i="1" spc="-10" smtClean="0">
                <a:solidFill>
                  <a:srgbClr val="011892"/>
                </a:solidFill>
                <a:latin typeface="Arial Italic"/>
                <a:cs typeface="Arial Italic"/>
              </a:rPr>
              <a:t>universes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:</a:t>
            </a:r>
          </a:p>
          <a:p>
            <a:pPr>
              <a:lnSpc>
                <a:spcPts val="3400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667000"/>
            <a:ext cx="9245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vanilla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    A “normal” job; default, fine for today</a:t>
            </a:r>
          </a:p>
          <a:p>
            <a:pPr>
              <a:lnSpc>
                <a:spcPts val="3220"/>
              </a:lnSpc>
            </a:pPr>
            <a:endParaRPr lang="en-CA" sz="2741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3187700"/>
            <a:ext cx="9245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standard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   Supports checkpointing and remote I/O</a:t>
            </a:r>
          </a:p>
          <a:p>
            <a:pPr>
              <a:lnSpc>
                <a:spcPts val="3220"/>
              </a:lnSpc>
            </a:pPr>
            <a:endParaRPr lang="en-CA" sz="273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3733800"/>
            <a:ext cx="97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60"/>
              </a:lnSpc>
            </a:pP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java</a:t>
            </a:r>
          </a:p>
          <a:p>
            <a:pPr>
              <a:lnSpc>
                <a:spcPts val="3160"/>
              </a:lnSpc>
            </a:pPr>
            <a:endParaRPr lang="en-CA" sz="2485" b="1" smtClean="0">
              <a:solidFill>
                <a:srgbClr val="011892"/>
              </a:solidFill>
              <a:latin typeface="Courier New Bold"/>
              <a:cs typeface="Courier New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67000" y="3695700"/>
            <a:ext cx="5232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Special support for Java programs</a:t>
            </a:r>
          </a:p>
          <a:p>
            <a:pPr>
              <a:lnSpc>
                <a:spcPts val="3220"/>
              </a:lnSpc>
            </a:pPr>
            <a:endParaRPr lang="en-CA" sz="2645" spc="-1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2800" y="4254500"/>
            <a:ext cx="1739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60"/>
              </a:lnSpc>
            </a:pP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parallel</a:t>
            </a:r>
          </a:p>
          <a:p>
            <a:pPr>
              <a:lnSpc>
                <a:spcPts val="3160"/>
              </a:lnSpc>
            </a:pPr>
            <a:endParaRPr lang="en-CA" sz="2485" b="1" smtClean="0">
              <a:solidFill>
                <a:srgbClr val="011892"/>
              </a:solidFill>
              <a:latin typeface="Courier New Bold"/>
              <a:cs typeface="Courier New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67000" y="4216400"/>
            <a:ext cx="5435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Supports parallel jobs (such as MPI)</a:t>
            </a:r>
          </a:p>
          <a:p>
            <a:pPr>
              <a:lnSpc>
                <a:spcPts val="3220"/>
              </a:lnSpc>
            </a:pPr>
            <a:endParaRPr lang="en-CA" sz="2645" spc="-1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12800" y="4775200"/>
            <a:ext cx="97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60"/>
              </a:lnSpc>
            </a:pP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grid</a:t>
            </a:r>
          </a:p>
          <a:p>
            <a:pPr>
              <a:lnSpc>
                <a:spcPts val="3160"/>
              </a:lnSpc>
            </a:pPr>
            <a:endParaRPr lang="en-CA" sz="2485" b="1" smtClean="0">
              <a:solidFill>
                <a:srgbClr val="011892"/>
              </a:solidFill>
              <a:latin typeface="Courier New Bold"/>
              <a:cs typeface="Courier New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667000" y="4737100"/>
            <a:ext cx="66802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Submits to remote system (more tomorrow)</a:t>
            </a:r>
          </a:p>
          <a:p>
            <a:pPr>
              <a:lnSpc>
                <a:spcPts val="3220"/>
              </a:lnSpc>
            </a:pPr>
            <a:endParaRPr lang="en-CA" sz="2645" spc="-1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12800" y="5245100"/>
            <a:ext cx="21717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… and more!</a:t>
            </a:r>
          </a:p>
          <a:p>
            <a:pPr>
              <a:lnSpc>
                <a:spcPts val="3220"/>
              </a:lnSpc>
            </a:pPr>
            <a:endParaRPr lang="en-CA" sz="2645" spc="-1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12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3454400" y="317500"/>
            <a:ext cx="6604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HTCondor Priorities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589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lang="en-CA" sz="4882" b="1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258" b="1" smtClean="0">
                <a:solidFill>
                  <a:srgbClr val="011892"/>
                </a:solidFill>
                <a:latin typeface="Arial"/>
                <a:cs typeface="Arial"/>
              </a:rPr>
              <a:t> Job priority</a:t>
            </a:r>
          </a:p>
          <a:p>
            <a:pPr>
              <a:lnSpc>
                <a:spcPts val="3850"/>
              </a:lnSpc>
            </a:pPr>
            <a:endParaRPr lang="en-CA" sz="336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2200" y="1841500"/>
            <a:ext cx="89662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Set per job by the user (owner)</a:t>
            </a:r>
            <a:r>
              <a:rPr lang="en-CA" sz="278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84" smtClean="0">
                <a:solidFill>
                  <a:srgbClr val="000000"/>
                </a:solidFill>
                <a:latin typeface="Times New Roman"/>
              </a:rPr>
            </a:b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Relative to that user’s other jobs</a:t>
            </a:r>
          </a:p>
          <a:p>
            <a:pPr>
              <a:lnSpc>
                <a:spcPts val="300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565400"/>
            <a:ext cx="89662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Set in submit file or change later with </a:t>
            </a:r>
            <a:r>
              <a:rPr lang="en-CA" sz="2361" b="1" spc="-10" smtClean="0">
                <a:solidFill>
                  <a:srgbClr val="011892"/>
                </a:solidFill>
                <a:latin typeface="Courier New Bold"/>
                <a:cs typeface="Courier New Bold"/>
              </a:rPr>
              <a:t>condor_prio</a:t>
            </a:r>
            <a:r>
              <a:rPr lang="en-CA" sz="278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84" smtClean="0">
                <a:solidFill>
                  <a:srgbClr val="000000"/>
                </a:solidFill>
                <a:latin typeface="Times New Roman"/>
              </a:rPr>
            </a:b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Higher number means run sooner</a:t>
            </a:r>
          </a:p>
          <a:p>
            <a:pPr>
              <a:lnSpc>
                <a:spcPts val="300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4671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lang="en-CA" sz="4639" b="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96" b="1" spc="-10" smtClean="0">
                <a:solidFill>
                  <a:srgbClr val="011892"/>
                </a:solidFill>
                <a:latin typeface="Arial"/>
                <a:cs typeface="Arial"/>
              </a:rPr>
              <a:t> User priority</a:t>
            </a:r>
          </a:p>
          <a:p>
            <a:pPr>
              <a:lnSpc>
                <a:spcPts val="3850"/>
              </a:lnSpc>
            </a:pPr>
            <a:endParaRPr lang="en-CA" sz="335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92200" y="39624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2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Computed based on past usage</a:t>
            </a:r>
          </a:p>
          <a:p>
            <a:pPr>
              <a:lnSpc>
                <a:spcPts val="28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2200" y="4305300"/>
            <a:ext cx="89662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Determines user’s “fair share” percentage of slots</a:t>
            </a:r>
            <a:r>
              <a:rPr lang="en-CA" sz="278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84" smtClean="0">
                <a:solidFill>
                  <a:srgbClr val="000000"/>
                </a:solidFill>
                <a:latin typeface="Times New Roman"/>
              </a:rPr>
            </a:b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Lower number means run sooner (0.5 is minimum)</a:t>
            </a:r>
          </a:p>
          <a:p>
            <a:pPr>
              <a:lnSpc>
                <a:spcPts val="300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5181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10"/>
              </a:lnSpc>
            </a:pPr>
            <a:r>
              <a:rPr lang="en-CA" sz="4639" b="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96" b="1" spc="-10" smtClean="0">
                <a:solidFill>
                  <a:srgbClr val="011892"/>
                </a:solidFill>
                <a:latin typeface="Arial"/>
                <a:cs typeface="Arial"/>
              </a:rPr>
              <a:t> Preemption</a:t>
            </a:r>
          </a:p>
          <a:p>
            <a:pPr>
              <a:lnSpc>
                <a:spcPts val="3910"/>
              </a:lnSpc>
            </a:pPr>
            <a:endParaRPr lang="en-CA" sz="338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92200" y="5715000"/>
            <a:ext cx="8966200" cy="850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0"/>
              </a:lnSpc>
              <a:tabLst>
                <a:tab pos="393700" algn="l"/>
              </a:tabLst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Low priority jobs stopped for high priority ones</a:t>
            </a:r>
            <a:r>
              <a:rPr lang="en-CA" sz="278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84" smtClean="0">
                <a:solidFill>
                  <a:srgbClr val="000000"/>
                </a:solidFill>
                <a:latin typeface="Times New Roman"/>
              </a:rPr>
            </a:b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	(stopped jobs go back into the regular queue)</a:t>
            </a:r>
          </a:p>
          <a:p>
            <a:pPr>
              <a:lnSpc>
                <a:spcPts val="25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2200" y="6388100"/>
            <a:ext cx="89662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Governed by fair-share algorithm and pool policy</a:t>
            </a:r>
            <a:r>
              <a:rPr lang="en-CA" sz="278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84" smtClean="0">
                <a:solidFill>
                  <a:srgbClr val="000000"/>
                </a:solidFill>
                <a:latin typeface="Times New Roman"/>
              </a:rPr>
            </a:b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Not enabled on all pools</a:t>
            </a:r>
          </a:p>
          <a:p>
            <a:pPr>
              <a:lnSpc>
                <a:spcPts val="300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13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016000" y="3378200"/>
            <a:ext cx="90424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475"/>
              </a:lnSpc>
            </a:pPr>
            <a:r>
              <a:rPr lang="en-CA" sz="6182" b="1" spc="-10" smtClean="0">
                <a:solidFill>
                  <a:srgbClr val="011892"/>
                </a:solidFill>
                <a:latin typeface="Arial Bold"/>
                <a:cs typeface="Arial Bold"/>
              </a:rPr>
              <a:t>HTCondor Commands</a:t>
            </a:r>
          </a:p>
          <a:p>
            <a:pPr>
              <a:lnSpc>
                <a:spcPts val="7475"/>
              </a:lnSpc>
            </a:pPr>
            <a:endParaRPr lang="en-CA" sz="64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14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3479800" y="317500"/>
            <a:ext cx="6578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List Jobs: </a:t>
            </a:r>
            <a:r>
              <a:rPr lang="en-CA" sz="3389" b="1" spc="-10" smtClean="0">
                <a:solidFill>
                  <a:srgbClr val="011892"/>
                </a:solidFill>
                <a:latin typeface="Courier New Bold"/>
                <a:cs typeface="Courier New Bold"/>
              </a:rPr>
              <a:t>condor_q</a:t>
            </a:r>
          </a:p>
          <a:p>
            <a:pPr>
              <a:lnSpc>
                <a:spcPts val="4500"/>
              </a:lnSpc>
            </a:pPr>
            <a:endParaRPr lang="en-CA" sz="3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71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Select jobs: by user </a:t>
            </a:r>
            <a:r>
              <a:rPr lang="en-CA" sz="3086" spc="-10" smtClean="0">
                <a:solidFill>
                  <a:srgbClr val="8F8FBF"/>
                </a:solidFill>
                <a:latin typeface="Arial"/>
                <a:cs typeface="Arial"/>
              </a:rPr>
              <a:t>(e.g., you)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, cluster, job ID</a:t>
            </a:r>
          </a:p>
          <a:p>
            <a:pPr>
              <a:lnSpc>
                <a:spcPts val="3795"/>
              </a:lnSpc>
            </a:pPr>
            <a:endParaRPr lang="en-CA" sz="328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1971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Format output as you like</a:t>
            </a:r>
          </a:p>
          <a:p>
            <a:pPr>
              <a:lnSpc>
                <a:spcPts val="3795"/>
              </a:lnSpc>
            </a:pPr>
            <a:endParaRPr lang="en-CA" sz="330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3098800"/>
            <a:ext cx="93599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70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View full ClassAd(s), typically 80-90 attributes</a:t>
            </a:r>
            <a:r>
              <a:rPr lang="en-CA" sz="324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48" smtClean="0">
                <a:solidFill>
                  <a:srgbClr val="000000"/>
                </a:solidFill>
                <a:latin typeface="Times New Roman"/>
              </a:rPr>
            </a:br>
            <a:r>
              <a:rPr lang="en-CA" sz="3086" spc="-10" smtClean="0">
                <a:solidFill>
                  <a:srgbClr val="8F8FBF"/>
                </a:solidFill>
                <a:latin typeface="Arial"/>
                <a:cs typeface="Arial"/>
              </a:rPr>
              <a:t>(most useful when limited to a single job ID)</a:t>
            </a:r>
          </a:p>
          <a:p>
            <a:pPr>
              <a:lnSpc>
                <a:spcPts val="2970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42545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Ask HTCondor why a job is not running</a:t>
            </a:r>
          </a:p>
          <a:p>
            <a:pPr>
              <a:lnSpc>
                <a:spcPts val="3795"/>
              </a:lnSpc>
            </a:pPr>
            <a:endParaRPr lang="en-CA" sz="32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92200" y="4762500"/>
            <a:ext cx="89662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086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May not explain everything, but can help</a:t>
            </a:r>
          </a:p>
          <a:p>
            <a:pPr>
              <a:lnSpc>
                <a:spcPts val="3735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2200" y="5245100"/>
            <a:ext cx="89662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086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Remember: Negotiation happens periodically</a:t>
            </a:r>
          </a:p>
          <a:p>
            <a:pPr>
              <a:lnSpc>
                <a:spcPts val="3735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60452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Explore </a:t>
            </a:r>
            <a:r>
              <a:rPr lang="en-CA" sz="2802" b="1" spc="-10" smtClean="0">
                <a:solidFill>
                  <a:srgbClr val="011892"/>
                </a:solidFill>
                <a:latin typeface="Courier New Bold"/>
                <a:cs typeface="Courier New Bold"/>
              </a:rPr>
              <a:t>condor_q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options in next exercises</a:t>
            </a:r>
          </a:p>
          <a:p>
            <a:pPr>
              <a:lnSpc>
                <a:spcPts val="3900"/>
              </a:lnSpc>
            </a:pPr>
            <a:endParaRPr lang="en-CA" sz="3229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15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2755900" y="317500"/>
            <a:ext cx="73025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40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List Slots: </a:t>
            </a:r>
            <a:r>
              <a:rPr lang="en-CA" sz="3389" b="1" spc="-10" smtClean="0">
                <a:solidFill>
                  <a:srgbClr val="011892"/>
                </a:solidFill>
                <a:latin typeface="Courier New Bold"/>
                <a:cs typeface="Courier New Bold"/>
              </a:rPr>
              <a:t>condor_status</a:t>
            </a:r>
          </a:p>
          <a:p>
            <a:pPr>
              <a:lnSpc>
                <a:spcPts val="4440"/>
              </a:lnSpc>
            </a:pPr>
            <a:endParaRPr lang="en-CA" sz="37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71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Select slots: available, host, specific slot</a:t>
            </a:r>
          </a:p>
          <a:p>
            <a:pPr>
              <a:lnSpc>
                <a:spcPts val="3795"/>
              </a:lnSpc>
            </a:pPr>
            <a:endParaRPr lang="en-CA" sz="328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1971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Select slots by ClassAd expression</a:t>
            </a:r>
          </a:p>
          <a:p>
            <a:pPr>
              <a:lnSpc>
                <a:spcPts val="3795"/>
              </a:lnSpc>
            </a:pPr>
            <a:endParaRPr lang="en-CA" sz="329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654300"/>
            <a:ext cx="89662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25"/>
              </a:lnSpc>
            </a:pPr>
            <a:r>
              <a:rPr lang="en-CA" sz="3021" spc="-10" smtClean="0">
                <a:solidFill>
                  <a:srgbClr val="8F8FBF"/>
                </a:solidFill>
                <a:latin typeface="Arial"/>
                <a:cs typeface="Arial"/>
              </a:rPr>
              <a:t>E.g., slots with SL 6 (OS) and ≥ 10 GB memory</a:t>
            </a:r>
          </a:p>
          <a:p>
            <a:pPr>
              <a:lnSpc>
                <a:spcPts val="2925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4290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Format output as you like</a:t>
            </a:r>
          </a:p>
          <a:p>
            <a:pPr>
              <a:lnSpc>
                <a:spcPts val="3795"/>
              </a:lnSpc>
            </a:pPr>
            <a:endParaRPr lang="en-CA" sz="330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4343400"/>
            <a:ext cx="93599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25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View full ClassAd(s), typically 120-250 attributes</a:t>
            </a:r>
            <a:r>
              <a:rPr lang="en-CA" sz="324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48" smtClean="0">
                <a:solidFill>
                  <a:srgbClr val="000000"/>
                </a:solidFill>
                <a:latin typeface="Times New Roman"/>
              </a:rPr>
            </a:br>
            <a:r>
              <a:rPr lang="en-CA" sz="3021" spc="-10" smtClean="0">
                <a:solidFill>
                  <a:srgbClr val="8F8FBF"/>
                </a:solidFill>
                <a:latin typeface="Arial"/>
                <a:cs typeface="Arial"/>
              </a:rPr>
              <a:t>(most useful when limited to a single slot)</a:t>
            </a:r>
          </a:p>
          <a:p>
            <a:pPr>
              <a:lnSpc>
                <a:spcPts val="2925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98500" y="54737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Explore </a:t>
            </a:r>
            <a:r>
              <a:rPr lang="en-CA" sz="2743" b="1" spc="-10" smtClean="0">
                <a:solidFill>
                  <a:srgbClr val="011892"/>
                </a:solidFill>
                <a:latin typeface="Courier New Bold"/>
                <a:cs typeface="Courier New Bold"/>
              </a:rPr>
              <a:t>condor_status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options in exercises</a:t>
            </a:r>
          </a:p>
          <a:p>
            <a:pPr>
              <a:lnSpc>
                <a:spcPts val="3900"/>
              </a:lnSpc>
            </a:pPr>
            <a:endParaRPr lang="en-CA" sz="319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0500" y="7327900"/>
            <a:ext cx="14605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2013 OSG User School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191000" y="7327900"/>
            <a:ext cx="18542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Cartwright - More HTCondor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16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2781300" y="3378200"/>
            <a:ext cx="72771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475"/>
              </a:lnSpc>
            </a:pPr>
            <a:r>
              <a:rPr lang="en-CA" sz="6182" b="1" spc="-10" smtClean="0">
                <a:solidFill>
                  <a:srgbClr val="011892"/>
                </a:solidFill>
                <a:latin typeface="Arial Bold"/>
                <a:cs typeface="Arial Bold"/>
              </a:rPr>
              <a:t>Submit Files</a:t>
            </a:r>
          </a:p>
          <a:p>
            <a:pPr>
              <a:lnSpc>
                <a:spcPts val="7475"/>
              </a:lnSpc>
            </a:pPr>
            <a:endParaRPr lang="en-CA" sz="64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17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498600" y="3378200"/>
            <a:ext cx="85598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475"/>
              </a:lnSpc>
            </a:pPr>
            <a:r>
              <a:rPr lang="en-CA" sz="6182" b="1" spc="-10" smtClean="0">
                <a:solidFill>
                  <a:srgbClr val="011892"/>
                </a:solidFill>
                <a:latin typeface="Arial Bold"/>
                <a:cs typeface="Arial Bold"/>
              </a:rPr>
              <a:t>HTCondor in Depth</a:t>
            </a:r>
          </a:p>
          <a:p>
            <a:pPr>
              <a:lnSpc>
                <a:spcPts val="7475"/>
              </a:lnSpc>
            </a:pPr>
            <a:endParaRPr lang="en-CA" sz="64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4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3568700" y="317500"/>
            <a:ext cx="64897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Resource Requests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1447800"/>
            <a:ext cx="95758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4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request_cpus = </a:t>
            </a:r>
            <a:r>
              <a:rPr lang="en-CA" sz="2794" b="1" i="1" smtClean="0">
                <a:solidFill>
                  <a:srgbClr val="941100"/>
                </a:solidFill>
                <a:latin typeface="DejaVu Sans Mono Bold Oblique"/>
                <a:cs typeface="DejaVu Sans Mono Bold Oblique"/>
              </a:rPr>
              <a:t>ClassAdExpression</a:t>
            </a:r>
            <a:r>
              <a:rPr lang="en-CA" sz="278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84" smtClean="0">
                <a:solidFill>
                  <a:srgbClr val="000000"/>
                </a:solidFill>
                <a:latin typeface="Times New Roman"/>
              </a:rPr>
            </a:br>
            <a:r>
              <a:rPr lang="en-CA" sz="2794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request_disk = </a:t>
            </a:r>
            <a:r>
              <a:rPr lang="en-CA" sz="2794" b="1" i="1" smtClean="0">
                <a:solidFill>
                  <a:srgbClr val="941100"/>
                </a:solidFill>
                <a:latin typeface="DejaVu Sans Mono Bold Oblique"/>
                <a:cs typeface="DejaVu Sans Mono Bold Oblique"/>
              </a:rPr>
              <a:t>ClassAdExpression</a:t>
            </a:r>
            <a:r>
              <a:rPr lang="en-CA" sz="278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84" smtClean="0">
                <a:solidFill>
                  <a:srgbClr val="000000"/>
                </a:solidFill>
                <a:latin typeface="Times New Roman"/>
              </a:rPr>
            </a:br>
            <a:r>
              <a:rPr lang="en-CA" sz="2794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request_memory = </a:t>
            </a:r>
            <a:r>
              <a:rPr lang="en-CA" sz="2794" b="1" i="1" smtClean="0">
                <a:solidFill>
                  <a:srgbClr val="941100"/>
                </a:solidFill>
                <a:latin typeface="DejaVu Sans Mono Bold Oblique"/>
                <a:cs typeface="DejaVu Sans Mono Bold Oblique"/>
              </a:rPr>
              <a:t>ClassAdExpression</a:t>
            </a:r>
          </a:p>
          <a:p>
            <a:pPr>
              <a:lnSpc>
                <a:spcPts val="340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31623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Ask for minimum resources of execute machine</a:t>
            </a:r>
          </a:p>
          <a:p>
            <a:pPr>
              <a:lnSpc>
                <a:spcPts val="3795"/>
              </a:lnSpc>
            </a:pPr>
            <a:endParaRPr lang="en-CA" sz="328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36449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May be dynamically allocated (very advanced!)</a:t>
            </a:r>
          </a:p>
          <a:p>
            <a:pPr>
              <a:lnSpc>
                <a:spcPts val="3680"/>
              </a:lnSpc>
            </a:pPr>
            <a:endParaRPr lang="en-CA" sz="328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41148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4541" b="1" i="1" spc="-20" smtClean="0">
                <a:solidFill>
                  <a:srgbClr val="FF6500"/>
                </a:solidFill>
                <a:latin typeface="Arial Italic"/>
                <a:cs typeface="Arial Italic"/>
              </a:rPr>
              <a:t>•</a:t>
            </a:r>
            <a:r>
              <a:rPr lang="en-CA" sz="3031" b="1" i="1" spc="-20" smtClean="0">
                <a:solidFill>
                  <a:srgbClr val="FF6500"/>
                </a:solidFill>
                <a:latin typeface="Arial Italic"/>
                <a:cs typeface="Arial Italic"/>
              </a:rPr>
              <a:t> Check job log for actual usage!!!</a:t>
            </a:r>
          </a:p>
          <a:p>
            <a:pPr>
              <a:lnSpc>
                <a:spcPts val="3700"/>
              </a:lnSpc>
            </a:pPr>
            <a:endParaRPr lang="en-CA" sz="329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2600" y="4927600"/>
            <a:ext cx="4864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4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request_disk = 2000000</a:t>
            </a:r>
          </a:p>
          <a:p>
            <a:pPr>
              <a:lnSpc>
                <a:spcPts val="3220"/>
              </a:lnSpc>
            </a:pPr>
            <a:endParaRPr lang="en-CA" sz="2794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88000" y="4927600"/>
            <a:ext cx="4013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4" b="1" smtClean="0">
                <a:solidFill>
                  <a:srgbClr val="011892"/>
                </a:solidFill>
                <a:latin typeface="DejaVu Sans Mono Bold"/>
                <a:cs typeface="DejaVu Sans Mono Bold"/>
              </a:rPr>
              <a:t># in KB by default</a:t>
            </a:r>
          </a:p>
          <a:p>
            <a:pPr>
              <a:lnSpc>
                <a:spcPts val="3220"/>
              </a:lnSpc>
            </a:pPr>
            <a:endParaRPr lang="en-CA" sz="2794" b="1" smtClean="0">
              <a:solidFill>
                <a:srgbClr val="011892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2600" y="5334000"/>
            <a:ext cx="40767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55"/>
              </a:lnSpc>
            </a:pPr>
            <a:r>
              <a:rPr lang="en-CA" sz="2794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request_disk = 2GB</a:t>
            </a:r>
          </a:p>
          <a:p>
            <a:pPr>
              <a:lnSpc>
                <a:spcPts val="3155"/>
              </a:lnSpc>
            </a:pPr>
            <a:endParaRPr lang="en-CA" sz="2794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588000" y="5334000"/>
            <a:ext cx="36576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4" b="1" smtClean="0">
                <a:solidFill>
                  <a:srgbClr val="011892"/>
                </a:solidFill>
                <a:latin typeface="DejaVu Sans Mono Bold"/>
                <a:cs typeface="DejaVu Sans Mono Bold"/>
              </a:rPr>
              <a:t># KB, MB, GB, TB</a:t>
            </a:r>
          </a:p>
          <a:p>
            <a:pPr>
              <a:lnSpc>
                <a:spcPts val="3220"/>
              </a:lnSpc>
            </a:pPr>
            <a:endParaRPr lang="en-CA" sz="2794" b="1" smtClean="0">
              <a:solidFill>
                <a:srgbClr val="011892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82600" y="5930900"/>
            <a:ext cx="4660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4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request_memory = 2000</a:t>
            </a:r>
          </a:p>
          <a:p>
            <a:pPr>
              <a:lnSpc>
                <a:spcPts val="3220"/>
              </a:lnSpc>
            </a:pPr>
            <a:endParaRPr lang="en-CA" sz="2794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588000" y="5930900"/>
            <a:ext cx="4013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4" b="1" smtClean="0">
                <a:solidFill>
                  <a:srgbClr val="011892"/>
                </a:solidFill>
                <a:latin typeface="DejaVu Sans Mono Bold"/>
                <a:cs typeface="DejaVu Sans Mono Bold"/>
              </a:rPr>
              <a:t># in MB by default</a:t>
            </a:r>
          </a:p>
          <a:p>
            <a:pPr>
              <a:lnSpc>
                <a:spcPts val="3220"/>
              </a:lnSpc>
            </a:pPr>
            <a:endParaRPr lang="en-CA" sz="2794" b="1" smtClean="0">
              <a:solidFill>
                <a:srgbClr val="011892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82600" y="6337300"/>
            <a:ext cx="45085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65"/>
              </a:lnSpc>
            </a:pPr>
            <a:r>
              <a:rPr lang="en-CA" sz="2794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request_memory = 2GB</a:t>
            </a:r>
          </a:p>
          <a:p>
            <a:pPr>
              <a:lnSpc>
                <a:spcPts val="3165"/>
              </a:lnSpc>
            </a:pPr>
            <a:endParaRPr lang="en-CA" sz="2794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588000" y="6337300"/>
            <a:ext cx="36576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4" b="1" smtClean="0">
                <a:solidFill>
                  <a:srgbClr val="011892"/>
                </a:solidFill>
                <a:latin typeface="DejaVu Sans Mono Bold"/>
                <a:cs typeface="DejaVu Sans Mono Bold"/>
              </a:rPr>
              <a:t># KB, MB, GB, TB</a:t>
            </a:r>
          </a:p>
          <a:p>
            <a:pPr>
              <a:lnSpc>
                <a:spcPts val="3220"/>
              </a:lnSpc>
            </a:pPr>
            <a:endParaRPr lang="en-CA" sz="2794" b="1" smtClean="0">
              <a:solidFill>
                <a:srgbClr val="011892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18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035300" y="317500"/>
            <a:ext cx="70231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20" smtClean="0">
                <a:solidFill>
                  <a:srgbClr val="011892"/>
                </a:solidFill>
                <a:latin typeface="Arial Bold"/>
                <a:cs typeface="Arial Bold"/>
              </a:rPr>
              <a:t>File Access in HTCondor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71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96" b="1" spc="-10" smtClean="0">
                <a:solidFill>
                  <a:srgbClr val="011892"/>
                </a:solidFill>
                <a:latin typeface="Arial Bold"/>
                <a:cs typeface="Arial Bold"/>
              </a:rPr>
              <a:t> Option 1: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Shared filesystem</a:t>
            </a:r>
          </a:p>
          <a:p>
            <a:pPr>
              <a:lnSpc>
                <a:spcPts val="3795"/>
              </a:lnSpc>
            </a:pPr>
            <a:endParaRPr lang="en-CA" sz="33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2200" y="18669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Easy to use</a:t>
            </a:r>
            <a:r>
              <a:rPr lang="en-CA" sz="2645" spc="-10" smtClean="0">
                <a:solidFill>
                  <a:srgbClr val="8F8FBF"/>
                </a:solidFill>
                <a:latin typeface="Arial"/>
                <a:cs typeface="Arial"/>
              </a:rPr>
              <a:t> (jobs just access files)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184400"/>
            <a:ext cx="89662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But, must exist and be ready handle load</a:t>
            </a:r>
            <a:r>
              <a:rPr lang="en-CA" sz="278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84" smtClean="0">
                <a:solidFill>
                  <a:srgbClr val="000000"/>
                </a:solidFill>
                <a:latin typeface="Times New Roman"/>
              </a:rPr>
            </a:br>
            <a:r>
              <a:rPr lang="en-CA" sz="2655" b="1" spc="-1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should_transfer_files = NO</a:t>
            </a:r>
          </a:p>
          <a:p>
            <a:pPr>
              <a:lnSpc>
                <a:spcPts val="430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9751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96" b="1" spc="-10" smtClean="0">
                <a:solidFill>
                  <a:srgbClr val="011892"/>
                </a:solidFill>
                <a:latin typeface="Arial Bold"/>
                <a:cs typeface="Arial Bold"/>
              </a:rPr>
              <a:t> Option 2: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HTCondor transfers files for you</a:t>
            </a:r>
          </a:p>
          <a:p>
            <a:pPr>
              <a:lnSpc>
                <a:spcPts val="3795"/>
              </a:lnSpc>
            </a:pPr>
            <a:endParaRPr lang="en-CA" sz="328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92200" y="44831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Must name all input files (except executable)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2200" y="4800600"/>
            <a:ext cx="89662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May name output files; defaults to all new/changed</a:t>
            </a:r>
            <a:r>
              <a:rPr lang="en-CA" sz="278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84" smtClean="0">
                <a:solidFill>
                  <a:srgbClr val="000000"/>
                </a:solidFill>
                <a:latin typeface="Times New Roman"/>
              </a:rPr>
            </a:br>
            <a:r>
              <a:rPr lang="en-CA" sz="2655" b="1" spc="-1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should_transfer_files = YES</a:t>
            </a:r>
          </a:p>
          <a:p>
            <a:pPr>
              <a:lnSpc>
                <a:spcPts val="430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93800" y="5981700"/>
            <a:ext cx="8864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lang="en-CA" sz="2655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when_to_transfer_output = ON_EXIT</a:t>
            </a:r>
          </a:p>
          <a:p>
            <a:pPr>
              <a:lnSpc>
                <a:spcPts val="259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93800" y="6350000"/>
            <a:ext cx="8864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CA" sz="2655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transfer_input_files = a.txt, b.tgz</a:t>
            </a:r>
          </a:p>
          <a:p>
            <a:pPr>
              <a:lnSpc>
                <a:spcPts val="336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19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556000" y="317500"/>
            <a:ext cx="65024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Email Notifications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1435100"/>
            <a:ext cx="9575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4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notification = </a:t>
            </a:r>
            <a:r>
              <a:rPr lang="en-CA" sz="2794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Always</a:t>
            </a:r>
            <a:r>
              <a:rPr lang="en-CA" sz="2794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|</a:t>
            </a:r>
            <a:r>
              <a:rPr lang="en-CA" sz="2794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Complete</a:t>
            </a:r>
            <a:r>
              <a:rPr lang="en-CA" sz="2794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|</a:t>
            </a:r>
            <a:r>
              <a:rPr lang="en-CA" sz="2794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Error</a:t>
            </a:r>
            <a:r>
              <a:rPr lang="en-CA" sz="2794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|</a:t>
            </a:r>
            <a:r>
              <a:rPr lang="en-CA" sz="2794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Never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0701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When to send email</a:t>
            </a:r>
          </a:p>
          <a:p>
            <a:pPr>
              <a:lnSpc>
                <a:spcPts val="3795"/>
              </a:lnSpc>
            </a:pPr>
            <a:endParaRPr lang="en-CA" sz="3329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565400"/>
            <a:ext cx="8966200" cy="166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2475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 Always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: job checkpoints or completes</a:t>
            </a:r>
            <a:r>
              <a:rPr lang="en-CA" sz="26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95" smtClean="0">
                <a:solidFill>
                  <a:srgbClr val="000000"/>
                </a:solidFill>
                <a:latin typeface="Times New Roman"/>
              </a:rPr>
            </a:br>
            <a:r>
              <a:rPr lang="en-CA" sz="2475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 Complete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: job completes (default)</a:t>
            </a:r>
            <a:r>
              <a:rPr lang="en-CA" sz="271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18" smtClean="0">
                <a:solidFill>
                  <a:srgbClr val="000000"/>
                </a:solidFill>
                <a:latin typeface="Times New Roman"/>
              </a:rPr>
            </a:br>
            <a:r>
              <a:rPr lang="en-CA" sz="2475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 Error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: job completes with error</a:t>
            </a:r>
            <a:r>
              <a:rPr lang="en-CA" sz="2701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01" smtClean="0">
                <a:solidFill>
                  <a:srgbClr val="000000"/>
                </a:solidFill>
                <a:latin typeface="Times New Roman"/>
              </a:rPr>
            </a:br>
            <a:r>
              <a:rPr lang="en-CA" sz="2475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 Never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: do not send email</a:t>
            </a:r>
          </a:p>
          <a:p>
            <a:pPr>
              <a:lnSpc>
                <a:spcPts val="2930"/>
              </a:lnSpc>
            </a:pPr>
            <a:endParaRPr lang="en-CA" sz="2701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" y="4470400"/>
            <a:ext cx="9575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CA" sz="2794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notify_user = </a:t>
            </a:r>
            <a:r>
              <a:rPr lang="en-CA" sz="2794" b="1" i="1" smtClean="0">
                <a:solidFill>
                  <a:srgbClr val="941100"/>
                </a:solidFill>
                <a:latin typeface="DejaVu Sans Mono Bold Oblique"/>
                <a:cs typeface="DejaVu Sans Mono Bold Oblique"/>
              </a:rPr>
              <a:t>email</a:t>
            </a:r>
          </a:p>
          <a:p>
            <a:pPr>
              <a:lnSpc>
                <a:spcPts val="336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50800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Where to send email</a:t>
            </a:r>
          </a:p>
          <a:p>
            <a:pPr>
              <a:lnSpc>
                <a:spcPts val="3795"/>
              </a:lnSpc>
            </a:pPr>
            <a:endParaRPr lang="en-CA" sz="332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98500" y="55880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4872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248" smtClean="0">
                <a:solidFill>
                  <a:srgbClr val="011892"/>
                </a:solidFill>
                <a:latin typeface="Arial"/>
                <a:cs typeface="Arial"/>
              </a:rPr>
              <a:t> Defaults to </a:t>
            </a:r>
            <a:r>
              <a:rPr lang="en-CA" sz="2949" b="1" i="1" smtClean="0">
                <a:solidFill>
                  <a:srgbClr val="011892"/>
                </a:solidFill>
                <a:latin typeface="Courier New Bold Italic"/>
                <a:cs typeface="Courier New Bold Italic"/>
              </a:rPr>
              <a:t>user</a:t>
            </a:r>
            <a:r>
              <a:rPr lang="en-CA" sz="2949" b="1" smtClean="0">
                <a:solidFill>
                  <a:srgbClr val="011892"/>
                </a:solidFill>
                <a:latin typeface="Courier New Bold"/>
                <a:cs typeface="Courier New Bold"/>
              </a:rPr>
              <a:t>@</a:t>
            </a:r>
            <a:r>
              <a:rPr lang="en-CA" sz="2949" b="1" i="1" smtClean="0">
                <a:solidFill>
                  <a:srgbClr val="011892"/>
                </a:solidFill>
                <a:latin typeface="Courier New Bold Italic"/>
                <a:cs typeface="Courier New Bold Italic"/>
              </a:rPr>
              <a:t>submit-machine</a:t>
            </a:r>
          </a:p>
          <a:p>
            <a:pPr>
              <a:lnSpc>
                <a:spcPts val="3565"/>
              </a:lnSpc>
            </a:pPr>
            <a:endParaRPr lang="en-CA" sz="3119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20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3009900" y="317500"/>
            <a:ext cx="70485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Requirements and Rank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0100" y="1422400"/>
            <a:ext cx="92583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49" b="1" smtClean="0">
                <a:solidFill>
                  <a:srgbClr val="000000"/>
                </a:solidFill>
                <a:latin typeface="Courier New Bold"/>
                <a:cs typeface="Courier New Bold"/>
              </a:rPr>
              <a:t>requirements = </a:t>
            </a:r>
            <a:r>
              <a:rPr lang="en-CA" sz="2949" b="1" i="1" smtClean="0">
                <a:solidFill>
                  <a:srgbClr val="941100"/>
                </a:solidFill>
                <a:latin typeface="Courier New Bold Italic"/>
                <a:cs typeface="Courier New Bold Italic"/>
              </a:rPr>
              <a:t>ClassAdExpression</a:t>
            </a:r>
          </a:p>
          <a:p>
            <a:pPr>
              <a:lnSpc>
                <a:spcPts val="3390"/>
              </a:lnSpc>
            </a:pPr>
            <a:endParaRPr lang="en-CA" sz="293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0447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Expression must evaluate to </a:t>
            </a:r>
            <a:r>
              <a:rPr lang="en-CA" sz="2743" b="1" spc="-10" smtClean="0">
                <a:solidFill>
                  <a:srgbClr val="011892"/>
                </a:solidFill>
                <a:latin typeface="Courier New Bold"/>
                <a:cs typeface="Courier New Bold"/>
              </a:rPr>
              <a:t>true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to match slot</a:t>
            </a:r>
          </a:p>
          <a:p>
            <a:pPr>
              <a:lnSpc>
                <a:spcPts val="3735"/>
              </a:lnSpc>
            </a:pPr>
            <a:endParaRPr lang="en-CA" sz="325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25400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HTCondor adds defaults! Check ClassAds …</a:t>
            </a:r>
          </a:p>
          <a:p>
            <a:pPr>
              <a:lnSpc>
                <a:spcPts val="3795"/>
              </a:lnSpc>
            </a:pPr>
            <a:endParaRPr lang="en-CA" sz="328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022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See HTCondor Manual (esp. 2.5.2 &amp; 4.1) for more</a:t>
            </a:r>
          </a:p>
          <a:p>
            <a:pPr>
              <a:lnSpc>
                <a:spcPts val="3795"/>
              </a:lnSpc>
            </a:pPr>
            <a:endParaRPr lang="en-CA" sz="328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3822700"/>
            <a:ext cx="92583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49" b="1" smtClean="0">
                <a:solidFill>
                  <a:srgbClr val="000000"/>
                </a:solidFill>
                <a:latin typeface="Courier New Bold"/>
                <a:cs typeface="Courier New Bold"/>
              </a:rPr>
              <a:t>rank = </a:t>
            </a:r>
            <a:r>
              <a:rPr lang="en-CA" sz="2949" b="1" i="1" smtClean="0">
                <a:solidFill>
                  <a:srgbClr val="941100"/>
                </a:solidFill>
                <a:latin typeface="Courier New Bold Italic"/>
                <a:cs typeface="Courier New Bold Italic"/>
              </a:rPr>
              <a:t>ClassAdExpression</a:t>
            </a:r>
          </a:p>
          <a:p>
            <a:pPr>
              <a:lnSpc>
                <a:spcPts val="3390"/>
              </a:lnSpc>
            </a:pPr>
            <a:endParaRPr lang="en-CA" sz="2939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98500" y="44450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Ranks matching slots in order by preference</a:t>
            </a:r>
          </a:p>
          <a:p>
            <a:pPr>
              <a:lnSpc>
                <a:spcPts val="3795"/>
              </a:lnSpc>
            </a:pPr>
            <a:endParaRPr lang="en-CA" sz="328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4927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Must evaluate to a FP number, higher is better</a:t>
            </a:r>
          </a:p>
          <a:p>
            <a:pPr>
              <a:lnSpc>
                <a:spcPts val="3795"/>
              </a:lnSpc>
            </a:pPr>
            <a:endParaRPr lang="en-CA" sz="328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92200" y="54356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False becomes 0.0, True becomes 1.0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2200" y="58674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Undefined or error values become 0.0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8500" y="62865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Writing rank expressions is an art form</a:t>
            </a:r>
          </a:p>
          <a:p>
            <a:pPr>
              <a:lnSpc>
                <a:spcPts val="3795"/>
              </a:lnSpc>
            </a:pPr>
            <a:endParaRPr lang="en-CA" sz="3288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21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441700" y="317500"/>
            <a:ext cx="66167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877" b="1" smtClean="0">
                <a:solidFill>
                  <a:srgbClr val="011892"/>
                </a:solidFill>
                <a:latin typeface="Arial Bold"/>
                <a:cs typeface="Arial Bold"/>
              </a:rPr>
              <a:t>Arbitrary Attributes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0100" y="1422400"/>
            <a:ext cx="92583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49" b="1" smtClean="0">
                <a:solidFill>
                  <a:srgbClr val="000000"/>
                </a:solidFill>
                <a:latin typeface="Courier New Bold"/>
                <a:cs typeface="Courier New Bold"/>
              </a:rPr>
              <a:t>+</a:t>
            </a:r>
            <a:r>
              <a:rPr lang="en-CA" sz="2949" b="1" i="1" smtClean="0">
                <a:solidFill>
                  <a:srgbClr val="941100"/>
                </a:solidFill>
                <a:latin typeface="Courier New Bold Italic"/>
                <a:cs typeface="Courier New Bold Italic"/>
              </a:rPr>
              <a:t>AttributeName</a:t>
            </a:r>
            <a:r>
              <a:rPr lang="en-CA" sz="2949" b="1" smtClean="0">
                <a:solidFill>
                  <a:srgbClr val="000000"/>
                </a:solidFill>
                <a:latin typeface="Courier New Bold"/>
                <a:cs typeface="Courier New Bold"/>
              </a:rPr>
              <a:t> = </a:t>
            </a:r>
            <a:r>
              <a:rPr lang="en-CA" sz="2949" b="1" i="1" smtClean="0">
                <a:solidFill>
                  <a:srgbClr val="0432FF"/>
                </a:solidFill>
                <a:latin typeface="Courier New Bold Italic"/>
                <a:cs typeface="Courier New Bold Italic"/>
              </a:rPr>
              <a:t>value</a:t>
            </a:r>
          </a:p>
          <a:p>
            <a:pPr>
              <a:lnSpc>
                <a:spcPts val="3390"/>
              </a:lnSpc>
            </a:pPr>
            <a:endParaRPr lang="en-CA" sz="293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3241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Adds arbitrary attribute(s) to job’s ClassAd</a:t>
            </a:r>
          </a:p>
          <a:p>
            <a:pPr>
              <a:lnSpc>
                <a:spcPts val="3795"/>
              </a:lnSpc>
            </a:pPr>
            <a:endParaRPr lang="en-CA" sz="328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3149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Useful in (at least) 2 cases:</a:t>
            </a:r>
          </a:p>
          <a:p>
            <a:pPr>
              <a:lnSpc>
                <a:spcPts val="3795"/>
              </a:lnSpc>
            </a:pPr>
            <a:endParaRPr lang="en-CA" sz="33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92200" y="3632200"/>
            <a:ext cx="8966200" cy="119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021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Affect matchmaking with special attributes</a:t>
            </a:r>
            <a:r>
              <a:rPr lang="en-CA" sz="324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48" smtClean="0">
                <a:solidFill>
                  <a:srgbClr val="000000"/>
                </a:solidFill>
                <a:latin typeface="Times New Roman"/>
              </a:rPr>
            </a:br>
            <a:r>
              <a:rPr lang="en-CA" sz="3021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Report on jobs with specific attribute value</a:t>
            </a:r>
          </a:p>
          <a:p>
            <a:pPr>
              <a:lnSpc>
                <a:spcPts val="3900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49530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Experiment with reporting during exercises!</a:t>
            </a:r>
          </a:p>
          <a:p>
            <a:pPr>
              <a:lnSpc>
                <a:spcPts val="3795"/>
              </a:lnSpc>
            </a:pPr>
            <a:endParaRPr lang="en-CA" sz="328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22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9" name="TextBox 2"/>
          <p:cNvSpPr txBox="1"/>
          <p:nvPr/>
        </p:nvSpPr>
        <p:spPr>
          <a:xfrm>
            <a:off x="2184400" y="317500"/>
            <a:ext cx="7874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Many Jobs Per Submit File, Pt. 1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589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Can use </a:t>
            </a:r>
            <a:r>
              <a:rPr lang="en-CA" sz="2802" b="1" spc="-10" smtClean="0">
                <a:solidFill>
                  <a:srgbClr val="011892"/>
                </a:solidFill>
                <a:latin typeface="Courier New Bold"/>
                <a:cs typeface="Courier New Bold"/>
              </a:rPr>
              <a:t>queue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statement many times</a:t>
            </a:r>
          </a:p>
          <a:p>
            <a:pPr>
              <a:lnSpc>
                <a:spcPts val="3735"/>
              </a:lnSpc>
            </a:pPr>
            <a:endParaRPr lang="en-CA" sz="325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18542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Make changes between </a:t>
            </a:r>
            <a:r>
              <a:rPr lang="en-CA" sz="2802" b="1" spc="-10" smtClean="0">
                <a:solidFill>
                  <a:srgbClr val="011892"/>
                </a:solidFill>
                <a:latin typeface="Courier New Bold"/>
                <a:cs typeface="Courier New Bold"/>
              </a:rPr>
              <a:t>queue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statements</a:t>
            </a:r>
          </a:p>
          <a:p>
            <a:pPr>
              <a:lnSpc>
                <a:spcPts val="3735"/>
              </a:lnSpc>
            </a:pPr>
            <a:endParaRPr lang="en-CA" sz="325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349500"/>
            <a:ext cx="8966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84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 Change </a:t>
            </a: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arguments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, </a:t>
            </a: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log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, </a:t>
            </a: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output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, input files, …</a:t>
            </a:r>
          </a:p>
          <a:p>
            <a:pPr>
              <a:lnSpc>
                <a:spcPts val="3220"/>
              </a:lnSpc>
            </a:pPr>
            <a:endParaRPr lang="en-CA" sz="266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92200" y="27940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Whatever is not explicitly changed remains the same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34036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85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executable = test.py</a:t>
            </a:r>
          </a:p>
          <a:p>
            <a:pPr>
              <a:lnSpc>
                <a:spcPts val="2815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100" y="4013200"/>
            <a:ext cx="7874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85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log</a:t>
            </a:r>
          </a:p>
          <a:p>
            <a:pPr>
              <a:lnSpc>
                <a:spcPts val="2815"/>
              </a:lnSpc>
            </a:pPr>
            <a:endParaRPr lang="en-CA" sz="2485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882900" y="4013200"/>
            <a:ext cx="2120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85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= test.log</a:t>
            </a:r>
          </a:p>
          <a:p>
            <a:pPr>
              <a:lnSpc>
                <a:spcPts val="2815"/>
              </a:lnSpc>
            </a:pPr>
            <a:endParaRPr lang="en-CA" sz="2485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46609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  <a:tabLst>
                <a:tab pos="1892300" algn="l"/>
              </a:tabLst>
            </a:pPr>
            <a:r>
              <a:rPr lang="en-CA" sz="2485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output	= test-1.out</a:t>
            </a:r>
          </a:p>
          <a:p>
            <a:pPr>
              <a:lnSpc>
                <a:spcPts val="2815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50292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en-CA" sz="2485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arguments = "test-input.txt 42"</a:t>
            </a:r>
          </a:p>
          <a:p>
            <a:pPr>
              <a:lnSpc>
                <a:spcPts val="2310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00100" y="53213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40"/>
              </a:lnSpc>
            </a:pPr>
            <a:r>
              <a:rPr lang="en-CA" sz="2485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queue</a:t>
            </a:r>
          </a:p>
          <a:p>
            <a:pPr>
              <a:lnSpc>
                <a:spcPts val="2540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00100" y="59182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  <a:tabLst>
                <a:tab pos="1892300" algn="l"/>
              </a:tabLst>
            </a:pPr>
            <a:r>
              <a:rPr lang="en-CA" sz="2485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output	= test-2.out</a:t>
            </a:r>
          </a:p>
          <a:p>
            <a:pPr>
              <a:lnSpc>
                <a:spcPts val="2815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00100" y="62865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en-CA" sz="2485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arguments = "test-input.txt 43"</a:t>
            </a:r>
          </a:p>
          <a:p>
            <a:pPr>
              <a:lnSpc>
                <a:spcPts val="2310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00100" y="65786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40"/>
              </a:lnSpc>
            </a:pPr>
            <a:r>
              <a:rPr lang="en-CA" sz="2485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queue</a:t>
            </a:r>
          </a:p>
          <a:p>
            <a:pPr>
              <a:lnSpc>
                <a:spcPts val="2540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23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2184400" y="317500"/>
            <a:ext cx="7874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Many Jobs Per Submit File, Pt. 1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589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Can use </a:t>
            </a:r>
            <a:r>
              <a:rPr lang="en-CA" sz="2802" b="1" spc="-10" smtClean="0">
                <a:solidFill>
                  <a:srgbClr val="011892"/>
                </a:solidFill>
                <a:latin typeface="Courier New Bold"/>
                <a:cs typeface="Courier New Bold"/>
              </a:rPr>
              <a:t>queue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statement many times</a:t>
            </a:r>
          </a:p>
          <a:p>
            <a:pPr>
              <a:lnSpc>
                <a:spcPts val="3735"/>
              </a:lnSpc>
            </a:pPr>
            <a:endParaRPr lang="en-CA" sz="325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18542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Make changes between </a:t>
            </a:r>
            <a:r>
              <a:rPr lang="en-CA" sz="2802" b="1" spc="-10" smtClean="0">
                <a:solidFill>
                  <a:srgbClr val="011892"/>
                </a:solidFill>
                <a:latin typeface="Courier New Bold"/>
                <a:cs typeface="Courier New Bold"/>
              </a:rPr>
              <a:t>queue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statements</a:t>
            </a:r>
          </a:p>
          <a:p>
            <a:pPr>
              <a:lnSpc>
                <a:spcPts val="3735"/>
              </a:lnSpc>
            </a:pPr>
            <a:endParaRPr lang="en-CA" sz="325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349500"/>
            <a:ext cx="8966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84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 Change </a:t>
            </a: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arguments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, </a:t>
            </a: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log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, </a:t>
            </a: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output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, input files, …</a:t>
            </a:r>
          </a:p>
          <a:p>
            <a:pPr>
              <a:lnSpc>
                <a:spcPts val="3220"/>
              </a:lnSpc>
            </a:pPr>
            <a:endParaRPr lang="en-CA" sz="266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92200" y="27940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Whatever is not explicitly changed remains the same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34036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85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executable = test.py</a:t>
            </a:r>
          </a:p>
          <a:p>
            <a:pPr>
              <a:lnSpc>
                <a:spcPts val="2815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100" y="4013200"/>
            <a:ext cx="7874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85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log</a:t>
            </a:r>
          </a:p>
          <a:p>
            <a:pPr>
              <a:lnSpc>
                <a:spcPts val="2815"/>
              </a:lnSpc>
            </a:pPr>
            <a:endParaRPr lang="en-CA" sz="2485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882900" y="4013200"/>
            <a:ext cx="2120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85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= test.log</a:t>
            </a:r>
          </a:p>
          <a:p>
            <a:pPr>
              <a:lnSpc>
                <a:spcPts val="2815"/>
              </a:lnSpc>
            </a:pPr>
            <a:endParaRPr lang="en-CA" sz="2485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46609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  <a:tabLst>
                <a:tab pos="1892300" algn="l"/>
              </a:tabLst>
            </a:pPr>
            <a:r>
              <a:rPr lang="en-CA" sz="2485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output	= test-1.out</a:t>
            </a:r>
          </a:p>
          <a:p>
            <a:pPr>
              <a:lnSpc>
                <a:spcPts val="2815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50292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en-CA" sz="2485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arguments = "test-input.txt 42"</a:t>
            </a:r>
          </a:p>
          <a:p>
            <a:pPr>
              <a:lnSpc>
                <a:spcPts val="2310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00100" y="53213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40"/>
              </a:lnSpc>
            </a:pPr>
            <a:r>
              <a:rPr lang="en-CA" sz="2485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queue</a:t>
            </a:r>
          </a:p>
          <a:p>
            <a:pPr>
              <a:lnSpc>
                <a:spcPts val="2540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00100" y="59182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  <a:tabLst>
                <a:tab pos="1892300" algn="l"/>
              </a:tabLst>
            </a:pPr>
            <a:r>
              <a:rPr lang="en-CA" sz="2485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output	= test-2.out</a:t>
            </a:r>
          </a:p>
          <a:p>
            <a:pPr>
              <a:lnSpc>
                <a:spcPts val="2815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00100" y="62865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en-CA" sz="2485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arguments = "test-input.txt 43"</a:t>
            </a:r>
          </a:p>
          <a:p>
            <a:pPr>
              <a:lnSpc>
                <a:spcPts val="2310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00100" y="65786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40"/>
              </a:lnSpc>
            </a:pPr>
            <a:r>
              <a:rPr lang="en-CA" sz="2485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queue</a:t>
            </a:r>
          </a:p>
          <a:p>
            <a:pPr>
              <a:lnSpc>
                <a:spcPts val="2540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40000" y="6731000"/>
            <a:ext cx="36830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lang="en-CA" sz="2485" b="1" smtClean="0">
                <a:solidFill>
                  <a:srgbClr val="000000"/>
                </a:solidFill>
                <a:latin typeface="Courier New Bold"/>
                <a:cs typeface="Courier New Bold"/>
              </a:rPr>
              <a:t>log = test.log</a:t>
            </a:r>
            <a:r>
              <a:rPr lang="en-CA" sz="2784" smtClean="0">
                <a:solidFill>
                  <a:srgbClr val="000000"/>
                </a:solidFill>
                <a:latin typeface="Arial"/>
                <a:cs typeface="Arial"/>
              </a:rPr>
              <a:t> (still)</a:t>
            </a:r>
          </a:p>
          <a:p>
            <a:pPr>
              <a:lnSpc>
                <a:spcPts val="2520"/>
              </a:lnSpc>
            </a:pPr>
            <a:endParaRPr lang="en-CA" sz="2784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23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184400" y="317500"/>
            <a:ext cx="7874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Many Jobs Per Submit File, Pt. 2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0100" y="1422400"/>
            <a:ext cx="92583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4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queue </a:t>
            </a:r>
            <a:r>
              <a:rPr lang="en-CA" sz="2949" b="1" i="1" smtClean="0">
                <a:solidFill>
                  <a:srgbClr val="941100"/>
                </a:solidFill>
                <a:latin typeface="DejaVu Sans Mono Bold Oblique"/>
                <a:cs typeface="DejaVu Sans Mono Bold Oblique"/>
              </a:rPr>
              <a:t>N</a:t>
            </a:r>
          </a:p>
          <a:p>
            <a:pPr>
              <a:lnSpc>
                <a:spcPts val="3390"/>
              </a:lnSpc>
            </a:pPr>
            <a:endParaRPr lang="en-CA" sz="293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2098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Submits </a:t>
            </a:r>
            <a:r>
              <a:rPr lang="en-CA" sz="2802" b="1" i="1" spc="-10" smtClean="0">
                <a:solidFill>
                  <a:srgbClr val="941100"/>
                </a:solidFill>
                <a:latin typeface="DejaVu Sans Mono Bold Oblique"/>
                <a:cs typeface="DejaVu Sans Mono Bold Oblique"/>
              </a:rPr>
              <a:t>N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copies of the job</a:t>
            </a:r>
          </a:p>
          <a:p>
            <a:pPr>
              <a:lnSpc>
                <a:spcPts val="3795"/>
              </a:lnSpc>
            </a:pPr>
            <a:endParaRPr lang="en-CA" sz="329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717800"/>
            <a:ext cx="8966200" cy="1016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One cluster number for all copies, just as before</a:t>
            </a:r>
            <a:r>
              <a:rPr lang="en-CA" sz="277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75" smtClean="0">
                <a:solidFill>
                  <a:srgbClr val="000000"/>
                </a:solidFill>
                <a:latin typeface="Times New Roman"/>
              </a:rPr>
            </a:b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Process numbers go from 0 to (</a:t>
            </a:r>
            <a:r>
              <a:rPr lang="en-CA" sz="2361" b="1" i="1" spc="-10" smtClean="0">
                <a:solidFill>
                  <a:srgbClr val="941100"/>
                </a:solidFill>
                <a:latin typeface="DejaVu Sans Mono Bold Oblique"/>
                <a:cs typeface="DejaVu Sans Mono Bold Oblique"/>
              </a:rPr>
              <a:t>N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-1)</a:t>
            </a:r>
          </a:p>
          <a:p>
            <a:pPr>
              <a:lnSpc>
                <a:spcPts val="3300"/>
              </a:lnSpc>
            </a:pPr>
            <a:endParaRPr lang="en-CA" sz="277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784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What good is having </a:t>
            </a:r>
            <a:r>
              <a:rPr lang="en-CA" sz="2802" b="1" i="1" spc="-10" smtClean="0">
                <a:solidFill>
                  <a:srgbClr val="941100"/>
                </a:solidFill>
                <a:latin typeface="DejaVu Sans Mono Bold Oblique"/>
                <a:cs typeface="DejaVu Sans Mono Bold Oblique"/>
              </a:rPr>
              <a:t>N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copies of the same job?</a:t>
            </a:r>
          </a:p>
          <a:p>
            <a:pPr>
              <a:lnSpc>
                <a:spcPts val="3735"/>
              </a:lnSpc>
            </a:pPr>
            <a:endParaRPr lang="en-CA" sz="327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92200" y="42926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Randomized processes (e.g., Monte Carlo)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2200" y="4711700"/>
            <a:ext cx="89662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Job fetches work description from somewhere else</a:t>
            </a:r>
            <a:r>
              <a:rPr lang="en-CA" sz="278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84" smtClean="0">
                <a:solidFill>
                  <a:srgbClr val="000000"/>
                </a:solidFill>
                <a:latin typeface="Times New Roman"/>
              </a:rPr>
            </a:b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But what about overwriting output files, etc.?</a:t>
            </a:r>
          </a:p>
          <a:p>
            <a:pPr>
              <a:lnSpc>
                <a:spcPts val="340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5892800"/>
            <a:ext cx="93599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2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Wouldn’t it be nice to have different files and/or</a:t>
            </a:r>
            <a:r>
              <a:rPr lang="en-CA" sz="324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48" smtClean="0">
                <a:solidFill>
                  <a:srgbClr val="000000"/>
                </a:solidFill>
                <a:latin typeface="Times New Roman"/>
              </a:rPr>
            </a:b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arguments automatically applied to each job?</a:t>
            </a:r>
          </a:p>
          <a:p>
            <a:pPr>
              <a:lnSpc>
                <a:spcPts val="2925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24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3060700" y="317500"/>
            <a:ext cx="69977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Separating Files by Run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1435100"/>
            <a:ext cx="9575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4" b="1" smtClean="0">
                <a:solidFill>
                  <a:srgbClr val="000000"/>
                </a:solidFill>
                <a:latin typeface="Courier New Bold"/>
                <a:cs typeface="Courier New Bold"/>
              </a:rPr>
              <a:t>output = </a:t>
            </a:r>
            <a:r>
              <a:rPr lang="en-CA" sz="2794" b="1" i="1" smtClean="0">
                <a:solidFill>
                  <a:srgbClr val="919191"/>
                </a:solidFill>
                <a:latin typeface="Courier New Bold Italic"/>
                <a:cs typeface="Courier New Bold Italic"/>
              </a:rPr>
              <a:t>program.out.</a:t>
            </a:r>
            <a:r>
              <a:rPr lang="en-CA" sz="2794" b="1" smtClean="0">
                <a:solidFill>
                  <a:srgbClr val="941100"/>
                </a:solidFill>
                <a:latin typeface="Courier New Bold"/>
                <a:cs typeface="Courier New Bold"/>
              </a:rPr>
              <a:t>$(Cluster)</a:t>
            </a:r>
            <a:r>
              <a:rPr lang="en-CA" sz="2794" b="1" smtClean="0">
                <a:solidFill>
                  <a:srgbClr val="000000"/>
                </a:solidFill>
                <a:latin typeface="Courier New Bold"/>
                <a:cs typeface="Courier New Bold"/>
              </a:rPr>
              <a:t>.</a:t>
            </a:r>
            <a:r>
              <a:rPr lang="en-CA" sz="2794" b="1" smtClean="0">
                <a:solidFill>
                  <a:srgbClr val="0432FF"/>
                </a:solidFill>
                <a:latin typeface="Courier New Bold"/>
                <a:cs typeface="Courier New Bold"/>
              </a:rPr>
              <a:t>$(Process)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133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Can use these variables anywhere in submit file</a:t>
            </a:r>
          </a:p>
          <a:p>
            <a:pPr>
              <a:lnSpc>
                <a:spcPts val="3795"/>
              </a:lnSpc>
            </a:pPr>
            <a:endParaRPr lang="en-CA" sz="3281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616200"/>
            <a:ext cx="8966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84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 Often used in </a:t>
            </a:r>
            <a:r>
              <a:rPr lang="en-CA" sz="2485" b="1" smtClean="0">
                <a:solidFill>
                  <a:srgbClr val="008E00"/>
                </a:solidFill>
                <a:latin typeface="Courier New Bold"/>
                <a:cs typeface="Courier New Bold"/>
              </a:rPr>
              <a:t>output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, </a:t>
            </a:r>
            <a:r>
              <a:rPr lang="en-CA" sz="2485" b="1" smtClean="0">
                <a:solidFill>
                  <a:srgbClr val="008E00"/>
                </a:solidFill>
                <a:latin typeface="Courier New Bold"/>
                <a:cs typeface="Courier New Bold"/>
              </a:rPr>
              <a:t>error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, and </a:t>
            </a:r>
            <a:r>
              <a:rPr lang="en-CA" sz="2485" b="1" smtClean="0">
                <a:solidFill>
                  <a:srgbClr val="008E00"/>
                </a:solidFill>
                <a:latin typeface="Courier New Bold"/>
                <a:cs typeface="Courier New Bold"/>
              </a:rPr>
              <a:t>log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 files</a:t>
            </a:r>
          </a:p>
          <a:p>
            <a:pPr>
              <a:lnSpc>
                <a:spcPts val="3220"/>
              </a:lnSpc>
            </a:pPr>
            <a:endParaRPr lang="en-CA" sz="268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1623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Maybe use </a:t>
            </a:r>
            <a:r>
              <a:rPr lang="en-CA" sz="2802" b="1" spc="-10" smtClean="0">
                <a:solidFill>
                  <a:srgbClr val="0432FF"/>
                </a:solidFill>
                <a:latin typeface="Courier New Bold"/>
                <a:cs typeface="Courier New Bold"/>
              </a:rPr>
              <a:t>$(Process)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in arguments?</a:t>
            </a:r>
          </a:p>
          <a:p>
            <a:pPr>
              <a:lnSpc>
                <a:spcPts val="3735"/>
              </a:lnSpc>
            </a:pPr>
            <a:endParaRPr lang="en-CA" sz="320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92200" y="36830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Can’t perform math on values; code must accept as is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5003800"/>
            <a:ext cx="95758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80"/>
              </a:lnSpc>
            </a:pPr>
            <a:r>
              <a:rPr lang="en-CA" sz="2682" b="1" smtClean="0">
                <a:solidFill>
                  <a:srgbClr val="008E00"/>
                </a:solidFill>
                <a:latin typeface="DejaVu Sans Mono Bold"/>
                <a:cs typeface="DejaVu Sans Mono Bold"/>
              </a:rPr>
              <a:t>output</a:t>
            </a:r>
            <a:r>
              <a:rPr lang="en-CA" sz="2682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test.</a:t>
            </a:r>
            <a:r>
              <a:rPr lang="en-CA" sz="2682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$(Cluster)</a:t>
            </a:r>
            <a:r>
              <a:rPr lang="en-CA" sz="2682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_</a:t>
            </a:r>
            <a:r>
              <a:rPr lang="en-CA" sz="2682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$(Process)</a:t>
            </a:r>
            <a:r>
              <a:rPr lang="en-CA" sz="2682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.out</a:t>
            </a:r>
          </a:p>
          <a:p>
            <a:pPr>
              <a:lnSpc>
                <a:spcPts val="3180"/>
              </a:lnSpc>
            </a:pPr>
            <a:endParaRPr lang="en-CA" sz="267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2600" y="5372100"/>
            <a:ext cx="863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30"/>
              </a:lnSpc>
            </a:pPr>
            <a:r>
              <a:rPr lang="en-CA" sz="2682" b="1" smtClean="0">
                <a:solidFill>
                  <a:srgbClr val="008E00"/>
                </a:solidFill>
                <a:latin typeface="DejaVu Sans Mono Bold"/>
                <a:cs typeface="DejaVu Sans Mono Bold"/>
              </a:rPr>
              <a:t>log</a:t>
            </a:r>
          </a:p>
          <a:p>
            <a:pPr>
              <a:lnSpc>
                <a:spcPts val="3030"/>
              </a:lnSpc>
            </a:pPr>
            <a:endParaRPr lang="en-CA" sz="2682" b="1" smtClean="0">
              <a:solidFill>
                <a:srgbClr val="008E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17700" y="5372100"/>
            <a:ext cx="6781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lang="en-CA" sz="2682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= test.</a:t>
            </a:r>
            <a:r>
              <a:rPr lang="en-CA" sz="2682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$(Cluster)</a:t>
            </a:r>
            <a:r>
              <a:rPr lang="en-CA" sz="2682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_</a:t>
            </a:r>
            <a:r>
              <a:rPr lang="en-CA" sz="2682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$(Process)</a:t>
            </a:r>
            <a:r>
              <a:rPr lang="en-CA" sz="2682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.log</a:t>
            </a:r>
          </a:p>
          <a:p>
            <a:pPr>
              <a:lnSpc>
                <a:spcPts val="3045"/>
              </a:lnSpc>
            </a:pPr>
            <a:endParaRPr lang="en-CA" sz="2682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82600" y="6134100"/>
            <a:ext cx="8140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lang="en-CA" sz="2682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arguments = "test-input.txt </a:t>
            </a:r>
            <a:r>
              <a:rPr lang="en-CA" sz="2682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$(Process)</a:t>
            </a:r>
            <a:r>
              <a:rPr lang="en-CA" sz="2682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"</a:t>
            </a:r>
          </a:p>
          <a:p>
            <a:pPr>
              <a:lnSpc>
                <a:spcPts val="3045"/>
              </a:lnSpc>
            </a:pPr>
            <a:endParaRPr lang="en-CA" sz="2682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82600" y="6502400"/>
            <a:ext cx="1879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5"/>
              </a:lnSpc>
            </a:pPr>
            <a:r>
              <a:rPr lang="en-CA" sz="2682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queue 10</a:t>
            </a:r>
          </a:p>
          <a:p>
            <a:pPr>
              <a:lnSpc>
                <a:spcPts val="2915"/>
              </a:lnSpc>
            </a:pPr>
            <a:endParaRPr lang="en-CA" sz="2682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25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2349500" y="317500"/>
            <a:ext cx="77089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Separating Directories by Run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0100" y="1422400"/>
            <a:ext cx="92583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49" b="1" smtClean="0">
                <a:solidFill>
                  <a:srgbClr val="000000"/>
                </a:solidFill>
                <a:latin typeface="Courier New Bold"/>
                <a:cs typeface="Courier New Bold"/>
              </a:rPr>
              <a:t>initialdir = </a:t>
            </a:r>
            <a:r>
              <a:rPr lang="en-CA" sz="2949" b="1" i="1" smtClean="0">
                <a:solidFill>
                  <a:srgbClr val="941100"/>
                </a:solidFill>
                <a:latin typeface="Courier New Bold Italic"/>
                <a:cs typeface="Courier New Bold Italic"/>
              </a:rPr>
              <a:t>path</a:t>
            </a:r>
          </a:p>
          <a:p>
            <a:pPr>
              <a:lnSpc>
                <a:spcPts val="3390"/>
              </a:lnSpc>
            </a:pPr>
            <a:endParaRPr lang="en-CA" sz="293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0574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Use </a:t>
            </a:r>
            <a:r>
              <a:rPr lang="en-CA" sz="2802" b="1" i="1" spc="-10" smtClean="0">
                <a:solidFill>
                  <a:srgbClr val="941100"/>
                </a:solidFill>
                <a:latin typeface="Courier New Bold Italic"/>
                <a:cs typeface="Courier New Bold Italic"/>
              </a:rPr>
              <a:t>path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(instead of submit dir.) to locate files</a:t>
            </a:r>
          </a:p>
          <a:p>
            <a:pPr>
              <a:lnSpc>
                <a:spcPts val="3735"/>
              </a:lnSpc>
            </a:pPr>
            <a:endParaRPr lang="en-CA" sz="325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527300"/>
            <a:ext cx="89662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84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 E.g.: </a:t>
            </a:r>
            <a:r>
              <a:rPr lang="en-CA" sz="2485" b="1" smtClean="0">
                <a:solidFill>
                  <a:srgbClr val="008E00"/>
                </a:solidFill>
                <a:latin typeface="Courier New Bold"/>
                <a:cs typeface="Courier New Bold"/>
              </a:rPr>
              <a:t>output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, </a:t>
            </a:r>
            <a:r>
              <a:rPr lang="en-CA" sz="2485" b="1" smtClean="0">
                <a:solidFill>
                  <a:srgbClr val="008E00"/>
                </a:solidFill>
                <a:latin typeface="Courier New Bold"/>
                <a:cs typeface="Courier New Bold"/>
              </a:rPr>
              <a:t>error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, </a:t>
            </a:r>
            <a:r>
              <a:rPr lang="en-CA" sz="2485" b="1" smtClean="0">
                <a:solidFill>
                  <a:srgbClr val="008E00"/>
                </a:solidFill>
                <a:latin typeface="Courier New Bold"/>
                <a:cs typeface="Courier New Bold"/>
              </a:rPr>
              <a:t>log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, </a:t>
            </a:r>
            <a:r>
              <a:rPr lang="en-CA" sz="2485" b="1" smtClean="0">
                <a:solidFill>
                  <a:srgbClr val="008E00"/>
                </a:solidFill>
                <a:latin typeface="Courier New Bold"/>
                <a:cs typeface="Courier New Bold"/>
              </a:rPr>
              <a:t>transfer_input_files</a:t>
            </a:r>
            <a:r>
              <a:rPr lang="en-CA" sz="2731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31" smtClean="0">
                <a:solidFill>
                  <a:srgbClr val="000000"/>
                </a:solidFill>
                <a:latin typeface="Times New Roman"/>
              </a:rPr>
            </a:br>
            <a:r>
              <a:rPr lang="en-CA" sz="2784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794" b="1" i="1" smtClean="0">
                <a:solidFill>
                  <a:srgbClr val="011892"/>
                </a:solidFill>
                <a:latin typeface="Arial Italic"/>
                <a:cs typeface="Arial Italic"/>
              </a:rPr>
              <a:t> Not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 </a:t>
            </a:r>
            <a:r>
              <a:rPr lang="en-CA" sz="2485" b="1" smtClean="0">
                <a:solidFill>
                  <a:srgbClr val="008E00"/>
                </a:solidFill>
                <a:latin typeface="Courier New Bold"/>
                <a:cs typeface="Courier New Bold"/>
              </a:rPr>
              <a:t>executable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; it is still relative to submit directory</a:t>
            </a:r>
          </a:p>
          <a:p>
            <a:pPr>
              <a:lnSpc>
                <a:spcPts val="3400"/>
              </a:lnSpc>
            </a:pPr>
            <a:endParaRPr lang="en-CA" sz="2731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530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Use </a:t>
            </a:r>
            <a:r>
              <a:rPr lang="en-CA" sz="2802" b="1" spc="-10" smtClean="0">
                <a:solidFill>
                  <a:srgbClr val="0432FF"/>
                </a:solidFill>
                <a:latin typeface="Courier New Bold"/>
                <a:cs typeface="Courier New Bold"/>
              </a:rPr>
              <a:t>$(Process)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to separate all I/O by job ID</a:t>
            </a:r>
          </a:p>
          <a:p>
            <a:pPr>
              <a:lnSpc>
                <a:spcPts val="3735"/>
              </a:lnSpc>
            </a:pPr>
            <a:endParaRPr lang="en-CA" sz="321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2600" y="4381500"/>
            <a:ext cx="95758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639" b="1" smtClean="0">
                <a:solidFill>
                  <a:srgbClr val="008E00"/>
                </a:solidFill>
                <a:latin typeface="DejaVu Sans Mono Bold"/>
                <a:cs typeface="DejaVu Sans Mono Bold"/>
              </a:rPr>
              <a:t>initialdir</a:t>
            </a: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run-</a:t>
            </a:r>
            <a:r>
              <a:rPr lang="en-CA" sz="2639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$(Process)</a:t>
            </a:r>
          </a:p>
          <a:p>
            <a:pPr>
              <a:lnSpc>
                <a:spcPts val="2990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4762500"/>
            <a:ext cx="95758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639" b="1" smtClean="0">
                <a:solidFill>
                  <a:srgbClr val="008E00"/>
                </a:solidFill>
                <a:latin typeface="DejaVu Sans Mono Bold"/>
                <a:cs typeface="DejaVu Sans Mono Bold"/>
              </a:rPr>
              <a:t>transfer_input_files</a:t>
            </a: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input-</a:t>
            </a:r>
            <a:r>
              <a:rPr lang="en-CA" sz="2639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$(Process)</a:t>
            </a: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.txt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639" b="1" smtClean="0">
                <a:solidFill>
                  <a:srgbClr val="008E00"/>
                </a:solidFill>
                <a:latin typeface="DejaVu Sans Mono Bold"/>
                <a:cs typeface="DejaVu Sans Mono Bold"/>
              </a:rPr>
              <a:t>output</a:t>
            </a: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test.</a:t>
            </a:r>
            <a:r>
              <a:rPr lang="en-CA" sz="2639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$(Cluster)</a:t>
            </a: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-</a:t>
            </a:r>
            <a:r>
              <a:rPr lang="en-CA" sz="2639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$(Process)</a:t>
            </a: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.out</a:t>
            </a:r>
          </a:p>
          <a:p>
            <a:pPr>
              <a:lnSpc>
                <a:spcPts val="3100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2600" y="5537200"/>
            <a:ext cx="8382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lang="en-CA" sz="2639" b="1" smtClean="0">
                <a:solidFill>
                  <a:srgbClr val="008E00"/>
                </a:solidFill>
                <a:latin typeface="DejaVu Sans Mono Bold"/>
                <a:cs typeface="DejaVu Sans Mono Bold"/>
              </a:rPr>
              <a:t>log</a:t>
            </a:r>
          </a:p>
          <a:p>
            <a:pPr>
              <a:lnSpc>
                <a:spcPts val="3045"/>
              </a:lnSpc>
            </a:pPr>
            <a:endParaRPr lang="en-CA" sz="2639" b="1" smtClean="0">
              <a:solidFill>
                <a:srgbClr val="008E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92300" y="5537200"/>
            <a:ext cx="6667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= test.</a:t>
            </a:r>
            <a:r>
              <a:rPr lang="en-CA" sz="2639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$(Cluster)</a:t>
            </a: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-</a:t>
            </a:r>
            <a:r>
              <a:rPr lang="en-CA" sz="2639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$(Process)</a:t>
            </a: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.log</a:t>
            </a:r>
          </a:p>
          <a:p>
            <a:pPr>
              <a:lnSpc>
                <a:spcPts val="3045"/>
              </a:lnSpc>
            </a:pPr>
            <a:endParaRPr lang="en-CA" sz="2639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82600" y="6324600"/>
            <a:ext cx="9232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lang="en-CA" sz="2639" b="1" smtClean="0">
                <a:solidFill>
                  <a:srgbClr val="008E00"/>
                </a:solidFill>
                <a:latin typeface="DejaVu Sans Mono Bold"/>
                <a:cs typeface="DejaVu Sans Mono Bold"/>
              </a:rPr>
              <a:t>arguments</a:t>
            </a: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"input-</a:t>
            </a:r>
            <a:r>
              <a:rPr lang="en-CA" sz="2639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$(Process)</a:t>
            </a: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.txt </a:t>
            </a:r>
            <a:r>
              <a:rPr lang="en-CA" sz="2639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$(Process)</a:t>
            </a: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"</a:t>
            </a:r>
          </a:p>
          <a:p>
            <a:pPr>
              <a:lnSpc>
                <a:spcPts val="3045"/>
              </a:lnSpc>
            </a:pPr>
            <a:endParaRPr lang="en-CA" sz="2639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82600" y="6718300"/>
            <a:ext cx="1841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queue 10</a:t>
            </a:r>
          </a:p>
          <a:p>
            <a:pPr>
              <a:lnSpc>
                <a:spcPts val="3045"/>
              </a:lnSpc>
            </a:pPr>
            <a:endParaRPr lang="en-CA" sz="2639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26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378200" y="317500"/>
            <a:ext cx="66802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Why Is HTC Difficult?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71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System must track jobs, machines, policy, …</a:t>
            </a:r>
          </a:p>
          <a:p>
            <a:pPr>
              <a:lnSpc>
                <a:spcPts val="3795"/>
              </a:lnSpc>
            </a:pPr>
            <a:endParaRPr lang="en-CA" sz="32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19177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System must recover gracefully from failures</a:t>
            </a:r>
          </a:p>
          <a:p>
            <a:pPr>
              <a:lnSpc>
                <a:spcPts val="3795"/>
              </a:lnSpc>
            </a:pPr>
            <a:endParaRPr lang="en-CA" sz="328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24638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Try to use all available resources, all the time</a:t>
            </a:r>
          </a:p>
          <a:p>
            <a:pPr>
              <a:lnSpc>
                <a:spcPts val="3795"/>
              </a:lnSpc>
            </a:pPr>
            <a:endParaRPr lang="en-CA" sz="328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022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Lots of variety in users, machines, networks, …</a:t>
            </a:r>
          </a:p>
          <a:p>
            <a:pPr>
              <a:lnSpc>
                <a:spcPts val="3795"/>
              </a:lnSpc>
            </a:pPr>
            <a:endParaRPr lang="en-CA" sz="328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35687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Sharing is hard (e.g., policy, security)</a:t>
            </a:r>
          </a:p>
          <a:p>
            <a:pPr>
              <a:lnSpc>
                <a:spcPts val="3795"/>
              </a:lnSpc>
            </a:pPr>
            <a:endParaRPr lang="en-CA" sz="328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98500" y="44577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More about the principles of HTC on Thursday</a:t>
            </a:r>
          </a:p>
          <a:p>
            <a:pPr>
              <a:lnSpc>
                <a:spcPts val="3795"/>
              </a:lnSpc>
            </a:pPr>
            <a:endParaRPr lang="en-CA" sz="328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0500" y="7327900"/>
            <a:ext cx="14605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2013 OSG User School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191000" y="7327900"/>
            <a:ext cx="18542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Cartwright - More HTCondor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5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162300" y="3378200"/>
            <a:ext cx="68961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475"/>
              </a:lnSpc>
            </a:pPr>
            <a:r>
              <a:rPr lang="en-CA" sz="6052" b="1" spc="-20" smtClean="0">
                <a:solidFill>
                  <a:srgbClr val="011892"/>
                </a:solidFill>
                <a:latin typeface="Arial Bold"/>
                <a:cs typeface="Arial Bold"/>
              </a:rPr>
              <a:t>Your Turn!</a:t>
            </a:r>
          </a:p>
          <a:p>
            <a:pPr>
              <a:lnSpc>
                <a:spcPts val="7475"/>
              </a:lnSpc>
            </a:pPr>
            <a:endParaRPr lang="en-CA" sz="64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27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4546600" y="317500"/>
            <a:ext cx="55118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20" smtClean="0">
                <a:solidFill>
                  <a:srgbClr val="011892"/>
                </a:solidFill>
                <a:latin typeface="Arial Bold"/>
                <a:cs typeface="Arial Bold"/>
              </a:rPr>
              <a:t>Exercises!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970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Ask questions!</a:t>
            </a:r>
          </a:p>
          <a:p>
            <a:pPr>
              <a:lnSpc>
                <a:spcPts val="3850"/>
              </a:lnSpc>
            </a:pPr>
            <a:endParaRPr lang="en-CA" sz="334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1082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Lots of instructors around</a:t>
            </a:r>
          </a:p>
          <a:p>
            <a:pPr>
              <a:lnSpc>
                <a:spcPts val="3795"/>
              </a:lnSpc>
            </a:pPr>
            <a:endParaRPr lang="en-CA" sz="330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2819400"/>
            <a:ext cx="65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endParaRPr lang="en-CA" sz="3086" spc="-10" dirty="0" smtClean="0">
              <a:solidFill>
                <a:srgbClr val="011892"/>
              </a:solidFill>
              <a:latin typeface="Arial"/>
              <a:cs typeface="Arial"/>
            </a:endParaRPr>
          </a:p>
          <a:p>
            <a:pPr>
              <a:lnSpc>
                <a:spcPts val="3795"/>
              </a:lnSpc>
            </a:pPr>
            <a:endParaRPr lang="en-CA" sz="3284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5179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Coming next:</a:t>
            </a:r>
          </a:p>
          <a:p>
            <a:pPr>
              <a:lnSpc>
                <a:spcPts val="3850"/>
              </a:lnSpc>
            </a:pPr>
            <a:endParaRPr lang="en-CA" sz="336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92200" y="4114800"/>
            <a:ext cx="2387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Now - 12:15</a:t>
            </a:r>
          </a:p>
          <a:p>
            <a:pPr>
              <a:lnSpc>
                <a:spcPts val="3735"/>
              </a:lnSpc>
            </a:pPr>
            <a:endParaRPr lang="en-CA" sz="3021" spc="-1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06800" y="4114800"/>
            <a:ext cx="35814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Hands-on exercises</a:t>
            </a:r>
          </a:p>
          <a:p>
            <a:pPr>
              <a:lnSpc>
                <a:spcPts val="3735"/>
              </a:lnSpc>
            </a:pPr>
            <a:endParaRPr lang="en-CA" sz="3021" spc="-1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92200" y="4699000"/>
            <a:ext cx="2146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12:15-1:15</a:t>
            </a:r>
          </a:p>
          <a:p>
            <a:pPr>
              <a:lnSpc>
                <a:spcPts val="3735"/>
              </a:lnSpc>
            </a:pPr>
            <a:endParaRPr lang="en-CA" sz="3021" spc="-1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606800" y="4699000"/>
            <a:ext cx="134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Lunch</a:t>
            </a:r>
          </a:p>
          <a:p>
            <a:pPr>
              <a:lnSpc>
                <a:spcPts val="3735"/>
              </a:lnSpc>
            </a:pPr>
            <a:endParaRPr lang="en-CA" sz="3021" spc="-1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2200" y="5295900"/>
            <a:ext cx="19431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1:15-5:30</a:t>
            </a:r>
          </a:p>
          <a:p>
            <a:pPr>
              <a:lnSpc>
                <a:spcPts val="3735"/>
              </a:lnSpc>
            </a:pPr>
            <a:endParaRPr lang="en-CA" sz="3021" spc="-1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606800" y="5295900"/>
            <a:ext cx="3266279" cy="4440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021" spc="-10" dirty="0" smtClean="0">
                <a:solidFill>
                  <a:srgbClr val="011892"/>
                </a:solidFill>
                <a:latin typeface="Arial"/>
                <a:cs typeface="Arial"/>
              </a:rPr>
              <a:t>Afternoon sessions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28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022600" y="317500"/>
            <a:ext cx="70358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Main Parts of HTCondor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0500" y="7327900"/>
            <a:ext cx="14605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2013 OSG User School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191000" y="7327900"/>
            <a:ext cx="18542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Cartwright - More HTCondor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6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022600" y="317500"/>
            <a:ext cx="70358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Main Parts of HTCondor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93900" y="1485900"/>
            <a:ext cx="80645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spc="-10" smtClean="0">
                <a:solidFill>
                  <a:srgbClr val="FFFFFF"/>
                </a:solidFill>
                <a:latin typeface="Arial Bold"/>
                <a:cs typeface="Arial Bold"/>
              </a:rPr>
              <a:t>Function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08000" y="1993900"/>
            <a:ext cx="9550400" cy="302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65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Track waiting/running jobs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Track available machines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Match jobs and machines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Manage one machine</a:t>
            </a:r>
          </a:p>
          <a:p>
            <a:pPr>
              <a:lnSpc>
                <a:spcPts val="606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08000" y="5067300"/>
            <a:ext cx="9550400" cy="147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10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Manage one job (on submitter)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Manage one job (on machine)</a:t>
            </a:r>
          </a:p>
          <a:p>
            <a:pPr>
              <a:lnSpc>
                <a:spcPts val="6100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6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3022600" y="317500"/>
            <a:ext cx="70358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Main Parts of HTCondor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93900" y="1485900"/>
            <a:ext cx="31623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FFFFFF"/>
                </a:solidFill>
                <a:latin typeface="Arial Bold"/>
                <a:cs typeface="Arial Bold"/>
              </a:rPr>
              <a:t>Function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08000" y="1993900"/>
            <a:ext cx="4648200" cy="2870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Track waiting/running jobs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Track available machines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Match jobs and machines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Manage one machine</a:t>
            </a:r>
          </a:p>
          <a:p>
            <a:pPr>
              <a:lnSpc>
                <a:spcPts val="606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270500" y="1485900"/>
            <a:ext cx="46736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FFFFFF"/>
                </a:solidFill>
                <a:latin typeface="Arial Bold"/>
                <a:cs typeface="Arial Bold"/>
              </a:rPr>
              <a:t>HTCondor Name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270500" y="1993900"/>
            <a:ext cx="46736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schedd (“sked-dee”)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606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70500" y="3530600"/>
            <a:ext cx="46736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CA" sz="2498" smtClean="0">
                <a:solidFill>
                  <a:srgbClr val="011892"/>
                </a:solidFill>
                <a:latin typeface="Arial"/>
                <a:cs typeface="Arial"/>
              </a:rPr>
              <a:t>negotiator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startd (“start-dee”)</a:t>
            </a:r>
          </a:p>
          <a:p>
            <a:pPr>
              <a:lnSpc>
                <a:spcPts val="606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08000" y="5372100"/>
            <a:ext cx="60960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Manage one job (on submitter)   shadow</a:t>
            </a:r>
          </a:p>
          <a:p>
            <a:pPr>
              <a:lnSpc>
                <a:spcPts val="3045"/>
              </a:lnSpc>
            </a:pPr>
            <a:endParaRPr lang="en-CA" sz="2498" spc="-1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08000" y="6146800"/>
            <a:ext cx="5905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Manage one job (on machine)    starter</a:t>
            </a:r>
          </a:p>
          <a:p>
            <a:pPr>
              <a:lnSpc>
                <a:spcPts val="3045"/>
              </a:lnSpc>
            </a:pPr>
            <a:endParaRPr lang="en-CA" sz="2498" spc="-1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0500" y="7327900"/>
            <a:ext cx="14605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2013 OSG User School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91000" y="7327900"/>
            <a:ext cx="18542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Cartwright - More HTCondor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6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1" name="TextBox 2"/>
          <p:cNvSpPr txBox="1"/>
          <p:nvPr/>
        </p:nvSpPr>
        <p:spPr>
          <a:xfrm>
            <a:off x="3022600" y="317500"/>
            <a:ext cx="70358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Main Parts of HTCondor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93900" y="1485900"/>
            <a:ext cx="31623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FFFFFF"/>
                </a:solidFill>
                <a:latin typeface="Arial Bold"/>
                <a:cs typeface="Arial Bold"/>
              </a:rPr>
              <a:t>Function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08000" y="1993900"/>
            <a:ext cx="4648200" cy="2870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Track waiting/running jobs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Track available machines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Match jobs and machines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Manage one machine</a:t>
            </a:r>
          </a:p>
          <a:p>
            <a:pPr>
              <a:lnSpc>
                <a:spcPts val="606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270500" y="1485900"/>
            <a:ext cx="31496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FFFFFF"/>
                </a:solidFill>
                <a:latin typeface="Arial Bold"/>
                <a:cs typeface="Arial Bold"/>
              </a:rPr>
              <a:t>HTCondor Name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270500" y="1993900"/>
            <a:ext cx="31496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schedd (“sked-dee”)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606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70500" y="3530600"/>
            <a:ext cx="31496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CA" sz="2498" smtClean="0">
                <a:solidFill>
                  <a:srgbClr val="011892"/>
                </a:solidFill>
                <a:latin typeface="Arial"/>
                <a:cs typeface="Arial"/>
              </a:rPr>
              <a:t>negotiator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startd (“start-dee”)</a:t>
            </a:r>
          </a:p>
          <a:p>
            <a:pPr>
              <a:lnSpc>
                <a:spcPts val="606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51900" y="1485900"/>
            <a:ext cx="10922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103" b="1" smtClean="0">
                <a:solidFill>
                  <a:srgbClr val="FFFFFF"/>
                </a:solidFill>
                <a:latin typeface="Arial Bold"/>
                <a:cs typeface="Arial Bold"/>
              </a:rPr>
              <a:t>#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775700" y="2311400"/>
            <a:ext cx="1168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1+</a:t>
            </a:r>
          </a:p>
          <a:p>
            <a:pPr>
              <a:lnSpc>
                <a:spcPts val="304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877300" y="3073400"/>
            <a:ext cx="1066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304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877300" y="3848100"/>
            <a:ext cx="1066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304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801100" y="4546600"/>
            <a:ext cx="1143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63" spc="-10" smtClean="0">
                <a:solidFill>
                  <a:srgbClr val="011892"/>
                </a:solidFill>
                <a:latin typeface="Arial"/>
                <a:cs typeface="Arial"/>
              </a:rPr>
              <a:t>per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534400" y="4838700"/>
            <a:ext cx="140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63" spc="-10" smtClean="0">
                <a:solidFill>
                  <a:srgbClr val="011892"/>
                </a:solidFill>
                <a:latin typeface="Arial"/>
                <a:cs typeface="Arial"/>
              </a:rPr>
              <a:t>machine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610600" y="5321300"/>
            <a:ext cx="1333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63" spc="-10" smtClean="0">
                <a:solidFill>
                  <a:srgbClr val="011892"/>
                </a:solidFill>
                <a:latin typeface="Arial"/>
                <a:cs typeface="Arial"/>
              </a:rPr>
              <a:t>per job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8000" y="5283200"/>
            <a:ext cx="79502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CA" sz="2629" smtClean="0">
                <a:solidFill>
                  <a:srgbClr val="011892"/>
                </a:solidFill>
                <a:latin typeface="Arial"/>
                <a:cs typeface="Arial"/>
              </a:rPr>
              <a:t>Manage one job (on submitter)   shadow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629" smtClean="0">
                <a:solidFill>
                  <a:srgbClr val="011892"/>
                </a:solidFill>
                <a:latin typeface="Arial"/>
                <a:cs typeface="Arial"/>
              </a:rPr>
              <a:t>Manage one job (on machine)    starter</a:t>
            </a:r>
          </a:p>
          <a:p>
            <a:pPr>
              <a:lnSpc>
                <a:spcPts val="403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572500" y="56007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56" smtClean="0">
                <a:solidFill>
                  <a:srgbClr val="011892"/>
                </a:solidFill>
                <a:latin typeface="Arial"/>
                <a:cs typeface="Arial"/>
              </a:rPr>
              <a:t>running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610600" y="6083300"/>
            <a:ext cx="1333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56" smtClean="0">
                <a:solidFill>
                  <a:srgbClr val="011892"/>
                </a:solidFill>
                <a:latin typeface="Arial"/>
                <a:cs typeface="Arial"/>
              </a:rPr>
              <a:t>per job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572500" y="63754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56" smtClean="0">
                <a:solidFill>
                  <a:srgbClr val="011892"/>
                </a:solidFill>
                <a:latin typeface="Arial"/>
                <a:cs typeface="Arial"/>
              </a:rPr>
              <a:t>running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791700" y="7327900"/>
            <a:ext cx="152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28" spc="-10" smtClean="0">
                <a:solidFill>
                  <a:srgbClr val="666666"/>
                </a:solidFill>
                <a:latin typeface="Arial"/>
                <a:cs typeface="Arial"/>
              </a:rPr>
              <a:t>6</a:t>
            </a:r>
          </a:p>
          <a:p>
            <a:pPr>
              <a:lnSpc>
                <a:spcPts val="1265"/>
              </a:lnSpc>
            </a:pPr>
            <a:endParaRPr lang="en-CA" sz="10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2202</Words>
  <Application>Microsoft Office PowerPoint</Application>
  <PresentationFormat>Custom</PresentationFormat>
  <Paragraphs>621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Investintech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gthain</dc:creator>
  <cp:lastModifiedBy>gthain</cp:lastModifiedBy>
  <cp:revision>9</cp:revision>
  <cp:lastPrinted>2014-07-09T14:56:04Z</cp:lastPrinted>
  <dcterms:created xsi:type="dcterms:W3CDTF">2014-07-06T23:55:21Z</dcterms:created>
  <dcterms:modified xsi:type="dcterms:W3CDTF">2015-07-27T04:19:58Z</dcterms:modified>
</cp:coreProperties>
</file>