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2" r:id="rId1"/>
  </p:sldMasterIdLst>
  <p:notesMasterIdLst>
    <p:notesMasterId r:id="rId4"/>
  </p:notesMasterIdLst>
  <p:handoutMasterIdLst>
    <p:handoutMasterId r:id="rId5"/>
  </p:handoutMasterIdLst>
  <p:sldIdLst>
    <p:sldId id="289" r:id="rId2"/>
    <p:sldId id="291" r:id="rId3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rgbClr val="660066"/>
        </a:solidFill>
        <a:latin typeface="Arial" charset="0"/>
        <a:ea typeface="ＭＳ Ｐゴシック"/>
        <a:cs typeface="ＭＳ Ｐゴシック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rgbClr val="660066"/>
        </a:solidFill>
        <a:latin typeface="Arial" charset="0"/>
        <a:ea typeface="ＭＳ Ｐゴシック"/>
        <a:cs typeface="ＭＳ Ｐゴシック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rgbClr val="660066"/>
        </a:solidFill>
        <a:latin typeface="Arial" charset="0"/>
        <a:ea typeface="ＭＳ Ｐゴシック"/>
        <a:cs typeface="ＭＳ Ｐゴシック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rgbClr val="660066"/>
        </a:solidFill>
        <a:latin typeface="Arial" charset="0"/>
        <a:ea typeface="ＭＳ Ｐゴシック"/>
        <a:cs typeface="ＭＳ Ｐゴシック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rgbClr val="660066"/>
        </a:solidFill>
        <a:latin typeface="Arial" charset="0"/>
        <a:ea typeface="ＭＳ Ｐゴシック"/>
        <a:cs typeface="ＭＳ Ｐゴシック"/>
      </a:defRPr>
    </a:lvl5pPr>
    <a:lvl6pPr marL="2286000" algn="l" defTabSz="914400" rtl="0" eaLnBrk="1" latinLnBrk="0" hangingPunct="1">
      <a:defRPr sz="2000" kern="1200">
        <a:solidFill>
          <a:srgbClr val="660066"/>
        </a:solidFill>
        <a:latin typeface="Arial" charset="0"/>
        <a:ea typeface="ＭＳ Ｐゴシック"/>
        <a:cs typeface="ＭＳ Ｐゴシック"/>
      </a:defRPr>
    </a:lvl6pPr>
    <a:lvl7pPr marL="2743200" algn="l" defTabSz="914400" rtl="0" eaLnBrk="1" latinLnBrk="0" hangingPunct="1">
      <a:defRPr sz="2000" kern="1200">
        <a:solidFill>
          <a:srgbClr val="660066"/>
        </a:solidFill>
        <a:latin typeface="Arial" charset="0"/>
        <a:ea typeface="ＭＳ Ｐゴシック"/>
        <a:cs typeface="ＭＳ Ｐゴシック"/>
      </a:defRPr>
    </a:lvl7pPr>
    <a:lvl8pPr marL="3200400" algn="l" defTabSz="914400" rtl="0" eaLnBrk="1" latinLnBrk="0" hangingPunct="1">
      <a:defRPr sz="2000" kern="1200">
        <a:solidFill>
          <a:srgbClr val="660066"/>
        </a:solidFill>
        <a:latin typeface="Arial" charset="0"/>
        <a:ea typeface="ＭＳ Ｐゴシック"/>
        <a:cs typeface="ＭＳ Ｐゴシック"/>
      </a:defRPr>
    </a:lvl8pPr>
    <a:lvl9pPr marL="3657600" algn="l" defTabSz="914400" rtl="0" eaLnBrk="1" latinLnBrk="0" hangingPunct="1">
      <a:defRPr sz="2000" kern="1200">
        <a:solidFill>
          <a:srgbClr val="660066"/>
        </a:solidFill>
        <a:latin typeface="Arial" charset="0"/>
        <a:ea typeface="ＭＳ Ｐゴシック"/>
        <a:cs typeface="ＭＳ Ｐゴシック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00FF"/>
    <a:srgbClr val="FF7F00"/>
    <a:srgbClr val="FF6200"/>
    <a:srgbClr val="67FBF9"/>
    <a:srgbClr val="00FFFF"/>
    <a:srgbClr val="000080"/>
    <a:srgbClr val="81FC24"/>
    <a:srgbClr val="E3BF24"/>
    <a:srgbClr val="CCFF99"/>
    <a:srgbClr val="FBF3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386" autoAdjust="0"/>
    <p:restoredTop sz="97000" autoAdjust="0"/>
  </p:normalViewPr>
  <p:slideViewPr>
    <p:cSldViewPr snapToGrid="0">
      <p:cViewPr>
        <p:scale>
          <a:sx n="100" d="100"/>
          <a:sy n="100" d="100"/>
        </p:scale>
        <p:origin x="-168" y="-80"/>
      </p:cViewPr>
      <p:guideLst>
        <p:guide orient="horz" pos="1152"/>
        <p:guide pos="2024"/>
      </p:guideLst>
    </p:cSldViewPr>
  </p:slideViewPr>
  <p:outlineViewPr>
    <p:cViewPr>
      <p:scale>
        <a:sx n="30" d="100"/>
        <a:sy n="30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-2080" y="-104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handoutMaster" Target="handoutMasters/handoutMaster1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7" tIns="45713" rIns="91427" bIns="45713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7" tIns="45713" rIns="91427" bIns="45713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1DE44D89-53CE-4C0F-9CE1-86871521370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07586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416425"/>
            <a:ext cx="5140325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7" tIns="45713" rIns="91427" bIns="45713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7" tIns="45713" rIns="91427" bIns="45713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E86300CC-95FE-448D-B733-EF801F3A53E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9058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3384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osg_logo_4c_white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88900"/>
            <a:ext cx="1393825" cy="925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293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chemeClr val="hlink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5293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47700" y="3886200"/>
            <a:ext cx="8128000" cy="1752600"/>
          </a:xfrm>
        </p:spPr>
        <p:txBody>
          <a:bodyPr/>
          <a:lstStyle>
            <a:lvl1pPr marL="0" indent="0" algn="ctr">
              <a:buFont typeface="Times" pitchFamily="18" charset="0"/>
              <a:buNone/>
              <a:defRPr sz="2400">
                <a:solidFill>
                  <a:schemeClr val="hlink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D12B14-0E5E-4727-BBCA-84210E85A53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81775" y="0"/>
            <a:ext cx="1965325" cy="6019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0"/>
            <a:ext cx="5743575" cy="6019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ED1BD5-1454-46E2-91F8-595FBCFA24D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8AB4BC-D760-449D-A975-B1B41586F3D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E93992-0C98-4927-B232-926C5706737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4700" y="1333500"/>
            <a:ext cx="3810000" cy="4686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7100" y="1333500"/>
            <a:ext cx="3810000" cy="4686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2ED43E-FFC6-4733-90B5-3F1EA8650B2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0D153F-D5DD-4DE5-A296-14922A3598C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86FEBC-FC0F-4EF3-B2AF-DFF52BFA3FE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4E46F8-69E3-4B95-A8B1-50095048CB8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8EB326-FF11-4895-AA10-E9E1247897B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70F711-BB7B-4F33-B099-48AF44E88E6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0"/>
            <a:ext cx="69469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80899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774700" y="1333500"/>
            <a:ext cx="7772400" cy="468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51914" name="Rectangle 10"/>
          <p:cNvSpPr>
            <a:spLocks noChangeArrowheads="1"/>
          </p:cNvSpPr>
          <p:nvPr/>
        </p:nvSpPr>
        <p:spPr bwMode="auto">
          <a:xfrm>
            <a:off x="-1266825" y="6008688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endParaRPr lang="en-US" sz="2400" dirty="0">
              <a:solidFill>
                <a:schemeClr val="tx1"/>
              </a:solidFill>
              <a:ea typeface="+mn-ea"/>
              <a:cs typeface="Arial" charset="0"/>
            </a:endParaRPr>
          </a:p>
        </p:txBody>
      </p:sp>
      <p:sp>
        <p:nvSpPr>
          <p:cNvPr id="251918" name="Rectangle 1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24900" y="6400800"/>
            <a:ext cx="4191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400">
                <a:solidFill>
                  <a:srgbClr val="FF8000"/>
                </a:solidFill>
                <a:ea typeface="+mn-ea"/>
                <a:cs typeface="+mn-cs"/>
              </a:defRPr>
            </a:lvl1pPr>
          </a:lstStyle>
          <a:p>
            <a:pPr>
              <a:defRPr/>
            </a:pPr>
            <a:fld id="{0EB139E0-FE9F-43AC-8937-774C1F00E50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80902" name="Picture 16" descr="osg_logo_4c_white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0" y="165100"/>
            <a:ext cx="1393825" cy="925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1921" name="Rectangle 17"/>
          <p:cNvSpPr>
            <a:spLocks noGrp="1" noChangeArrowheads="1"/>
          </p:cNvSpPr>
          <p:nvPr userDrawn="1"/>
        </p:nvSpPr>
        <p:spPr bwMode="auto">
          <a:xfrm>
            <a:off x="3268868" y="6473825"/>
            <a:ext cx="3106531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ctr" eaLnBrk="0" hangingPunct="0">
              <a:defRPr/>
            </a:pPr>
            <a:r>
              <a:rPr lang="en-US" sz="1200" dirty="0" smtClean="0">
                <a:solidFill>
                  <a:srgbClr val="FF8000"/>
                </a:solidFill>
                <a:ea typeface="ＭＳ Ｐゴシック" pitchFamily="1" charset="-128"/>
                <a:cs typeface="+mn-cs"/>
              </a:rPr>
              <a:t>OSG Council Meeting, </a:t>
            </a:r>
            <a:r>
              <a:rPr lang="en-US" sz="1200" baseline="0" dirty="0" smtClean="0">
                <a:solidFill>
                  <a:srgbClr val="FF8000"/>
                </a:solidFill>
                <a:ea typeface="ＭＳ Ｐゴシック" pitchFamily="1" charset="-128"/>
                <a:cs typeface="+mn-cs"/>
              </a:rPr>
              <a:t>August 2nd 2011</a:t>
            </a:r>
            <a:endParaRPr lang="en-US" sz="1200" dirty="0">
              <a:solidFill>
                <a:srgbClr val="FF8000"/>
              </a:solidFill>
              <a:ea typeface="ＭＳ Ｐゴシック" pitchFamily="1" charset="-128"/>
              <a:cs typeface="+mn-cs"/>
            </a:endParaRPr>
          </a:p>
        </p:txBody>
      </p:sp>
      <p:sp>
        <p:nvSpPr>
          <p:cNvPr id="251922" name="Line 18"/>
          <p:cNvSpPr>
            <a:spLocks noChangeShapeType="1"/>
          </p:cNvSpPr>
          <p:nvPr userDrawn="1"/>
        </p:nvSpPr>
        <p:spPr bwMode="auto">
          <a:xfrm flipV="1">
            <a:off x="685800" y="1291167"/>
            <a:ext cx="8458200" cy="12700"/>
          </a:xfrm>
          <a:prstGeom prst="line">
            <a:avLst/>
          </a:prstGeom>
          <a:noFill/>
          <a:ln w="38100">
            <a:solidFill>
              <a:srgbClr val="FF8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  <a:defRPr/>
            </a:pPr>
            <a:endParaRPr lang="en-US" dirty="0"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3" r:id="rId2"/>
    <p:sldLayoutId id="2147483702" r:id="rId3"/>
    <p:sldLayoutId id="2147483701" r:id="rId4"/>
    <p:sldLayoutId id="2147483700" r:id="rId5"/>
    <p:sldLayoutId id="2147483699" r:id="rId6"/>
    <p:sldLayoutId id="2147483698" r:id="rId7"/>
    <p:sldLayoutId id="2147483697" r:id="rId8"/>
    <p:sldLayoutId id="2147483696" r:id="rId9"/>
    <p:sldLayoutId id="2147483695" r:id="rId10"/>
    <p:sldLayoutId id="2147483694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200">
          <a:solidFill>
            <a:srgbClr val="000080"/>
          </a:solidFill>
          <a:latin typeface="+mj-lt"/>
          <a:ea typeface="+mj-ea"/>
          <a:cs typeface="ＭＳ Ｐゴシック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>
          <a:solidFill>
            <a:srgbClr val="000080"/>
          </a:solidFill>
          <a:latin typeface="Futura" pitchFamily="16" charset="0"/>
          <a:ea typeface="ＭＳ Ｐゴシック" pitchFamily="1" charset="-128"/>
          <a:cs typeface="ＭＳ Ｐゴシック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>
          <a:solidFill>
            <a:srgbClr val="000080"/>
          </a:solidFill>
          <a:latin typeface="Futura" pitchFamily="16" charset="0"/>
          <a:ea typeface="ＭＳ Ｐゴシック" pitchFamily="1" charset="-128"/>
          <a:cs typeface="ＭＳ Ｐゴシック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>
          <a:solidFill>
            <a:srgbClr val="000080"/>
          </a:solidFill>
          <a:latin typeface="Futura" pitchFamily="16" charset="0"/>
          <a:ea typeface="ＭＳ Ｐゴシック" pitchFamily="1" charset="-128"/>
          <a:cs typeface="ＭＳ Ｐゴシック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>
          <a:solidFill>
            <a:srgbClr val="000080"/>
          </a:solidFill>
          <a:latin typeface="Futura" pitchFamily="16" charset="0"/>
          <a:ea typeface="ＭＳ Ｐゴシック" pitchFamily="1" charset="-128"/>
          <a:cs typeface="ＭＳ Ｐゴシック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3200">
          <a:solidFill>
            <a:srgbClr val="000080"/>
          </a:solidFill>
          <a:latin typeface="Futura" pitchFamily="16" charset="0"/>
          <a:ea typeface="ＭＳ Ｐゴシック" pitchFamily="1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3200">
          <a:solidFill>
            <a:srgbClr val="000080"/>
          </a:solidFill>
          <a:latin typeface="Futura" pitchFamily="16" charset="0"/>
          <a:ea typeface="ＭＳ Ｐゴシック" pitchFamily="1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3200">
          <a:solidFill>
            <a:srgbClr val="000080"/>
          </a:solidFill>
          <a:latin typeface="Futura" pitchFamily="16" charset="0"/>
          <a:ea typeface="ＭＳ Ｐゴシック" pitchFamily="1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3200">
          <a:solidFill>
            <a:srgbClr val="000080"/>
          </a:solidFill>
          <a:latin typeface="Futura" pitchFamily="16" charset="0"/>
          <a:ea typeface="ＭＳ Ｐゴシック" pitchFamily="1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0080"/>
        </a:buClr>
        <a:buFont typeface="Times"/>
        <a:buChar char="•"/>
        <a:defRPr kumimoji="1" sz="2400">
          <a:solidFill>
            <a:schemeClr val="tx2"/>
          </a:solidFill>
          <a:latin typeface="+mn-lt"/>
          <a:ea typeface="+mn-ea"/>
          <a:cs typeface="ＭＳ Ｐゴシック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3C0000"/>
        </a:buClr>
        <a:buFont typeface="Symbol" pitchFamily="18" charset="2"/>
        <a:buChar char=""/>
        <a:defRPr kumimoji="1" sz="2400">
          <a:solidFill>
            <a:srgbClr val="630000"/>
          </a:solidFill>
          <a:latin typeface="+mn-lt"/>
          <a:ea typeface="+mn-ea"/>
          <a:cs typeface="ＭＳ Ｐゴシック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3C0000"/>
        </a:buClr>
        <a:buFont typeface="Wingdings" pitchFamily="2" charset="2"/>
        <a:buChar char="§"/>
        <a:defRPr kumimoji="1" sz="2400">
          <a:solidFill>
            <a:schemeClr val="tx2"/>
          </a:solidFill>
          <a:latin typeface="+mn-lt"/>
          <a:ea typeface="+mn-ea"/>
          <a:cs typeface="ＭＳ Ｐゴシック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3C0000"/>
        </a:buClr>
        <a:buFont typeface="Wingdings" pitchFamily="2" charset="2"/>
        <a:buChar char=""/>
        <a:defRPr kumimoji="1" sz="2000">
          <a:solidFill>
            <a:schemeClr val="tx2"/>
          </a:solidFill>
          <a:latin typeface="+mn-lt"/>
          <a:ea typeface="+mn-ea"/>
          <a:cs typeface="ＭＳ Ｐゴシック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3C0000"/>
        </a:buClr>
        <a:buFont typeface="Wingdings" pitchFamily="2" charset="2"/>
        <a:buChar char=""/>
        <a:defRPr kumimoji="1" sz="2000">
          <a:solidFill>
            <a:schemeClr val="tx2"/>
          </a:solidFill>
          <a:latin typeface="+mn-lt"/>
          <a:ea typeface="+mn-ea"/>
          <a:cs typeface="ＭＳ Ｐゴシック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3C0000"/>
        </a:buClr>
        <a:buFont typeface="Wingdings" pitchFamily="2" charset="2"/>
        <a:buChar char=""/>
        <a:defRPr kumimoji="1" sz="2000">
          <a:solidFill>
            <a:schemeClr val="tx2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3C0000"/>
        </a:buClr>
        <a:buFont typeface="Wingdings" pitchFamily="2" charset="2"/>
        <a:buChar char=""/>
        <a:defRPr kumimoji="1" sz="2000">
          <a:solidFill>
            <a:schemeClr val="tx2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3C0000"/>
        </a:buClr>
        <a:buFont typeface="Wingdings" pitchFamily="2" charset="2"/>
        <a:buChar char=""/>
        <a:defRPr kumimoji="1" sz="2000">
          <a:solidFill>
            <a:schemeClr val="tx2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3C0000"/>
        </a:buClr>
        <a:buFont typeface="Wingdings" pitchFamily="2" charset="2"/>
        <a:buChar char=""/>
        <a:defRPr kumimoji="1" sz="2000">
          <a:solidFill>
            <a:schemeClr val="tx2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OSG as an XSEDE SP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93800"/>
            <a:ext cx="7848600" cy="5664200"/>
          </a:xfrm>
        </p:spPr>
        <p:txBody>
          <a:bodyPr/>
          <a:lstStyle/>
          <a:p>
            <a:r>
              <a:rPr lang="en-US" dirty="0" smtClean="0"/>
              <a:t>XSEDE Has started.</a:t>
            </a:r>
          </a:p>
          <a:p>
            <a:r>
              <a:rPr lang="en-US" dirty="0" smtClean="0"/>
              <a:t>Dan &amp; Marco at the XSEDE Campus Champions discussion and tutorial sessions in Salt Lake City. At least one new application engagement as a result.</a:t>
            </a:r>
          </a:p>
          <a:p>
            <a:r>
              <a:rPr lang="en-US" dirty="0" smtClean="0"/>
              <a:t>Kim’s slides include OSG. John clear that OSG a partner. </a:t>
            </a:r>
          </a:p>
          <a:p>
            <a:r>
              <a:rPr lang="en-US" dirty="0" err="1"/>
              <a:t>DanK</a:t>
            </a:r>
            <a:r>
              <a:rPr lang="en-US" dirty="0"/>
              <a:t> presented </a:t>
            </a:r>
            <a:r>
              <a:rPr lang="en-US" dirty="0" err="1"/>
              <a:t>ExTENCI</a:t>
            </a:r>
            <a:r>
              <a:rPr lang="en-US" dirty="0"/>
              <a:t> application across OSG and </a:t>
            </a:r>
            <a:r>
              <a:rPr lang="en-US" dirty="0" smtClean="0"/>
              <a:t>XSEDE – looking for next application to show case in the fall.</a:t>
            </a:r>
          </a:p>
          <a:p>
            <a:r>
              <a:rPr lang="en-US" dirty="0" smtClean="0"/>
              <a:t>John &amp; </a:t>
            </a:r>
            <a:r>
              <a:rPr lang="en-US" dirty="0" err="1" smtClean="0"/>
              <a:t>Miron</a:t>
            </a:r>
            <a:r>
              <a:rPr lang="en-US" dirty="0" smtClean="0"/>
              <a:t> started to talk about how the allocation process might work. </a:t>
            </a:r>
          </a:p>
          <a:p>
            <a:r>
              <a:rPr lang="en-US" dirty="0" smtClean="0"/>
              <a:t>Derek &amp; Jim prototyping showing OSG and other XSEDE SP usage for </a:t>
            </a:r>
            <a:r>
              <a:rPr lang="en-US" dirty="0" err="1" smtClean="0"/>
              <a:t>ExTENCI</a:t>
            </a:r>
            <a:r>
              <a:rPr lang="en-US" dirty="0" smtClean="0"/>
              <a:t>.</a:t>
            </a:r>
          </a:p>
          <a:p>
            <a:r>
              <a:rPr lang="en-US" dirty="0" smtClean="0"/>
              <a:t>Next steps with Kim being defined.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38AB4BC-D760-449D-A975-B1B41586F3D1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769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152400"/>
            <a:ext cx="8229600" cy="715962"/>
          </a:xfrm>
        </p:spPr>
        <p:txBody>
          <a:bodyPr/>
          <a:lstStyle/>
          <a:p>
            <a:pPr algn="r"/>
            <a:r>
              <a:rPr lang="en-US" dirty="0" smtClean="0"/>
              <a:t>XSEDE Org Chart</a:t>
            </a:r>
            <a:endParaRPr lang="en-US" dirty="0"/>
          </a:p>
        </p:txBody>
      </p:sp>
      <p:sp>
        <p:nvSpPr>
          <p:cNvPr id="46081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eaLnBrk="1" hangingPunct="1"/>
            <a:fld id="{1A957816-4A5C-3940-A73B-0231BA396F93}" type="slidenum">
              <a:rPr lang="en-US">
                <a:solidFill>
                  <a:srgbClr val="FFFFFF"/>
                </a:solidFill>
                <a:cs typeface="Arial" charset="0"/>
              </a:rPr>
              <a:pPr eaLnBrk="1" hangingPunct="1"/>
              <a:t>2</a:t>
            </a:fld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pic>
        <p:nvPicPr>
          <p:cNvPr id="1026" name="Picture 2" descr="C:\Users\jtowns\Documents\XSEDE\Documents\XSEDE_Org-WBS-v7.3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9050"/>
            <a:ext cx="8001000" cy="5878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22917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Japanese Art">
  <a:themeElements>
    <a:clrScheme name="">
      <a:dk1>
        <a:srgbClr val="000000"/>
      </a:dk1>
      <a:lt1>
        <a:srgbClr val="FFFFFF"/>
      </a:lt1>
      <a:dk2>
        <a:srgbClr val="23005F"/>
      </a:dk2>
      <a:lt2>
        <a:srgbClr val="808080"/>
      </a:lt2>
      <a:accent1>
        <a:srgbClr val="C70000"/>
      </a:accent1>
      <a:accent2>
        <a:srgbClr val="5554FF"/>
      </a:accent2>
      <a:accent3>
        <a:srgbClr val="FFFFFF"/>
      </a:accent3>
      <a:accent4>
        <a:srgbClr val="000000"/>
      </a:accent4>
      <a:accent5>
        <a:srgbClr val="E0AAAA"/>
      </a:accent5>
      <a:accent6>
        <a:srgbClr val="4C4BE7"/>
      </a:accent6>
      <a:hlink>
        <a:srgbClr val="111A99"/>
      </a:hlink>
      <a:folHlink>
        <a:srgbClr val="99CC00"/>
      </a:folHlink>
    </a:clrScheme>
    <a:fontScheme name="Japanese Art">
      <a:majorFont>
        <a:latin typeface="Futura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rgbClr val="660066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rgbClr val="660066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Japanese Art 1">
        <a:dk1>
          <a:srgbClr val="000000"/>
        </a:dk1>
        <a:lt1>
          <a:srgbClr val="D9C641"/>
        </a:lt1>
        <a:dk2>
          <a:srgbClr val="23005F"/>
        </a:dk2>
        <a:lt2>
          <a:srgbClr val="808080"/>
        </a:lt2>
        <a:accent1>
          <a:srgbClr val="C70000"/>
        </a:accent1>
        <a:accent2>
          <a:srgbClr val="5554FF"/>
        </a:accent2>
        <a:accent3>
          <a:srgbClr val="E9DFB0"/>
        </a:accent3>
        <a:accent4>
          <a:srgbClr val="000000"/>
        </a:accent4>
        <a:accent5>
          <a:srgbClr val="E0AAAA"/>
        </a:accent5>
        <a:accent6>
          <a:srgbClr val="4C4BE7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15262</TotalTime>
  <Words>108</Words>
  <Application>Microsoft Macintosh PowerPoint</Application>
  <PresentationFormat>On-screen Show (4:3)</PresentationFormat>
  <Paragraphs>11</Paragraphs>
  <Slides>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Japanese Art</vt:lpstr>
      <vt:lpstr>OSG as an XSEDE SP</vt:lpstr>
      <vt:lpstr>XSEDE Org Chart</vt:lpstr>
    </vt:vector>
  </TitlesOfParts>
  <Manager/>
  <Company>Fermilab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PjM Report for OSG Review Jan-2009</dc:title>
  <dc:creator>Chander Sehgal</dc:creator>
  <cp:keywords/>
  <cp:lastModifiedBy>Ruth Pordes</cp:lastModifiedBy>
  <cp:revision>869</cp:revision>
  <cp:lastPrinted>2009-01-13T19:31:06Z</cp:lastPrinted>
  <dcterms:created xsi:type="dcterms:W3CDTF">2010-03-22T02:09:02Z</dcterms:created>
  <dcterms:modified xsi:type="dcterms:W3CDTF">2011-08-02T14:41:07Z</dcterms:modified>
</cp:coreProperties>
</file>