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92" r:id="rId1"/>
  </p:sldMasterIdLst>
  <p:notesMasterIdLst>
    <p:notesMasterId r:id="rId19"/>
  </p:notesMasterIdLst>
  <p:handoutMasterIdLst>
    <p:handoutMasterId r:id="rId20"/>
  </p:handoutMasterIdLst>
  <p:sldIdLst>
    <p:sldId id="256" r:id="rId2"/>
    <p:sldId id="279" r:id="rId3"/>
    <p:sldId id="280" r:id="rId4"/>
    <p:sldId id="277" r:id="rId5"/>
    <p:sldId id="266" r:id="rId6"/>
    <p:sldId id="264" r:id="rId7"/>
    <p:sldId id="265" r:id="rId8"/>
    <p:sldId id="258" r:id="rId9"/>
    <p:sldId id="274" r:id="rId10"/>
    <p:sldId id="275" r:id="rId11"/>
    <p:sldId id="289" r:id="rId12"/>
    <p:sldId id="286" r:id="rId13"/>
    <p:sldId id="287" r:id="rId14"/>
    <p:sldId id="278" r:id="rId15"/>
    <p:sldId id="282" r:id="rId16"/>
    <p:sldId id="281" r:id="rId17"/>
    <p:sldId id="285" r:id="rId18"/>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Arial" pitchFamily="-106" charset="0"/>
        <a:ea typeface="+mn-ea"/>
        <a:cs typeface="+mn-cs"/>
      </a:defRPr>
    </a:lvl1pPr>
    <a:lvl2pPr marL="457200" algn="l" rtl="0" fontAlgn="base">
      <a:spcBef>
        <a:spcPct val="20000"/>
      </a:spcBef>
      <a:spcAft>
        <a:spcPct val="0"/>
      </a:spcAft>
      <a:buChar char="•"/>
      <a:defRPr sz="2400" kern="1200">
        <a:solidFill>
          <a:schemeClr val="tx1"/>
        </a:solidFill>
        <a:latin typeface="Arial" pitchFamily="-106" charset="0"/>
        <a:ea typeface="+mn-ea"/>
        <a:cs typeface="+mn-cs"/>
      </a:defRPr>
    </a:lvl2pPr>
    <a:lvl3pPr marL="914400" algn="l" rtl="0" fontAlgn="base">
      <a:spcBef>
        <a:spcPct val="20000"/>
      </a:spcBef>
      <a:spcAft>
        <a:spcPct val="0"/>
      </a:spcAft>
      <a:buChar char="•"/>
      <a:defRPr sz="2400" kern="1200">
        <a:solidFill>
          <a:schemeClr val="tx1"/>
        </a:solidFill>
        <a:latin typeface="Arial" pitchFamily="-106" charset="0"/>
        <a:ea typeface="+mn-ea"/>
        <a:cs typeface="+mn-cs"/>
      </a:defRPr>
    </a:lvl3pPr>
    <a:lvl4pPr marL="1371600" algn="l" rtl="0" fontAlgn="base">
      <a:spcBef>
        <a:spcPct val="20000"/>
      </a:spcBef>
      <a:spcAft>
        <a:spcPct val="0"/>
      </a:spcAft>
      <a:buChar char="•"/>
      <a:defRPr sz="2400" kern="1200">
        <a:solidFill>
          <a:schemeClr val="tx1"/>
        </a:solidFill>
        <a:latin typeface="Arial" pitchFamily="-106" charset="0"/>
        <a:ea typeface="+mn-ea"/>
        <a:cs typeface="+mn-cs"/>
      </a:defRPr>
    </a:lvl4pPr>
    <a:lvl5pPr marL="1828800" algn="l" rtl="0" fontAlgn="base">
      <a:spcBef>
        <a:spcPct val="20000"/>
      </a:spcBef>
      <a:spcAft>
        <a:spcPct val="0"/>
      </a:spcAft>
      <a:buChar char="•"/>
      <a:defRPr sz="2400" kern="1200">
        <a:solidFill>
          <a:schemeClr val="tx1"/>
        </a:solidFill>
        <a:latin typeface="Arial" pitchFamily="-106" charset="0"/>
        <a:ea typeface="+mn-ea"/>
        <a:cs typeface="+mn-cs"/>
      </a:defRPr>
    </a:lvl5pPr>
    <a:lvl6pPr marL="2286000" algn="l" defTabSz="457200" rtl="0" eaLnBrk="1" latinLnBrk="0" hangingPunct="1">
      <a:defRPr sz="2400" kern="1200">
        <a:solidFill>
          <a:schemeClr val="tx1"/>
        </a:solidFill>
        <a:latin typeface="Arial" pitchFamily="-106" charset="0"/>
        <a:ea typeface="+mn-ea"/>
        <a:cs typeface="+mn-cs"/>
      </a:defRPr>
    </a:lvl6pPr>
    <a:lvl7pPr marL="2743200" algn="l" defTabSz="457200" rtl="0" eaLnBrk="1" latinLnBrk="0" hangingPunct="1">
      <a:defRPr sz="2400" kern="1200">
        <a:solidFill>
          <a:schemeClr val="tx1"/>
        </a:solidFill>
        <a:latin typeface="Arial" pitchFamily="-106" charset="0"/>
        <a:ea typeface="+mn-ea"/>
        <a:cs typeface="+mn-cs"/>
      </a:defRPr>
    </a:lvl7pPr>
    <a:lvl8pPr marL="3200400" algn="l" defTabSz="457200" rtl="0" eaLnBrk="1" latinLnBrk="0" hangingPunct="1">
      <a:defRPr sz="2400" kern="1200">
        <a:solidFill>
          <a:schemeClr val="tx1"/>
        </a:solidFill>
        <a:latin typeface="Arial" pitchFamily="-106" charset="0"/>
        <a:ea typeface="+mn-ea"/>
        <a:cs typeface="+mn-cs"/>
      </a:defRPr>
    </a:lvl8pPr>
    <a:lvl9pPr marL="3657600" algn="l" defTabSz="457200" rtl="0" eaLnBrk="1" latinLnBrk="0" hangingPunct="1">
      <a:defRPr sz="2400" kern="1200">
        <a:solidFill>
          <a:schemeClr val="tx1"/>
        </a:solidFill>
        <a:latin typeface="Arial" pitchFamily="-10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4" frameSlides="1"/>
  <p:clrMru>
    <a:srgbClr val="FFFFFF"/>
    <a:srgbClr val="FBF271"/>
    <a:srgbClr val="FBF376"/>
    <a:srgbClr val="FF8201"/>
    <a:srgbClr val="004080"/>
    <a:srgbClr val="F66500"/>
    <a:srgbClr val="00006C"/>
    <a:srgbClr val="F2812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p:cViewPr>
        <p:scale>
          <a:sx n="100" d="100"/>
          <a:sy n="100" d="100"/>
        </p:scale>
        <p:origin x="-976" y="-464"/>
      </p:cViewPr>
      <p:guideLst>
        <p:guide orient="horz" pos="1152"/>
        <p:guide pos="2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62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theme" Target="theme/theme1.xml"/><Relationship Id="rId25"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viewProps" Target="viewProps.xml"/><Relationship Id="rId4" Type="http://schemas.openxmlformats.org/officeDocument/2006/relationships/slide" Target="slides/slide3.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notesMaster" Target="notesMasters/notesMaster1.xml"/><Relationship Id="rId20" Type="http://schemas.openxmlformats.org/officeDocument/2006/relationships/handoutMaster" Target="handoutMasters/handoutMaster1.xml"/><Relationship Id="rId22" Type="http://schemas.openxmlformats.org/officeDocument/2006/relationships/presProps" Target="presProps.xml"/><Relationship Id="rId21" Type="http://schemas.openxmlformats.org/officeDocument/2006/relationships/printerSettings" Target="printerSettings/printerSettings1.bin"/><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charset="0"/>
              </a:defRPr>
            </a:lvl1pPr>
          </a:lstStyle>
          <a:p>
            <a:pPr>
              <a:defRPr/>
            </a:pPr>
            <a:endParaRPr lang="en-US"/>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pPr>
              <a:defRPr/>
            </a:pPr>
            <a:endParaRPr 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charset="0"/>
              </a:defRPr>
            </a:lvl1pPr>
          </a:lstStyle>
          <a:p>
            <a:pPr>
              <a:defRPr/>
            </a:pPr>
            <a:endParaRPr lang="en-US"/>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pPr>
              <a:defRPr/>
            </a:pPr>
            <a:fld id="{544203D0-E432-744F-A1BA-DD898BA9628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charset="0"/>
              </a:defRPr>
            </a:lvl1pPr>
          </a:lstStyle>
          <a:p>
            <a:pPr>
              <a:defRPr/>
            </a:pPr>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pPr>
              <a:defRPr/>
            </a:pPr>
            <a:endParaRPr lang="en-US"/>
          </a:p>
        </p:txBody>
      </p:sp>
      <p:sp>
        <p:nvSpPr>
          <p:cNvPr id="1434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charset="0"/>
              </a:defRPr>
            </a:lvl1pPr>
          </a:lstStyle>
          <a:p>
            <a:pPr>
              <a:defRPr/>
            </a:pPr>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pPr>
              <a:defRPr/>
            </a:pPr>
            <a:fld id="{5068DBD5-E7FC-F54C-898E-5BF4CC5CB0E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8F85555-387C-5247-A720-8262D9144AEF}" type="slidenum">
              <a:rPr lang="en-US">
                <a:latin typeface="Times New Roman" pitchFamily="-106" charset="0"/>
              </a:rPr>
              <a:pPr/>
              <a:t>1</a:t>
            </a:fld>
            <a:endParaRPr lang="en-US">
              <a:latin typeface="Times New Roman" pitchFamily="-106" charset="0"/>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B515458-63FF-1245-8F36-4669657E869E}" type="slidenum">
              <a:rPr lang="en-US">
                <a:latin typeface="Times New Roman" pitchFamily="-106" charset="0"/>
              </a:rPr>
              <a:pPr/>
              <a:t>5</a:t>
            </a:fld>
            <a:endParaRPr lang="en-US">
              <a:latin typeface="Times New Roman" pitchFamily="-106" charset="0"/>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ABCC11C-0C40-034B-84FD-9DD102A7F607}" type="slidenum">
              <a:rPr lang="en-US">
                <a:latin typeface="Times New Roman" pitchFamily="-106" charset="0"/>
              </a:rPr>
              <a:pPr/>
              <a:t>6</a:t>
            </a:fld>
            <a:endParaRPr lang="en-US">
              <a:latin typeface="Times New Roman" pitchFamily="-106"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DA3A282-AE7C-2B4F-9EAB-A94EB3664079}" type="slidenum">
              <a:rPr lang="en-US">
                <a:latin typeface="Times New Roman" pitchFamily="-106" charset="0"/>
              </a:rPr>
              <a:pPr/>
              <a:t>7</a:t>
            </a:fld>
            <a:endParaRPr lang="en-US">
              <a:latin typeface="Times New Roman" pitchFamily="-106"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31AA8B3-0ADF-BD4E-8E3C-C9F36F15EEEF}" type="slidenum">
              <a:rPr lang="en-US">
                <a:latin typeface="Times New Roman" pitchFamily="-106" charset="0"/>
              </a:rPr>
              <a:pPr/>
              <a:t>9</a:t>
            </a:fld>
            <a:endParaRPr lang="en-US">
              <a:latin typeface="Times New Roman" pitchFamily="-106" charset="0"/>
            </a:endParaRPr>
          </a:p>
        </p:txBody>
      </p:sp>
      <p:sp>
        <p:nvSpPr>
          <p:cNvPr id="28675" name="Rectangle 1026"/>
          <p:cNvSpPr>
            <a:spLocks noChangeArrowheads="1" noTextEdit="1"/>
          </p:cNvSpPr>
          <p:nvPr>
            <p:ph type="sldImg"/>
          </p:nvPr>
        </p:nvSpPr>
        <p:spPr>
          <a:ln/>
        </p:spPr>
      </p:sp>
      <p:sp>
        <p:nvSpPr>
          <p:cNvPr id="28676" name="Rectangle 1027"/>
          <p:cNvSpPr>
            <a:spLocks noGrp="1" noChangeArrowheads="1"/>
          </p:cNvSpPr>
          <p:nvPr>
            <p:ph type="body" idx="1"/>
          </p:nvPr>
        </p:nvSpPr>
        <p:spPr>
          <a:noFill/>
          <a:ln/>
        </p:spPr>
        <p:txBody>
          <a:bodyPr/>
          <a:lstStyle/>
          <a:p>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CDB406B-BF82-1F4A-AD9B-96319F77A0DF}" type="slidenum">
              <a:rPr lang="en-US">
                <a:latin typeface="Times New Roman" pitchFamily="-106" charset="0"/>
              </a:rPr>
              <a:pPr/>
              <a:t>10</a:t>
            </a:fld>
            <a:endParaRPr lang="en-US">
              <a:latin typeface="Times New Roman" pitchFamily="-106" charset="0"/>
            </a:endParaRPr>
          </a:p>
        </p:txBody>
      </p:sp>
      <p:sp>
        <p:nvSpPr>
          <p:cNvPr id="30723" name="Rectangle 1026"/>
          <p:cNvSpPr>
            <a:spLocks noChangeArrowheads="1" noTextEdit="1"/>
          </p:cNvSpPr>
          <p:nvPr>
            <p:ph type="sldImg"/>
          </p:nvPr>
        </p:nvSpPr>
        <p:spPr>
          <a:ln/>
        </p:spPr>
      </p:sp>
      <p:sp>
        <p:nvSpPr>
          <p:cNvPr id="30724" name="Rectangle 1027"/>
          <p:cNvSpPr>
            <a:spLocks noGrp="1" noChangeArrowheads="1"/>
          </p:cNvSpPr>
          <p:nvPr>
            <p:ph type="body" idx="1"/>
          </p:nvPr>
        </p:nvSpPr>
        <p:spPr>
          <a:noFill/>
          <a:ln/>
        </p:spPr>
        <p:txBody>
          <a:bodyPr/>
          <a:lstStyle/>
          <a:p>
            <a:endParaRPr lang="en-US">
              <a:latin typeface="Times New Roman" pitchFamily="-106" charset="0"/>
              <a:ea typeface="Arial" pitchFamily="-106" charset="0"/>
              <a:cs typeface="Arial" pitchFamily="-10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C604C02-3845-7D47-8A29-89C7A8C10118}" type="slidenum">
              <a:rPr lang="en-US">
                <a:latin typeface="Times New Roman" pitchFamily="-106" charset="0"/>
              </a:rPr>
              <a:pPr/>
              <a:t>12</a:t>
            </a:fld>
            <a:endParaRPr lang="en-US">
              <a:latin typeface="Times New Roman" pitchFamily="-106" charset="0"/>
            </a:endParaRPr>
          </a:p>
        </p:txBody>
      </p:sp>
      <p:sp>
        <p:nvSpPr>
          <p:cNvPr id="33795" name="Rectangle 2"/>
          <p:cNvSpPr>
            <a:spLocks noGrp="1" noRot="1" noChangeAspect="1" noChangeArrowheads="1" noTextEdit="1"/>
          </p:cNvSpPr>
          <p:nvPr>
            <p:ph type="sldImg"/>
          </p:nvPr>
        </p:nvSpPr>
        <p:spPr>
          <a:xfrm>
            <a:off x="1143000" y="693738"/>
            <a:ext cx="4572000" cy="3429000"/>
          </a:xfrm>
          <a:ln/>
        </p:spPr>
      </p:sp>
      <p:sp>
        <p:nvSpPr>
          <p:cNvPr id="33796" name="Rectangle 3"/>
          <p:cNvSpPr>
            <a:spLocks noGrp="1" noChangeArrowheads="1"/>
          </p:cNvSpPr>
          <p:nvPr>
            <p:ph type="body" idx="1"/>
          </p:nvPr>
        </p:nvSpPr>
        <p:spPr>
          <a:xfrm>
            <a:off x="685800" y="4341813"/>
            <a:ext cx="5487988" cy="4032250"/>
          </a:xfrm>
          <a:noFill/>
          <a:ln/>
        </p:spPr>
        <p:txBody>
          <a:bodyPr wrap="none" anchor="ctr"/>
          <a:lstStyle/>
          <a:p>
            <a:pPr defTabSz="506413" eaLnBrk="1" hangingPunct="1"/>
            <a:endParaRPr lang="en-US">
              <a:latin typeface="Arial" pitchFamily="-106" charset="0"/>
              <a:ea typeface="Arial" pitchFamily="-106" charset="0"/>
              <a:cs typeface="Arial" pitchFamily="-10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CB22627-80D3-E148-AB6C-9D89BD995A07}" type="slidenum">
              <a:rPr lang="en-US">
                <a:latin typeface="Times New Roman" pitchFamily="-106" charset="0"/>
              </a:rPr>
              <a:pPr/>
              <a:t>13</a:t>
            </a:fld>
            <a:endParaRPr lang="en-US">
              <a:latin typeface="Times New Roman" pitchFamily="-106" charset="0"/>
            </a:endParaRPr>
          </a:p>
        </p:txBody>
      </p:sp>
      <p:sp>
        <p:nvSpPr>
          <p:cNvPr id="35843" name="Rectangle 2"/>
          <p:cNvSpPr>
            <a:spLocks noGrp="1" noRot="1" noChangeAspect="1" noChangeArrowheads="1" noTextEdit="1"/>
          </p:cNvSpPr>
          <p:nvPr>
            <p:ph type="sldImg"/>
          </p:nvPr>
        </p:nvSpPr>
        <p:spPr>
          <a:xfrm>
            <a:off x="1143000" y="693738"/>
            <a:ext cx="4572000" cy="3429000"/>
          </a:xfrm>
          <a:ln/>
        </p:spPr>
      </p:sp>
      <p:sp>
        <p:nvSpPr>
          <p:cNvPr id="35844" name="Rectangle 3"/>
          <p:cNvSpPr>
            <a:spLocks noGrp="1" noChangeArrowheads="1"/>
          </p:cNvSpPr>
          <p:nvPr>
            <p:ph type="body" idx="1"/>
          </p:nvPr>
        </p:nvSpPr>
        <p:spPr>
          <a:xfrm>
            <a:off x="685800" y="4341813"/>
            <a:ext cx="5487988" cy="4032250"/>
          </a:xfrm>
          <a:noFill/>
          <a:ln/>
        </p:spPr>
        <p:txBody>
          <a:bodyPr wrap="none" anchor="ctr"/>
          <a:lstStyle/>
          <a:p>
            <a:pPr defTabSz="506413" eaLnBrk="1" hangingPunct="1"/>
            <a:endParaRPr lang="en-US">
              <a:latin typeface="Arial" pitchFamily="-106" charset="0"/>
              <a:ea typeface="Arial" pitchFamily="-106" charset="0"/>
              <a:cs typeface="Arial" pitchFamily="-10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defRPr sz="2400">
                <a:solidFill>
                  <a:schemeClr val="hlink"/>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48B630A3-4534-F84B-9C26-9DB288DA0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92100"/>
            <a:ext cx="2003425" cy="443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92100"/>
            <a:ext cx="5857875" cy="443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6175FD5C-81DD-1D47-A542-964CEAE675C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0E3EFA33-A820-B141-A157-7D8156C713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21D707B2-6199-8943-8E13-E68FD966481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752600"/>
            <a:ext cx="393065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5050" y="1752600"/>
            <a:ext cx="393065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973DED91-EB2C-AC46-9A7A-8D6404C6A7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2FD5E1AB-F06C-ED47-AE6D-6FB412634F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E06069C4-5E66-F946-B35C-8CA5634CD9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A6A86DCF-7869-264E-A41F-AA139E01C2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B311FB03-55B9-5840-940D-1D923CC571D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38AED231-F773-924D-AECB-9C35FADEA0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6C"/>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flipH="1">
            <a:off x="838200" y="292100"/>
            <a:ext cx="7772400" cy="8763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762000" y="1752600"/>
            <a:ext cx="8013700" cy="29718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lIns="91429" tIns="45714" rIns="91429" bIns="45714">
            <a:prstTxWarp prst="textNoShape">
              <a:avLst/>
            </a:prstTxWarp>
            <a:spAutoFit/>
          </a:bodyPr>
          <a:lstStyle/>
          <a:p>
            <a:pPr>
              <a:spcBef>
                <a:spcPct val="0"/>
              </a:spcBef>
              <a:buFontTx/>
              <a:buNone/>
              <a:defRPr/>
            </a:pPr>
            <a:endParaRPr lang="en-US">
              <a:latin typeface="Arial" charset="0"/>
              <a:ea typeface="Arial" charset="0"/>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29" tIns="45714" rIns="91429" bIns="45714" numCol="1" anchor="b" anchorCtr="0" compatLnSpc="1">
            <a:prstTxWarp prst="textNoShape">
              <a:avLst/>
            </a:prstTxWarp>
          </a:bodyPr>
          <a:lstStyle>
            <a:lvl1pPr algn="r" eaLnBrk="0" hangingPunct="0">
              <a:spcBef>
                <a:spcPct val="0"/>
              </a:spcBef>
              <a:buFontTx/>
              <a:buNone/>
              <a:defRPr sz="1400">
                <a:solidFill>
                  <a:srgbClr val="FF8000"/>
                </a:solidFill>
                <a:latin typeface="Arial" charset="0"/>
                <a:ea typeface="+mn-ea"/>
                <a:cs typeface="+mn-cs"/>
              </a:defRPr>
            </a:lvl1pPr>
          </a:lstStyle>
          <a:p>
            <a:pPr>
              <a:defRPr/>
            </a:pPr>
            <a:fld id="{C5B1BE1A-03EF-A64C-9DD2-8AA5890F6DA1}" type="slidenum">
              <a:rPr lang="en-US"/>
              <a:pPr>
                <a:defRPr/>
              </a:pPr>
              <a:t>‹#›</a:t>
            </a:fld>
            <a:endParaRPr lang="en-US"/>
          </a:p>
        </p:txBody>
      </p:sp>
      <p:sp>
        <p:nvSpPr>
          <p:cNvPr id="251925" name="Line 21"/>
          <p:cNvSpPr>
            <a:spLocks noChangeShapeType="1"/>
          </p:cNvSpPr>
          <p:nvPr userDrawn="1"/>
        </p:nvSpPr>
        <p:spPr bwMode="auto">
          <a:xfrm>
            <a:off x="330200" y="1181100"/>
            <a:ext cx="8623300" cy="0"/>
          </a:xfrm>
          <a:prstGeom prst="line">
            <a:avLst/>
          </a:prstGeom>
          <a:noFill/>
          <a:ln w="57150">
            <a:solidFill>
              <a:srgbClr val="FF8201"/>
            </a:solidFill>
            <a:round/>
            <a:headEnd/>
            <a:tailEnd/>
          </a:ln>
          <a:effectLst/>
        </p:spPr>
        <p:txBody>
          <a:bodyPr wrap="none" anchor="ctr">
            <a:prstTxWarp prst="textNoShape">
              <a:avLst/>
            </a:prstTxWarp>
          </a:bodyPr>
          <a:lstStyle/>
          <a:p>
            <a:pPr>
              <a:defRPr/>
            </a:pPr>
            <a:endParaRPr lang="en-US">
              <a:latin typeface="Arial" charset="0"/>
            </a:endParaRPr>
          </a:p>
        </p:txBody>
      </p:sp>
      <p:pic>
        <p:nvPicPr>
          <p:cNvPr id="1031" name="Picture 22" descr="osg_logo"/>
          <p:cNvPicPr>
            <a:picLocks noChangeAspect="1" noChangeArrowheads="1"/>
          </p:cNvPicPr>
          <p:nvPr userDrawn="1"/>
        </p:nvPicPr>
        <p:blipFill>
          <a:blip r:embed="rId13"/>
          <a:srcRect r="20331" b="24454"/>
          <a:stretch>
            <a:fillRect/>
          </a:stretch>
        </p:blipFill>
        <p:spPr bwMode="auto">
          <a:xfrm>
            <a:off x="177800" y="254000"/>
            <a:ext cx="1144588"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1"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rtl="0" eaLnBrk="0" fontAlgn="base" hangingPunct="0">
        <a:spcBef>
          <a:spcPct val="0"/>
        </a:spcBef>
        <a:spcAft>
          <a:spcPct val="0"/>
        </a:spcAft>
        <a:defRPr kumimoji="1" sz="2800">
          <a:solidFill>
            <a:schemeClr val="bg1"/>
          </a:solidFill>
          <a:latin typeface="+mj-lt"/>
          <a:ea typeface="+mj-ea"/>
          <a:cs typeface="+mj-cs"/>
        </a:defRPr>
      </a:lvl1pPr>
      <a:lvl2pPr algn="ctr" rtl="0" eaLnBrk="0" fontAlgn="base" hangingPunct="0">
        <a:spcBef>
          <a:spcPct val="0"/>
        </a:spcBef>
        <a:spcAft>
          <a:spcPct val="0"/>
        </a:spcAft>
        <a:defRPr kumimoji="1" sz="2800">
          <a:solidFill>
            <a:schemeClr val="bg1"/>
          </a:solidFill>
          <a:latin typeface="Arial" charset="0"/>
          <a:ea typeface="ＭＳ Ｐゴシック" charset="-128"/>
          <a:cs typeface="ＭＳ Ｐゴシック" charset="-128"/>
        </a:defRPr>
      </a:lvl2pPr>
      <a:lvl3pPr algn="ctr" rtl="0" eaLnBrk="0" fontAlgn="base" hangingPunct="0">
        <a:spcBef>
          <a:spcPct val="0"/>
        </a:spcBef>
        <a:spcAft>
          <a:spcPct val="0"/>
        </a:spcAft>
        <a:defRPr kumimoji="1" sz="2800">
          <a:solidFill>
            <a:schemeClr val="bg1"/>
          </a:solidFill>
          <a:latin typeface="Arial" charset="0"/>
          <a:ea typeface="ＭＳ Ｐゴシック" charset="-128"/>
          <a:cs typeface="ＭＳ Ｐゴシック" charset="-128"/>
        </a:defRPr>
      </a:lvl3pPr>
      <a:lvl4pPr algn="ctr" rtl="0" eaLnBrk="0" fontAlgn="base" hangingPunct="0">
        <a:spcBef>
          <a:spcPct val="0"/>
        </a:spcBef>
        <a:spcAft>
          <a:spcPct val="0"/>
        </a:spcAft>
        <a:defRPr kumimoji="1" sz="2800">
          <a:solidFill>
            <a:schemeClr val="bg1"/>
          </a:solidFill>
          <a:latin typeface="Arial" charset="0"/>
          <a:ea typeface="ＭＳ Ｐゴシック" charset="-128"/>
          <a:cs typeface="ＭＳ Ｐゴシック" charset="-128"/>
        </a:defRPr>
      </a:lvl4pPr>
      <a:lvl5pPr algn="ctr" rtl="0" eaLnBrk="0" fontAlgn="base" hangingPunct="0">
        <a:spcBef>
          <a:spcPct val="0"/>
        </a:spcBef>
        <a:spcAft>
          <a:spcPct val="0"/>
        </a:spcAft>
        <a:defRPr kumimoji="1" sz="2800">
          <a:solidFill>
            <a:schemeClr val="bg1"/>
          </a:solidFill>
          <a:latin typeface="Arial" charset="0"/>
          <a:ea typeface="ＭＳ Ｐゴシック" charset="-128"/>
          <a:cs typeface="ＭＳ Ｐゴシック" charset="-128"/>
        </a:defRPr>
      </a:lvl5pPr>
      <a:lvl6pPr marL="457200" algn="ctr" rtl="0" fontAlgn="base">
        <a:spcBef>
          <a:spcPct val="0"/>
        </a:spcBef>
        <a:spcAft>
          <a:spcPct val="0"/>
        </a:spcAft>
        <a:defRPr kumimoji="1" sz="2800">
          <a:solidFill>
            <a:schemeClr val="bg1"/>
          </a:solidFill>
          <a:latin typeface="Arial" charset="0"/>
          <a:ea typeface="ＭＳ Ｐゴシック" charset="-128"/>
          <a:cs typeface="ＭＳ Ｐゴシック" charset="-128"/>
        </a:defRPr>
      </a:lvl6pPr>
      <a:lvl7pPr marL="914400" algn="ctr" rtl="0" fontAlgn="base">
        <a:spcBef>
          <a:spcPct val="0"/>
        </a:spcBef>
        <a:spcAft>
          <a:spcPct val="0"/>
        </a:spcAft>
        <a:defRPr kumimoji="1" sz="2800">
          <a:solidFill>
            <a:schemeClr val="bg1"/>
          </a:solidFill>
          <a:latin typeface="Arial" charset="0"/>
          <a:ea typeface="ＭＳ Ｐゴシック" charset="-128"/>
          <a:cs typeface="ＭＳ Ｐゴシック" charset="-128"/>
        </a:defRPr>
      </a:lvl7pPr>
      <a:lvl8pPr marL="1371600" algn="ctr" rtl="0" fontAlgn="base">
        <a:spcBef>
          <a:spcPct val="0"/>
        </a:spcBef>
        <a:spcAft>
          <a:spcPct val="0"/>
        </a:spcAft>
        <a:defRPr kumimoji="1" sz="2800">
          <a:solidFill>
            <a:schemeClr val="bg1"/>
          </a:solidFill>
          <a:latin typeface="Arial" charset="0"/>
          <a:ea typeface="ＭＳ Ｐゴシック" charset="-128"/>
          <a:cs typeface="ＭＳ Ｐゴシック" charset="-128"/>
        </a:defRPr>
      </a:lvl8pPr>
      <a:lvl9pPr marL="1828800" algn="ctr" rtl="0" fontAlgn="base">
        <a:spcBef>
          <a:spcPct val="0"/>
        </a:spcBef>
        <a:spcAft>
          <a:spcPct val="0"/>
        </a:spcAft>
        <a:defRPr kumimoji="1" sz="2800">
          <a:solidFill>
            <a:schemeClr val="bg1"/>
          </a:solidFill>
          <a:latin typeface="Arial" charset="0"/>
          <a:ea typeface="ＭＳ Ｐゴシック" charset="-128"/>
          <a:cs typeface="ＭＳ Ｐゴシック" charset="-128"/>
        </a:defRPr>
      </a:lvl9pPr>
    </p:titleStyle>
    <p:bodyStyle>
      <a:lvl1pPr marL="342900" indent="-342900" algn="l" rtl="0" eaLnBrk="0" fontAlgn="base" hangingPunct="0">
        <a:spcBef>
          <a:spcPct val="75000"/>
        </a:spcBef>
        <a:spcAft>
          <a:spcPct val="0"/>
        </a:spcAft>
        <a:buClr>
          <a:srgbClr val="000080"/>
        </a:buClr>
        <a:buFont typeface="Times" pitchFamily="-106" charset="0"/>
        <a:defRPr kumimoji="1" sz="3200">
          <a:solidFill>
            <a:schemeClr val="bg1"/>
          </a:solidFill>
          <a:latin typeface="+mn-lt"/>
          <a:ea typeface="+mn-ea"/>
          <a:cs typeface="+mn-cs"/>
        </a:defRPr>
      </a:lvl1pPr>
      <a:lvl2pPr marL="742950" indent="-285750" algn="l" rtl="0" eaLnBrk="0" fontAlgn="base" hangingPunct="0">
        <a:spcBef>
          <a:spcPct val="20000"/>
        </a:spcBef>
        <a:spcAft>
          <a:spcPct val="0"/>
        </a:spcAft>
        <a:buClr>
          <a:srgbClr val="FF8000"/>
        </a:buClr>
        <a:buFont typeface="Wingdings" pitchFamily="-106" charset="2"/>
        <a:buChar char="§"/>
        <a:defRPr kumimoji="1" sz="2400">
          <a:solidFill>
            <a:schemeClr val="bg1"/>
          </a:solidFill>
          <a:latin typeface="+mn-lt"/>
          <a:ea typeface="+mn-ea"/>
        </a:defRPr>
      </a:lvl2pPr>
      <a:lvl3pPr marL="1143000" indent="-228600" algn="l" rtl="0" eaLnBrk="0" fontAlgn="base" hangingPunct="0">
        <a:spcBef>
          <a:spcPct val="20000"/>
        </a:spcBef>
        <a:spcAft>
          <a:spcPct val="0"/>
        </a:spcAft>
        <a:buClr>
          <a:srgbClr val="3C0000"/>
        </a:buClr>
        <a:buFont typeface="Wingdings" pitchFamily="-106" charset="2"/>
        <a:buChar char="§"/>
        <a:defRPr kumimoji="1" sz="2400">
          <a:solidFill>
            <a:schemeClr val="bg1"/>
          </a:solidFill>
          <a:latin typeface="+mn-lt"/>
          <a:ea typeface="+mn-ea"/>
        </a:defRPr>
      </a:lvl3pPr>
      <a:lvl4pPr marL="1600200" indent="-228600" algn="l" rtl="0" eaLnBrk="0" fontAlgn="base" hangingPunct="0">
        <a:spcBef>
          <a:spcPct val="20000"/>
        </a:spcBef>
        <a:spcAft>
          <a:spcPct val="0"/>
        </a:spcAft>
        <a:buClr>
          <a:srgbClr val="3C0000"/>
        </a:buClr>
        <a:buFont typeface="Wingdings" pitchFamily="-106" charset="2"/>
        <a:buChar char=""/>
        <a:defRPr kumimoji="1" sz="2000">
          <a:solidFill>
            <a:schemeClr val="bg1"/>
          </a:solidFill>
          <a:latin typeface="+mn-lt"/>
          <a:ea typeface="+mn-ea"/>
        </a:defRPr>
      </a:lvl4pPr>
      <a:lvl5pPr marL="2057400" indent="-228600" algn="l" rtl="0" eaLnBrk="0" fontAlgn="base" hangingPunct="0">
        <a:spcBef>
          <a:spcPct val="20000"/>
        </a:spcBef>
        <a:spcAft>
          <a:spcPct val="0"/>
        </a:spcAft>
        <a:buClr>
          <a:srgbClr val="3C0000"/>
        </a:buClr>
        <a:buFont typeface="Wingdings" pitchFamily="-106" charset="2"/>
        <a:buChar char=""/>
        <a:defRPr kumimoji="1" sz="2000">
          <a:solidFill>
            <a:schemeClr val="bg1"/>
          </a:solidFill>
          <a:latin typeface="+mn-lt"/>
          <a:ea typeface="+mn-ea"/>
        </a:defRPr>
      </a:lvl5pPr>
      <a:lvl6pPr marL="2514600" indent="-228600" algn="l" rtl="0" fontAlgn="base">
        <a:spcBef>
          <a:spcPct val="20000"/>
        </a:spcBef>
        <a:spcAft>
          <a:spcPct val="0"/>
        </a:spcAft>
        <a:buClr>
          <a:srgbClr val="3C0000"/>
        </a:buClr>
        <a:buFont typeface="Wingdings" charset="2"/>
        <a:buChar char=""/>
        <a:defRPr kumimoji="1" sz="2000">
          <a:solidFill>
            <a:schemeClr val="bg1"/>
          </a:solidFill>
          <a:latin typeface="+mn-lt"/>
          <a:ea typeface="+mn-ea"/>
        </a:defRPr>
      </a:lvl6pPr>
      <a:lvl7pPr marL="2971800" indent="-228600" algn="l" rtl="0" fontAlgn="base">
        <a:spcBef>
          <a:spcPct val="20000"/>
        </a:spcBef>
        <a:spcAft>
          <a:spcPct val="0"/>
        </a:spcAft>
        <a:buClr>
          <a:srgbClr val="3C0000"/>
        </a:buClr>
        <a:buFont typeface="Wingdings" charset="2"/>
        <a:buChar char=""/>
        <a:defRPr kumimoji="1" sz="2000">
          <a:solidFill>
            <a:schemeClr val="bg1"/>
          </a:solidFill>
          <a:latin typeface="+mn-lt"/>
          <a:ea typeface="+mn-ea"/>
        </a:defRPr>
      </a:lvl7pPr>
      <a:lvl8pPr marL="3429000" indent="-228600" algn="l" rtl="0" fontAlgn="base">
        <a:spcBef>
          <a:spcPct val="20000"/>
        </a:spcBef>
        <a:spcAft>
          <a:spcPct val="0"/>
        </a:spcAft>
        <a:buClr>
          <a:srgbClr val="3C0000"/>
        </a:buClr>
        <a:buFont typeface="Wingdings" charset="2"/>
        <a:buChar char=""/>
        <a:defRPr kumimoji="1" sz="2000">
          <a:solidFill>
            <a:schemeClr val="bg1"/>
          </a:solidFill>
          <a:latin typeface="+mn-lt"/>
          <a:ea typeface="+mn-ea"/>
        </a:defRPr>
      </a:lvl8pPr>
      <a:lvl9pPr marL="3886200" indent="-228600" algn="l" rtl="0" fontAlgn="base">
        <a:spcBef>
          <a:spcPct val="20000"/>
        </a:spcBef>
        <a:spcAft>
          <a:spcPct val="0"/>
        </a:spcAft>
        <a:buClr>
          <a:srgbClr val="3C0000"/>
        </a:buClr>
        <a:buFont typeface="Wingdings" charset="2"/>
        <a:buChar char=""/>
        <a:defRPr kumimoji="1" sz="20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png"/><Relationship Id="rId5" Type="http://schemas.openxmlformats.org/officeDocument/2006/relationships/image" Target="../media/image4.png"/><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4" Type="http://schemas.openxmlformats.org/officeDocument/2006/relationships/image" Target="../media/image15.jpeg"/><Relationship Id="rId10" Type="http://schemas.openxmlformats.org/officeDocument/2006/relationships/image" Target="../media/image21.png"/><Relationship Id="rId5" Type="http://schemas.openxmlformats.org/officeDocument/2006/relationships/image" Target="../media/image16.jpeg"/><Relationship Id="rId7"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7.xml"/><Relationship Id="rId9" Type="http://schemas.openxmlformats.org/officeDocument/2006/relationships/image" Target="../media/image20.png"/><Relationship Id="rId3" Type="http://schemas.openxmlformats.org/officeDocument/2006/relationships/image" Target="../media/image14.jpe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4" Type="http://schemas.openxmlformats.org/officeDocument/2006/relationships/image" Target="../media/image15.jpeg"/><Relationship Id="rId10" Type="http://schemas.openxmlformats.org/officeDocument/2006/relationships/image" Target="../media/image19.png"/><Relationship Id="rId5" Type="http://schemas.openxmlformats.org/officeDocument/2006/relationships/image" Target="../media/image17.png"/><Relationship Id="rId7"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8.xml"/><Relationship Id="rId9" Type="http://schemas.openxmlformats.org/officeDocument/2006/relationships/image" Target="../media/image18.png"/><Relationship Id="rId3" Type="http://schemas.openxmlformats.org/officeDocument/2006/relationships/image" Target="../media/image16.jpe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sg-docdb.opensciencegrid.org:440/cgi-bin/RetrieveFile?docid=882&amp;version=1&amp;filename=OSG_TG_SharedPrinciples_v4.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2" name="Picture 6" descr="nsf-logo"/>
          <p:cNvPicPr>
            <a:picLocks noChangeAspect="1" noChangeArrowheads="1"/>
          </p:cNvPicPr>
          <p:nvPr/>
        </p:nvPicPr>
        <p:blipFill>
          <a:blip r:embed="rId3"/>
          <a:srcRect/>
          <a:stretch>
            <a:fillRect/>
          </a:stretch>
        </p:blipFill>
        <p:spPr bwMode="auto">
          <a:xfrm>
            <a:off x="7989888" y="5795963"/>
            <a:ext cx="1154112" cy="1062037"/>
          </a:xfrm>
          <a:prstGeom prst="rect">
            <a:avLst/>
          </a:prstGeom>
          <a:noFill/>
          <a:ln w="9525">
            <a:noFill/>
            <a:miter lim="800000"/>
            <a:headEnd/>
            <a:tailEnd/>
          </a:ln>
        </p:spPr>
      </p:pic>
      <p:pic>
        <p:nvPicPr>
          <p:cNvPr id="15363" name="Picture 7"/>
          <p:cNvPicPr>
            <a:picLocks noChangeAspect="1" noChangeArrowheads="1"/>
          </p:cNvPicPr>
          <p:nvPr/>
        </p:nvPicPr>
        <p:blipFill>
          <a:blip r:embed="rId4"/>
          <a:srcRect r="68008"/>
          <a:stretch>
            <a:fillRect/>
          </a:stretch>
        </p:blipFill>
        <p:spPr bwMode="auto">
          <a:xfrm>
            <a:off x="0" y="5808663"/>
            <a:ext cx="1117600" cy="1049337"/>
          </a:xfrm>
          <a:prstGeom prst="rect">
            <a:avLst/>
          </a:prstGeom>
          <a:noFill/>
          <a:ln w="9525">
            <a:noFill/>
            <a:miter lim="800000"/>
            <a:headEnd/>
            <a:tailEnd/>
          </a:ln>
        </p:spPr>
      </p:pic>
      <p:sp>
        <p:nvSpPr>
          <p:cNvPr id="15364" name="Rectangle 8"/>
          <p:cNvSpPr>
            <a:spLocks noChangeArrowheads="1"/>
          </p:cNvSpPr>
          <p:nvPr/>
        </p:nvSpPr>
        <p:spPr bwMode="auto">
          <a:xfrm>
            <a:off x="1216025" y="6100763"/>
            <a:ext cx="6654800" cy="633412"/>
          </a:xfrm>
          <a:prstGeom prst="rect">
            <a:avLst/>
          </a:prstGeom>
          <a:noFill/>
          <a:ln w="9525">
            <a:noFill/>
            <a:miter lim="800000"/>
            <a:headEnd/>
            <a:tailEnd/>
          </a:ln>
        </p:spPr>
        <p:txBody>
          <a:bodyPr lIns="91429" tIns="45714" rIns="91429" bIns="45714">
            <a:prstTxWarp prst="textNoShape">
              <a:avLst/>
            </a:prstTxWarp>
          </a:bodyPr>
          <a:lstStyle/>
          <a:p>
            <a:pPr algn="ctr">
              <a:spcBef>
                <a:spcPct val="75000"/>
              </a:spcBef>
              <a:buClr>
                <a:srgbClr val="000080"/>
              </a:buClr>
              <a:buFont typeface="Times" pitchFamily="-106" charset="0"/>
              <a:buNone/>
            </a:pPr>
            <a:r>
              <a:rPr kumimoji="1" lang="en-US" sz="1000">
                <a:solidFill>
                  <a:schemeClr val="bg1"/>
                </a:solidFill>
              </a:rPr>
              <a:t>Project supported by the Department of Energy Office of Science SciDAC-2 program from the High Energy Physics, Nuclear Physics  and Advanced Software and Computing Research programs,  and the National Science Foundation Math and Physical Sciences, Office of CyberInfrastructure  and Office of International Science and Engineering  Directorates.</a:t>
            </a:r>
            <a:endParaRPr kumimoji="1" lang="en-US" sz="1400">
              <a:solidFill>
                <a:schemeClr val="bg1"/>
              </a:solidFill>
            </a:endParaRPr>
          </a:p>
        </p:txBody>
      </p:sp>
      <p:sp>
        <p:nvSpPr>
          <p:cNvPr id="15365" name="Rectangle 12"/>
          <p:cNvSpPr>
            <a:spLocks noChangeArrowheads="1"/>
          </p:cNvSpPr>
          <p:nvPr/>
        </p:nvSpPr>
        <p:spPr bwMode="auto">
          <a:xfrm>
            <a:off x="279400" y="2590800"/>
            <a:ext cx="8534400" cy="3022600"/>
          </a:xfrm>
          <a:prstGeom prst="rect">
            <a:avLst/>
          </a:prstGeom>
          <a:noFill/>
          <a:ln w="9525">
            <a:noFill/>
            <a:miter lim="800000"/>
            <a:headEnd/>
            <a:tailEnd/>
          </a:ln>
        </p:spPr>
        <p:txBody>
          <a:bodyPr lIns="91429" tIns="45714" rIns="91429" bIns="45714">
            <a:prstTxWarp prst="textNoShape">
              <a:avLst/>
            </a:prstTxWarp>
          </a:bodyPr>
          <a:lstStyle/>
          <a:p>
            <a:pPr algn="ctr">
              <a:spcBef>
                <a:spcPct val="75000"/>
              </a:spcBef>
              <a:buClr>
                <a:srgbClr val="000080"/>
              </a:buClr>
              <a:buFont typeface="Times" pitchFamily="-106" charset="0"/>
              <a:buNone/>
            </a:pPr>
            <a:r>
              <a:rPr kumimoji="1" lang="en-US" sz="2800">
                <a:solidFill>
                  <a:schemeClr val="bg1"/>
                </a:solidFill>
                <a:latin typeface="Times New Roman" pitchFamily="-106" charset="0"/>
              </a:rPr>
              <a:t>Collaborative Science </a:t>
            </a:r>
          </a:p>
          <a:p>
            <a:pPr algn="ctr">
              <a:spcBef>
                <a:spcPct val="75000"/>
              </a:spcBef>
              <a:buClr>
                <a:srgbClr val="000080"/>
              </a:buClr>
              <a:buFont typeface="Times" pitchFamily="-106" charset="0"/>
              <a:buNone/>
            </a:pPr>
            <a:r>
              <a:rPr kumimoji="1" lang="en-US" sz="2800">
                <a:solidFill>
                  <a:schemeClr val="bg1"/>
                </a:solidFill>
                <a:latin typeface="Times New Roman" pitchFamily="-106" charset="0"/>
              </a:rPr>
              <a:t>On a National Cyberinfrastructure</a:t>
            </a:r>
          </a:p>
          <a:p>
            <a:pPr algn="ctr">
              <a:spcBef>
                <a:spcPct val="75000"/>
              </a:spcBef>
              <a:buClr>
                <a:srgbClr val="000080"/>
              </a:buClr>
              <a:buFont typeface="Times" pitchFamily="-106" charset="0"/>
              <a:buNone/>
            </a:pPr>
            <a:r>
              <a:rPr kumimoji="1" lang="en-US" sz="2800">
                <a:solidFill>
                  <a:schemeClr val="bg1"/>
                </a:solidFill>
                <a:latin typeface="Times New Roman" pitchFamily="-106" charset="0"/>
              </a:rPr>
              <a:t>part of the Wordwide Federated Grids</a:t>
            </a:r>
          </a:p>
          <a:p>
            <a:pPr algn="ctr">
              <a:spcBef>
                <a:spcPct val="75000"/>
              </a:spcBef>
              <a:buClr>
                <a:srgbClr val="000080"/>
              </a:buClr>
              <a:buFont typeface="Times" pitchFamily="-106" charset="0"/>
              <a:buNone/>
            </a:pPr>
            <a:r>
              <a:rPr kumimoji="1" lang="en-US" sz="2800">
                <a:solidFill>
                  <a:schemeClr val="bg1"/>
                </a:solidFill>
                <a:latin typeface="Times New Roman" pitchFamily="-106" charset="0"/>
              </a:rPr>
              <a:t>Ruth Pordes, OSG Executive Director, Fermilab</a:t>
            </a:r>
          </a:p>
          <a:p>
            <a:pPr algn="ctr">
              <a:lnSpc>
                <a:spcPct val="50000"/>
              </a:lnSpc>
              <a:spcBef>
                <a:spcPct val="75000"/>
              </a:spcBef>
              <a:buClr>
                <a:srgbClr val="000080"/>
              </a:buClr>
              <a:buFont typeface="Times" pitchFamily="-106" charset="0"/>
              <a:buNone/>
            </a:pPr>
            <a:r>
              <a:rPr kumimoji="1" lang="en-US" sz="2800">
                <a:solidFill>
                  <a:schemeClr val="bg1"/>
                </a:solidFill>
                <a:latin typeface="Times New Roman" pitchFamily="-106" charset="0"/>
              </a:rPr>
              <a:t>Globus World March 2</a:t>
            </a:r>
            <a:r>
              <a:rPr kumimoji="1" lang="en-US" sz="2800" baseline="30000">
                <a:solidFill>
                  <a:schemeClr val="bg1"/>
                </a:solidFill>
                <a:latin typeface="Times New Roman" pitchFamily="-106" charset="0"/>
              </a:rPr>
              <a:t>nd</a:t>
            </a:r>
            <a:r>
              <a:rPr kumimoji="1" lang="en-US" sz="2800">
                <a:solidFill>
                  <a:schemeClr val="bg1"/>
                </a:solidFill>
                <a:latin typeface="Times New Roman" pitchFamily="-106" charset="0"/>
              </a:rPr>
              <a:t> 2010</a:t>
            </a:r>
          </a:p>
        </p:txBody>
      </p:sp>
      <p:sp>
        <p:nvSpPr>
          <p:cNvPr id="15366" name="Rectangle 13"/>
          <p:cNvSpPr>
            <a:spLocks noChangeArrowheads="1"/>
          </p:cNvSpPr>
          <p:nvPr/>
        </p:nvSpPr>
        <p:spPr bwMode="auto">
          <a:xfrm>
            <a:off x="10080625" y="4441825"/>
            <a:ext cx="290513" cy="457200"/>
          </a:xfrm>
          <a:prstGeom prst="rect">
            <a:avLst/>
          </a:prstGeom>
          <a:noFill/>
          <a:ln w="9525">
            <a:noFill/>
            <a:miter lim="800000"/>
            <a:headEnd/>
            <a:tailEnd/>
          </a:ln>
        </p:spPr>
        <p:txBody>
          <a:bodyPr wrap="none" lIns="91429" tIns="45714" rIns="91429" bIns="45714">
            <a:prstTxWarp prst="textNoShape">
              <a:avLst/>
            </a:prstTxWarp>
            <a:spAutoFit/>
          </a:bodyPr>
          <a:lstStyle/>
          <a:p>
            <a:endParaRPr lang="en-US"/>
          </a:p>
        </p:txBody>
      </p:sp>
      <p:grpSp>
        <p:nvGrpSpPr>
          <p:cNvPr id="15367" name="Group 16"/>
          <p:cNvGrpSpPr>
            <a:grpSpLocks noChangeAspect="1"/>
          </p:cNvGrpSpPr>
          <p:nvPr/>
        </p:nvGrpSpPr>
        <p:grpSpPr bwMode="auto">
          <a:xfrm>
            <a:off x="0" y="0"/>
            <a:ext cx="938213" cy="965200"/>
            <a:chOff x="4944" y="192"/>
            <a:chExt cx="420" cy="432"/>
          </a:xfrm>
        </p:grpSpPr>
        <p:sp>
          <p:nvSpPr>
            <p:cNvPr id="15370" name="AutoShape 17"/>
            <p:cNvSpPr>
              <a:spLocks noChangeAspect="1" noChangeArrowheads="1" noTextEdit="1"/>
            </p:cNvSpPr>
            <p:nvPr/>
          </p:nvSpPr>
          <p:spPr bwMode="auto">
            <a:xfrm>
              <a:off x="4944" y="192"/>
              <a:ext cx="420" cy="432"/>
            </a:xfrm>
            <a:prstGeom prst="rect">
              <a:avLst/>
            </a:prstGeom>
            <a:solidFill>
              <a:srgbClr val="000000"/>
            </a:solidFill>
            <a:ln w="9525">
              <a:noFill/>
              <a:miter lim="800000"/>
              <a:headEnd/>
              <a:tailEnd/>
            </a:ln>
          </p:spPr>
          <p:txBody>
            <a:bodyPr>
              <a:prstTxWarp prst="textNoShape">
                <a:avLst/>
              </a:prstTxWarp>
            </a:bodyPr>
            <a:lstStyle/>
            <a:p>
              <a:endParaRPr lang="en-US"/>
            </a:p>
          </p:txBody>
        </p:sp>
        <p:pic>
          <p:nvPicPr>
            <p:cNvPr id="15371" name="Picture 18"/>
            <p:cNvPicPr>
              <a:picLocks noChangeAspect="1" noChangeArrowheads="1"/>
            </p:cNvPicPr>
            <p:nvPr/>
          </p:nvPicPr>
          <p:blipFill>
            <a:blip r:embed="rId5"/>
            <a:srcRect/>
            <a:stretch>
              <a:fillRect/>
            </a:stretch>
          </p:blipFill>
          <p:spPr bwMode="auto">
            <a:xfrm>
              <a:off x="4944" y="192"/>
              <a:ext cx="420" cy="432"/>
            </a:xfrm>
            <a:prstGeom prst="rect">
              <a:avLst/>
            </a:prstGeom>
            <a:solidFill>
              <a:srgbClr val="000000"/>
            </a:solidFill>
            <a:ln w="9525">
              <a:noFill/>
              <a:miter lim="800000"/>
              <a:headEnd/>
              <a:tailEnd/>
            </a:ln>
          </p:spPr>
        </p:pic>
        <p:pic>
          <p:nvPicPr>
            <p:cNvPr id="15372" name="Picture 19"/>
            <p:cNvPicPr>
              <a:picLocks noChangeAspect="1" noChangeArrowheads="1"/>
            </p:cNvPicPr>
            <p:nvPr/>
          </p:nvPicPr>
          <p:blipFill>
            <a:blip r:embed="rId6"/>
            <a:srcRect/>
            <a:stretch>
              <a:fillRect/>
            </a:stretch>
          </p:blipFill>
          <p:spPr bwMode="auto">
            <a:xfrm>
              <a:off x="4944" y="192"/>
              <a:ext cx="420" cy="432"/>
            </a:xfrm>
            <a:prstGeom prst="rect">
              <a:avLst/>
            </a:prstGeom>
            <a:solidFill>
              <a:srgbClr val="000000"/>
            </a:solidFill>
            <a:ln w="9525">
              <a:noFill/>
              <a:miter lim="800000"/>
              <a:headEnd/>
              <a:tailEnd/>
            </a:ln>
          </p:spPr>
        </p:pic>
      </p:grpSp>
      <p:pic>
        <p:nvPicPr>
          <p:cNvPr id="15368" name="Picture 20" descr="osg_logo"/>
          <p:cNvPicPr>
            <a:picLocks noChangeAspect="1" noChangeArrowheads="1"/>
          </p:cNvPicPr>
          <p:nvPr/>
        </p:nvPicPr>
        <p:blipFill>
          <a:blip r:embed="rId7"/>
          <a:srcRect r="20331" b="24454"/>
          <a:stretch>
            <a:fillRect/>
          </a:stretch>
        </p:blipFill>
        <p:spPr bwMode="auto">
          <a:xfrm>
            <a:off x="2908300" y="227013"/>
            <a:ext cx="3741738" cy="1795462"/>
          </a:xfrm>
          <a:prstGeom prst="rect">
            <a:avLst/>
          </a:prstGeom>
          <a:noFill/>
          <a:ln w="9525">
            <a:noFill/>
            <a:miter lim="800000"/>
            <a:headEnd/>
            <a:tailEnd/>
          </a:ln>
        </p:spPr>
      </p:pic>
      <p:sp>
        <p:nvSpPr>
          <p:cNvPr id="15369" name="Rectangle 21"/>
          <p:cNvSpPr>
            <a:spLocks noChangeArrowheads="1"/>
          </p:cNvSpPr>
          <p:nvPr/>
        </p:nvSpPr>
        <p:spPr bwMode="auto">
          <a:xfrm>
            <a:off x="2514600" y="1917700"/>
            <a:ext cx="4038600" cy="482600"/>
          </a:xfrm>
          <a:prstGeom prst="rect">
            <a:avLst/>
          </a:prstGeom>
          <a:noFill/>
          <a:ln w="9525">
            <a:noFill/>
            <a:miter lim="800000"/>
            <a:headEnd/>
            <a:tailEnd/>
          </a:ln>
        </p:spPr>
        <p:txBody>
          <a:bodyPr lIns="91429" tIns="45714" rIns="91429" bIns="45714">
            <a:prstTxWarp prst="textNoShape">
              <a:avLst/>
            </a:prstTxWarp>
          </a:bodyPr>
          <a:lstStyle/>
          <a:p>
            <a:pPr algn="ctr">
              <a:spcBef>
                <a:spcPct val="75000"/>
              </a:spcBef>
              <a:buClr>
                <a:srgbClr val="000080"/>
              </a:buClr>
              <a:buFont typeface="Times" pitchFamily="-106" charset="0"/>
              <a:buNone/>
            </a:pPr>
            <a:r>
              <a:rPr kumimoji="1" lang="en-US" sz="3200">
                <a:solidFill>
                  <a:srgbClr val="F2812F"/>
                </a:solidFill>
                <a:latin typeface="Times New Roman" pitchFamily="-106" charset="0"/>
              </a:rPr>
              <a:t>Open Science Grid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292100"/>
            <a:ext cx="7772400" cy="876300"/>
          </a:xfrm>
        </p:spPr>
        <p:txBody>
          <a:bodyPr/>
          <a:lstStyle/>
          <a:p>
            <a:r>
              <a:rPr lang="en-US"/>
              <a:t>Engagement - our word for immersive, embedded help and training</a:t>
            </a:r>
          </a:p>
        </p:txBody>
      </p:sp>
      <p:sp>
        <p:nvSpPr>
          <p:cNvPr id="29699" name="Rectangle 3"/>
          <p:cNvSpPr>
            <a:spLocks noGrp="1" noChangeArrowheads="1"/>
          </p:cNvSpPr>
          <p:nvPr>
            <p:ph type="body" idx="1"/>
          </p:nvPr>
        </p:nvSpPr>
        <p:spPr>
          <a:xfrm>
            <a:off x="292100" y="1409700"/>
            <a:ext cx="8394700" cy="5156200"/>
          </a:xfrm>
        </p:spPr>
        <p:txBody>
          <a:bodyPr/>
          <a:lstStyle/>
          <a:p>
            <a:r>
              <a:rPr lang="en-US" sz="2800"/>
              <a:t>Bring the power of the OSG to scientists, educators, and campus beyond the physics domain…</a:t>
            </a:r>
          </a:p>
          <a:p>
            <a:r>
              <a:rPr lang="en-US" sz="2800"/>
              <a:t>and to use these experiences with new users and domains to drive new requirements to evolve  the OSG.</a:t>
            </a:r>
          </a:p>
          <a:p>
            <a:endParaRPr lang="en-US" sz="2800"/>
          </a:p>
        </p:txBody>
      </p:sp>
      <p:sp>
        <p:nvSpPr>
          <p:cNvPr id="29700" name="Content Placeholder 2"/>
          <p:cNvSpPr>
            <a:spLocks/>
          </p:cNvSpPr>
          <p:nvPr/>
        </p:nvSpPr>
        <p:spPr bwMode="auto">
          <a:xfrm>
            <a:off x="4281488" y="5232400"/>
            <a:ext cx="4862512" cy="1400175"/>
          </a:xfrm>
          <a:prstGeom prst="rect">
            <a:avLst/>
          </a:prstGeom>
          <a:noFill/>
          <a:ln w="9525">
            <a:noFill/>
            <a:miter lim="800000"/>
            <a:headEnd/>
            <a:tailEnd/>
          </a:ln>
        </p:spPr>
        <p:txBody>
          <a:bodyPr lIns="91429" tIns="45714" rIns="91429" bIns="45714">
            <a:prstTxWarp prst="textNoShape">
              <a:avLst/>
            </a:prstTxWarp>
          </a:bodyPr>
          <a:lstStyle/>
          <a:p>
            <a:pPr marL="342900" indent="-342900">
              <a:spcBef>
                <a:spcPct val="75000"/>
              </a:spcBef>
              <a:buClr>
                <a:srgbClr val="000080"/>
              </a:buClr>
              <a:buFont typeface="Times" pitchFamily="-106" charset="0"/>
              <a:buNone/>
            </a:pPr>
            <a:endParaRPr lang="en-US" sz="2000" b="1">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a:xfrm>
            <a:off x="879475" y="0"/>
            <a:ext cx="7835900" cy="1143000"/>
          </a:xfrm>
        </p:spPr>
        <p:txBody>
          <a:bodyPr/>
          <a:lstStyle/>
          <a:p>
            <a:r>
              <a:rPr lang="en-US"/>
              <a:t>Support and Sharing of </a:t>
            </a:r>
            <a:br>
              <a:rPr lang="en-US"/>
            </a:br>
            <a:r>
              <a:rPr lang="en-US"/>
              <a:t>Software and Knowledge</a:t>
            </a:r>
          </a:p>
        </p:txBody>
      </p:sp>
      <p:sp>
        <p:nvSpPr>
          <p:cNvPr id="31747" name="Slide Number Placeholder 3"/>
          <p:cNvSpPr>
            <a:spLocks noGrp="1"/>
          </p:cNvSpPr>
          <p:nvPr>
            <p:ph type="sldNum" sz="quarter" idx="10"/>
          </p:nvPr>
        </p:nvSpPr>
        <p:spPr>
          <a:noFill/>
        </p:spPr>
        <p:txBody>
          <a:bodyPr/>
          <a:lstStyle/>
          <a:p>
            <a:fld id="{B6279571-4D36-2443-BB1B-29AAB65AECEF}" type="slidenum">
              <a:rPr lang="en-US">
                <a:latin typeface="Arial" pitchFamily="-106" charset="0"/>
              </a:rPr>
              <a:pPr/>
              <a:t>11</a:t>
            </a:fld>
            <a:endParaRPr lang="en-US">
              <a:latin typeface="Arial" pitchFamily="-106" charset="0"/>
            </a:endParaRPr>
          </a:p>
        </p:txBody>
      </p:sp>
      <p:sp>
        <p:nvSpPr>
          <p:cNvPr id="31748" name="Rectangle 4"/>
          <p:cNvSpPr>
            <a:spLocks noChangeArrowheads="1"/>
          </p:cNvSpPr>
          <p:nvPr/>
        </p:nvSpPr>
        <p:spPr bwMode="auto">
          <a:xfrm>
            <a:off x="233363" y="1527175"/>
            <a:ext cx="8477250" cy="3490913"/>
          </a:xfrm>
          <a:prstGeom prst="rect">
            <a:avLst/>
          </a:prstGeom>
          <a:noFill/>
          <a:ln w="9525">
            <a:noFill/>
            <a:miter lim="800000"/>
            <a:headEnd/>
            <a:tailEnd/>
          </a:ln>
        </p:spPr>
        <p:txBody>
          <a:bodyPr>
            <a:prstTxWarp prst="textNoShape">
              <a:avLst/>
            </a:prstTxWarp>
            <a:spAutoFit/>
          </a:bodyPr>
          <a:lstStyle/>
          <a:p>
            <a:pPr>
              <a:buFontTx/>
              <a:buNone/>
            </a:pPr>
            <a:r>
              <a:rPr lang="en-US">
                <a:solidFill>
                  <a:srgbClr val="FFFFFF"/>
                </a:solidFill>
              </a:rPr>
              <a:t>Virtual Data Toolkit – many different collections for sites, users, managers, grids</a:t>
            </a:r>
          </a:p>
          <a:p>
            <a:pPr>
              <a:buFontTx/>
              <a:buNone/>
            </a:pPr>
            <a:endParaRPr lang="en-US">
              <a:solidFill>
                <a:srgbClr val="FFFFFF"/>
              </a:solidFill>
            </a:endParaRPr>
          </a:p>
          <a:p>
            <a:pPr>
              <a:buFontTx/>
              <a:buNone/>
            </a:pPr>
            <a:r>
              <a:rPr lang="en-US">
                <a:solidFill>
                  <a:srgbClr val="FFFFFF"/>
                </a:solidFill>
              </a:rPr>
              <a:t>OSG specific configurations and tools. </a:t>
            </a:r>
          </a:p>
          <a:p>
            <a:pPr>
              <a:buFontTx/>
              <a:buNone/>
            </a:pPr>
            <a:endParaRPr lang="en-US">
              <a:solidFill>
                <a:srgbClr val="FFFFFF"/>
              </a:solidFill>
            </a:endParaRPr>
          </a:p>
          <a:p>
            <a:pPr>
              <a:buFontTx/>
              <a:buNone/>
            </a:pPr>
            <a:r>
              <a:rPr lang="en-US">
                <a:solidFill>
                  <a:srgbClr val="FFFFFF"/>
                </a:solidFill>
              </a:rPr>
              <a:t>Only required service is Accounting!</a:t>
            </a:r>
          </a:p>
          <a:p>
            <a:pPr>
              <a:buFontTx/>
              <a:buNone/>
            </a:pPr>
            <a:endParaRPr lang="en-US">
              <a:solidFill>
                <a:srgbClr val="FFFFFF"/>
              </a:solidFill>
            </a:endParaRPr>
          </a:p>
          <a:p>
            <a:pPr>
              <a:buFontTx/>
              <a:buNone/>
            </a:pPr>
            <a:endParaRPr lang="en-US">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 name="Rectangle 218" descr="Sand"/>
          <p:cNvSpPr>
            <a:spLocks noChangeArrowheads="1"/>
          </p:cNvSpPr>
          <p:nvPr/>
        </p:nvSpPr>
        <p:spPr bwMode="auto">
          <a:xfrm>
            <a:off x="847725" y="5557838"/>
            <a:ext cx="7491413" cy="1285875"/>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lIns="82058" tIns="41029" rIns="82058" bIns="41029" anchor="ctr">
            <a:prstTxWarp prst="textNoShape">
              <a:avLst/>
            </a:prstTxWarp>
            <a:flatTx/>
          </a:bodyPr>
          <a:lstStyle/>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Processing, Storage, Data and Administrators,  </a:t>
            </a:r>
          </a:p>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(at ~75 US Labs and Universities)</a:t>
            </a:r>
          </a:p>
        </p:txBody>
      </p:sp>
      <p:sp>
        <p:nvSpPr>
          <p:cNvPr id="17" name="Rectangle 16" descr="Sand"/>
          <p:cNvSpPr>
            <a:spLocks noChangeArrowheads="1"/>
          </p:cNvSpPr>
          <p:nvPr/>
        </p:nvSpPr>
        <p:spPr bwMode="auto">
          <a:xfrm>
            <a:off x="857250" y="3943350"/>
            <a:ext cx="7491413" cy="1073150"/>
          </a:xfrm>
          <a:prstGeom prst="rect">
            <a:avLst/>
          </a:prstGeom>
          <a:blipFill rotWithShape="1">
            <a:blip r:embed="rId4"/>
            <a:tile tx="0" ty="0" sx="100000" sy="100000" flip="none" algn="tl"/>
          </a:blip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accent2">
                <a:lumMod val="40000"/>
                <a:lumOff val="60000"/>
              </a:schemeClr>
            </a:extrusionClr>
            <a:contourClr>
              <a:schemeClr val="accent2"/>
            </a:contourClr>
          </a:sp3d>
        </p:spPr>
        <p:txBody>
          <a:bodyPr lIns="82058" tIns="41029" rIns="82058" bIns="41029" anchor="ctr">
            <a:prstTxWarp prst="textNoShape">
              <a:avLst/>
            </a:prstTxWarp>
            <a:flatTx/>
          </a:bodyPr>
          <a:lstStyle/>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Software, Services &amp; People to help</a:t>
            </a:r>
          </a:p>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(~60 modules)</a:t>
            </a:r>
          </a:p>
        </p:txBody>
      </p:sp>
      <p:sp>
        <p:nvSpPr>
          <p:cNvPr id="32772" name="Rectangle 18" descr="Sand"/>
          <p:cNvSpPr>
            <a:spLocks noChangeArrowheads="1"/>
          </p:cNvSpPr>
          <p:nvPr/>
        </p:nvSpPr>
        <p:spPr bwMode="auto">
          <a:xfrm>
            <a:off x="849313" y="2278063"/>
            <a:ext cx="7491412" cy="1122362"/>
          </a:xfrm>
          <a:prstGeom prst="rect">
            <a:avLst/>
          </a:prstGeom>
          <a:blipFill dpi="0" rotWithShape="1">
            <a:blip r:embed="rId5">
              <a:alphaModFix amt="49000"/>
            </a:blip>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339933"/>
            </a:extrusionClr>
          </a:sp3d>
        </p:spPr>
        <p:txBody>
          <a:bodyPr lIns="82058" tIns="41029" rIns="82058" bIns="41029" anchor="ctr">
            <a:prstTxWarp prst="textNoShape">
              <a:avLst/>
            </a:prstTxWarp>
            <a:flatTx/>
          </a:bodyPr>
          <a:lstStyle/>
          <a:p>
            <a:pPr algn="ctr" defTabSz="455613">
              <a:buFontTx/>
              <a:buNone/>
            </a:pPr>
            <a:r>
              <a:rPr lang="en-US" sz="2200" b="1">
                <a:solidFill>
                  <a:srgbClr val="FF0000"/>
                </a:solidFill>
              </a:rPr>
              <a:t>Community Wide Common Software and Support</a:t>
            </a:r>
          </a:p>
        </p:txBody>
      </p:sp>
      <p:sp>
        <p:nvSpPr>
          <p:cNvPr id="20" name="Title 1"/>
          <p:cNvSpPr txBox="1">
            <a:spLocks/>
          </p:cNvSpPr>
          <p:nvPr/>
        </p:nvSpPr>
        <p:spPr bwMode="auto">
          <a:xfrm>
            <a:off x="1109663" y="0"/>
            <a:ext cx="7704137" cy="1143000"/>
          </a:xfrm>
          <a:prstGeom prst="rect">
            <a:avLst/>
          </a:prstGeom>
          <a:noFill/>
          <a:ln w="9525">
            <a:noFill/>
            <a:miter lim="800000"/>
            <a:headEnd/>
            <a:tailEnd/>
          </a:ln>
        </p:spPr>
        <p:txBody>
          <a:bodyPr anchor="ctr">
            <a:prstTxWarp prst="textNoShape">
              <a:avLst/>
            </a:prstTxWarp>
          </a:bodyPr>
          <a:lstStyle/>
          <a:p>
            <a:pPr algn="ctr" eaLnBrk="0" hangingPunct="0">
              <a:spcBef>
                <a:spcPct val="0"/>
              </a:spcBef>
              <a:buFontTx/>
              <a:buNone/>
              <a:defRPr/>
            </a:pPr>
            <a:r>
              <a:rPr kumimoji="1" lang="en-US" sz="3200" b="1" kern="0">
                <a:solidFill>
                  <a:srgbClr val="FFFFFF"/>
                </a:solidFill>
                <a:latin typeface="+mn-lt"/>
                <a:ea typeface="+mj-ea"/>
                <a:cs typeface="+mj-cs"/>
              </a:rPr>
              <a:t>Architecture of S/W</a:t>
            </a:r>
          </a:p>
        </p:txBody>
      </p:sp>
      <p:pic>
        <p:nvPicPr>
          <p:cNvPr id="32774" name="Picture 3" descr="C:\Users\shinsenai\AppData\Local\Microsoft\Windows\Temporary Internet Files\Low\Content.IE5\GXKWZFJS\j0433925[1].png"/>
          <p:cNvPicPr>
            <a:picLocks noChangeAspect="1" noChangeArrowheads="1"/>
          </p:cNvPicPr>
          <p:nvPr/>
        </p:nvPicPr>
        <p:blipFill>
          <a:blip r:embed="rId6"/>
          <a:srcRect/>
          <a:stretch>
            <a:fillRect/>
          </a:stretch>
        </p:blipFill>
        <p:spPr bwMode="auto">
          <a:xfrm>
            <a:off x="3600450" y="3127375"/>
            <a:ext cx="928688" cy="928688"/>
          </a:xfrm>
          <a:prstGeom prst="rect">
            <a:avLst/>
          </a:prstGeom>
          <a:noFill/>
          <a:ln w="9525">
            <a:noFill/>
            <a:miter lim="800000"/>
            <a:headEnd/>
            <a:tailEnd/>
          </a:ln>
        </p:spPr>
      </p:pic>
      <p:pic>
        <p:nvPicPr>
          <p:cNvPr id="32775" name="Picture 15" descr="C:\Users\shinsenai\AppData\Local\Microsoft\Windows\Temporary Internet Files\Low\Content.IE5\GJXG6PXW\j0434874[1].png"/>
          <p:cNvPicPr>
            <a:picLocks noChangeAspect="1" noChangeArrowheads="1"/>
          </p:cNvPicPr>
          <p:nvPr/>
        </p:nvPicPr>
        <p:blipFill>
          <a:blip r:embed="rId7"/>
          <a:srcRect/>
          <a:stretch>
            <a:fillRect/>
          </a:stretch>
        </p:blipFill>
        <p:spPr bwMode="auto">
          <a:xfrm>
            <a:off x="4160838" y="4973638"/>
            <a:ext cx="785812" cy="785812"/>
          </a:xfrm>
          <a:prstGeom prst="rect">
            <a:avLst/>
          </a:prstGeom>
          <a:noFill/>
          <a:ln w="9525">
            <a:noFill/>
            <a:miter lim="800000"/>
            <a:headEnd/>
            <a:tailEnd/>
          </a:ln>
        </p:spPr>
      </p:pic>
      <p:pic>
        <p:nvPicPr>
          <p:cNvPr id="32776" name="Picture 7" descr="C:\Users\shinsenai\AppData\Local\Microsoft\Windows\Temporary Internet Files\Low\Content.IE5\Q7BBCH9N\j0433941[1].png"/>
          <p:cNvPicPr>
            <a:picLocks noChangeAspect="1" noChangeArrowheads="1"/>
          </p:cNvPicPr>
          <p:nvPr/>
        </p:nvPicPr>
        <p:blipFill>
          <a:blip r:embed="rId8"/>
          <a:srcRect/>
          <a:stretch>
            <a:fillRect/>
          </a:stretch>
        </p:blipFill>
        <p:spPr bwMode="auto">
          <a:xfrm>
            <a:off x="3449638" y="4979988"/>
            <a:ext cx="857250" cy="857250"/>
          </a:xfrm>
          <a:prstGeom prst="rect">
            <a:avLst/>
          </a:prstGeom>
          <a:noFill/>
          <a:ln w="9525">
            <a:noFill/>
            <a:miter lim="800000"/>
            <a:headEnd/>
            <a:tailEnd/>
          </a:ln>
        </p:spPr>
      </p:pic>
      <p:pic>
        <p:nvPicPr>
          <p:cNvPr id="32777" name="Picture 16" descr="C:\Users\shinsenai\AppData\Local\Microsoft\Windows\Temporary Internet Files\Low\Content.IE5\PJT5U8M1\j0432657[1].png"/>
          <p:cNvPicPr>
            <a:picLocks noChangeAspect="1" noChangeArrowheads="1"/>
          </p:cNvPicPr>
          <p:nvPr/>
        </p:nvPicPr>
        <p:blipFill>
          <a:blip r:embed="rId9"/>
          <a:srcRect/>
          <a:stretch>
            <a:fillRect/>
          </a:stretch>
        </p:blipFill>
        <p:spPr bwMode="auto">
          <a:xfrm>
            <a:off x="3327400" y="1611313"/>
            <a:ext cx="785813" cy="785812"/>
          </a:xfrm>
          <a:prstGeom prst="rect">
            <a:avLst/>
          </a:prstGeom>
          <a:noFill/>
          <a:ln w="9525">
            <a:noFill/>
            <a:miter lim="800000"/>
            <a:headEnd/>
            <a:tailEnd/>
          </a:ln>
        </p:spPr>
      </p:pic>
      <p:pic>
        <p:nvPicPr>
          <p:cNvPr id="32778" name="Picture 17" descr="C:\Users\shinsenai\AppData\Local\Microsoft\Windows\Temporary Internet Files\Low\Content.IE5\GXKWZFJS\j0434901[1].png"/>
          <p:cNvPicPr>
            <a:picLocks noChangeAspect="1" noChangeArrowheads="1"/>
          </p:cNvPicPr>
          <p:nvPr/>
        </p:nvPicPr>
        <p:blipFill>
          <a:blip r:embed="rId10"/>
          <a:srcRect/>
          <a:stretch>
            <a:fillRect/>
          </a:stretch>
        </p:blipFill>
        <p:spPr bwMode="auto">
          <a:xfrm>
            <a:off x="4046538" y="1558925"/>
            <a:ext cx="857250" cy="857250"/>
          </a:xfrm>
          <a:prstGeom prst="rect">
            <a:avLst/>
          </a:prstGeom>
          <a:noFill/>
          <a:ln w="9525">
            <a:noFill/>
            <a:miter lim="800000"/>
            <a:headEnd/>
            <a:tailEnd/>
          </a:ln>
        </p:spPr>
      </p:pic>
      <p:sp>
        <p:nvSpPr>
          <p:cNvPr id="32779" name="Rectangle 12"/>
          <p:cNvSpPr>
            <a:spLocks noChangeArrowheads="1"/>
          </p:cNvSpPr>
          <p:nvPr/>
        </p:nvSpPr>
        <p:spPr bwMode="auto">
          <a:xfrm>
            <a:off x="2162175" y="1327150"/>
            <a:ext cx="3979863" cy="461963"/>
          </a:xfrm>
          <a:prstGeom prst="rect">
            <a:avLst/>
          </a:prstGeom>
          <a:noFill/>
          <a:ln w="9525">
            <a:noFill/>
            <a:miter lim="800000"/>
            <a:headEnd/>
            <a:tailEnd/>
          </a:ln>
        </p:spPr>
        <p:txBody>
          <a:bodyPr wrap="none">
            <a:prstTxWarp prst="textNoShape">
              <a:avLst/>
            </a:prstTxWarp>
            <a:spAutoFit/>
          </a:bodyPr>
          <a:lstStyle/>
          <a:p>
            <a:pPr>
              <a:buFontTx/>
              <a:buNone/>
            </a:pPr>
            <a:r>
              <a:rPr lang="en-US" b="1">
                <a:solidFill>
                  <a:srgbClr val="FF0000"/>
                </a:solidFill>
              </a:rPr>
              <a:t>Users, User Applications, </a:t>
            </a:r>
            <a:endParaRPr lang="en-US"/>
          </a:p>
        </p:txBody>
      </p:sp>
      <p:sp>
        <p:nvSpPr>
          <p:cNvPr id="14" name="Title 1"/>
          <p:cNvSpPr txBox="1">
            <a:spLocks/>
          </p:cNvSpPr>
          <p:nvPr/>
        </p:nvSpPr>
        <p:spPr bwMode="auto">
          <a:xfrm>
            <a:off x="0" y="1036638"/>
            <a:ext cx="1133475" cy="1143000"/>
          </a:xfrm>
          <a:prstGeom prst="rect">
            <a:avLst/>
          </a:prstGeom>
          <a:noFill/>
          <a:ln w="9525">
            <a:noFill/>
            <a:miter lim="800000"/>
            <a:headEnd/>
            <a:tailEnd/>
          </a:ln>
        </p:spPr>
        <p:txBody>
          <a:bodyPr anchor="ctr">
            <a:prstTxWarp prst="textNoShape">
              <a:avLst/>
            </a:prstTxWarp>
          </a:bodyPr>
          <a:lstStyle/>
          <a:p>
            <a:pPr algn="ctr" eaLnBrk="0" hangingPunct="0">
              <a:spcBef>
                <a:spcPct val="0"/>
              </a:spcBef>
              <a:buFontTx/>
              <a:buNone/>
              <a:defRPr/>
            </a:pPr>
            <a:r>
              <a:rPr kumimoji="1" lang="en-US" sz="3200" b="1" kern="0">
                <a:solidFill>
                  <a:srgbClr val="000080"/>
                </a:solidFill>
                <a:latin typeface="+mn-lt"/>
                <a:ea typeface="+mj-ea"/>
                <a:cs typeface="+mj-cs"/>
              </a:rPr>
              <a:t>e.g. </a:t>
            </a:r>
          </a:p>
          <a:p>
            <a:pPr algn="ctr" eaLnBrk="0" hangingPunct="0">
              <a:spcBef>
                <a:spcPct val="0"/>
              </a:spcBef>
              <a:buFontTx/>
              <a:buNone/>
              <a:defRPr/>
            </a:pPr>
            <a:r>
              <a:rPr kumimoji="1" lang="en-US" sz="3200" b="1" kern="0">
                <a:solidFill>
                  <a:srgbClr val="000080"/>
                </a:solidFill>
                <a:latin typeface="+mn-lt"/>
                <a:ea typeface="+mj-ea"/>
                <a:cs typeface="+mj-cs"/>
              </a:rPr>
              <a:t>OSG</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18" descr="Sand"/>
          <p:cNvSpPr>
            <a:spLocks noChangeArrowheads="1"/>
          </p:cNvSpPr>
          <p:nvPr/>
        </p:nvSpPr>
        <p:spPr bwMode="auto">
          <a:xfrm>
            <a:off x="862013" y="2201863"/>
            <a:ext cx="5780087" cy="841375"/>
          </a:xfrm>
          <a:prstGeom prst="rect">
            <a:avLst/>
          </a:prstGeom>
          <a:blipFill dpi="0" rotWithShape="1">
            <a:blip r:embed="rId3">
              <a:alphaModFix amt="49000"/>
            </a:blip>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339933"/>
            </a:extrusionClr>
          </a:sp3d>
        </p:spPr>
        <p:txBody>
          <a:bodyPr lIns="82058" tIns="41029" rIns="82058" bIns="41029" anchor="ctr">
            <a:prstTxWarp prst="textNoShape">
              <a:avLst/>
            </a:prstTxWarp>
            <a:flatTx/>
          </a:bodyPr>
          <a:lstStyle/>
          <a:p>
            <a:pPr algn="ctr" defTabSz="455613">
              <a:buFontTx/>
              <a:buNone/>
            </a:pPr>
            <a:r>
              <a:rPr lang="en-US" sz="2200" b="1">
                <a:solidFill>
                  <a:srgbClr val="FF0000"/>
                </a:solidFill>
              </a:rPr>
              <a:t>Users, User Applications,  Communities</a:t>
            </a:r>
          </a:p>
          <a:p>
            <a:pPr algn="ctr" defTabSz="455613">
              <a:buFontTx/>
              <a:buNone/>
            </a:pPr>
            <a:r>
              <a:rPr lang="en-US" sz="2200" b="1">
                <a:solidFill>
                  <a:srgbClr val="FF0000"/>
                </a:solidFill>
              </a:rPr>
              <a:t>Science, Research, Education, Training</a:t>
            </a:r>
          </a:p>
        </p:txBody>
      </p:sp>
      <p:grpSp>
        <p:nvGrpSpPr>
          <p:cNvPr id="34819" name="Group 26"/>
          <p:cNvGrpSpPr>
            <a:grpSpLocks/>
          </p:cNvGrpSpPr>
          <p:nvPr/>
        </p:nvGrpSpPr>
        <p:grpSpPr bwMode="auto">
          <a:xfrm>
            <a:off x="685800" y="3360738"/>
            <a:ext cx="2273300" cy="1254125"/>
            <a:chOff x="686554" y="3360209"/>
            <a:chExt cx="2273092" cy="1255263"/>
          </a:xfrm>
        </p:grpSpPr>
        <p:sp>
          <p:nvSpPr>
            <p:cNvPr id="17" name="Rectangle 16" descr="Sand"/>
            <p:cNvSpPr>
              <a:spLocks noChangeArrowheads="1"/>
            </p:cNvSpPr>
            <p:nvPr/>
          </p:nvSpPr>
          <p:spPr bwMode="auto">
            <a:xfrm>
              <a:off x="686554" y="3870258"/>
              <a:ext cx="2273092" cy="745214"/>
            </a:xfrm>
            <a:prstGeom prst="rect">
              <a:avLst/>
            </a:prstGeom>
            <a:blipFill rotWithShape="1">
              <a:blip r:embed="rId4"/>
              <a:tile tx="0" ty="0" sx="100000" sy="100000" flip="none" algn="tl"/>
            </a:blip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accent2">
                  <a:lumMod val="40000"/>
                  <a:lumOff val="60000"/>
                </a:schemeClr>
              </a:extrusionClr>
              <a:contourClr>
                <a:schemeClr val="accent2"/>
              </a:contourClr>
            </a:sp3d>
          </p:spPr>
          <p:txBody>
            <a:bodyPr lIns="82058" tIns="41029" rIns="82058" bIns="41029" anchor="ctr">
              <a:prstTxWarp prst="textNoShape">
                <a:avLst/>
              </a:prstTxWarp>
              <a:flatTx/>
            </a:bodyPr>
            <a:lstStyle/>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Software Toolkit 1</a:t>
              </a:r>
            </a:p>
          </p:txBody>
        </p:sp>
        <p:pic>
          <p:nvPicPr>
            <p:cNvPr id="34840" name="Picture 3" descr="C:\Users\shinsenai\AppData\Local\Microsoft\Windows\Temporary Internet Files\Low\Content.IE5\GXKWZFJS\j0433925[1].png"/>
            <p:cNvPicPr>
              <a:picLocks noChangeAspect="1" noChangeArrowheads="1"/>
            </p:cNvPicPr>
            <p:nvPr/>
          </p:nvPicPr>
          <p:blipFill>
            <a:blip r:embed="rId5"/>
            <a:srcRect/>
            <a:stretch>
              <a:fillRect/>
            </a:stretch>
          </p:blipFill>
          <p:spPr bwMode="auto">
            <a:xfrm>
              <a:off x="1396727" y="3360209"/>
              <a:ext cx="716499" cy="697217"/>
            </a:xfrm>
            <a:prstGeom prst="rect">
              <a:avLst/>
            </a:prstGeom>
            <a:noFill/>
            <a:ln w="9525">
              <a:noFill/>
              <a:miter lim="800000"/>
              <a:headEnd/>
              <a:tailEnd/>
            </a:ln>
          </p:spPr>
        </p:pic>
      </p:grpSp>
      <p:pic>
        <p:nvPicPr>
          <p:cNvPr id="34820" name="Picture 16" descr="C:\Users\shinsenai\AppData\Local\Microsoft\Windows\Temporary Internet Files\Low\Content.IE5\PJT5U8M1\j0432657[1].png"/>
          <p:cNvPicPr>
            <a:picLocks noChangeAspect="1" noChangeArrowheads="1"/>
          </p:cNvPicPr>
          <p:nvPr/>
        </p:nvPicPr>
        <p:blipFill>
          <a:blip r:embed="rId6"/>
          <a:srcRect/>
          <a:stretch>
            <a:fillRect/>
          </a:stretch>
        </p:blipFill>
        <p:spPr bwMode="auto">
          <a:xfrm>
            <a:off x="3179763" y="1825625"/>
            <a:ext cx="606425" cy="588963"/>
          </a:xfrm>
          <a:prstGeom prst="rect">
            <a:avLst/>
          </a:prstGeom>
          <a:noFill/>
          <a:ln w="9525">
            <a:noFill/>
            <a:miter lim="800000"/>
            <a:headEnd/>
            <a:tailEnd/>
          </a:ln>
        </p:spPr>
      </p:pic>
      <p:pic>
        <p:nvPicPr>
          <p:cNvPr id="34821" name="Picture 17" descr="C:\Users\shinsenai\AppData\Local\Microsoft\Windows\Temporary Internet Files\Low\Content.IE5\GXKWZFJS\j0434901[1].png"/>
          <p:cNvPicPr>
            <a:picLocks noChangeAspect="1" noChangeArrowheads="1"/>
          </p:cNvPicPr>
          <p:nvPr/>
        </p:nvPicPr>
        <p:blipFill>
          <a:blip r:embed="rId7"/>
          <a:srcRect/>
          <a:stretch>
            <a:fillRect/>
          </a:stretch>
        </p:blipFill>
        <p:spPr bwMode="auto">
          <a:xfrm>
            <a:off x="3716338" y="1768475"/>
            <a:ext cx="661987" cy="644525"/>
          </a:xfrm>
          <a:prstGeom prst="rect">
            <a:avLst/>
          </a:prstGeom>
          <a:noFill/>
          <a:ln w="9525">
            <a:noFill/>
            <a:miter lim="800000"/>
            <a:headEnd/>
            <a:tailEnd/>
          </a:ln>
        </p:spPr>
      </p:pic>
      <p:grpSp>
        <p:nvGrpSpPr>
          <p:cNvPr id="34822" name="Group 12"/>
          <p:cNvGrpSpPr>
            <a:grpSpLocks/>
          </p:cNvGrpSpPr>
          <p:nvPr/>
        </p:nvGrpSpPr>
        <p:grpSpPr bwMode="auto">
          <a:xfrm>
            <a:off x="201613" y="4524375"/>
            <a:ext cx="3302000" cy="1741488"/>
            <a:chOff x="598698" y="4236453"/>
            <a:chExt cx="7491412" cy="1869964"/>
          </a:xfrm>
        </p:grpSpPr>
        <p:sp>
          <p:nvSpPr>
            <p:cNvPr id="219" name="Rectangle 218" descr="Sand"/>
            <p:cNvSpPr>
              <a:spLocks noChangeArrowheads="1"/>
            </p:cNvSpPr>
            <p:nvPr/>
          </p:nvSpPr>
          <p:spPr bwMode="auto">
            <a:xfrm>
              <a:off x="598698" y="4821137"/>
              <a:ext cx="7491412" cy="1285280"/>
            </a:xfrm>
            <a:prstGeom prst="rect">
              <a:avLst/>
            </a:prstGeom>
            <a:blipFill dpi="0" rotWithShape="0">
              <a:blip r:embed="rId8"/>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lIns="82058" tIns="41029" rIns="82058" bIns="41029" anchor="ctr">
              <a:prstTxWarp prst="textNoShape">
                <a:avLst/>
              </a:prstTxWarp>
              <a:flatTx/>
            </a:bodyPr>
            <a:lstStyle/>
            <a:p>
              <a:pPr algn="ctr" defTabSz="455613">
                <a:buFontTx/>
                <a:buNone/>
                <a:defRPr/>
              </a:pPr>
              <a:r>
                <a:rPr lang="en-US" sz="1400" b="1">
                  <a:solidFill>
                    <a:srgbClr val="FF0000"/>
                  </a:solidFill>
                  <a:effectLst>
                    <a:outerShdw blurRad="38100" dist="38100" dir="2700000" algn="tl">
                      <a:srgbClr val="FFFFFF"/>
                    </a:outerShdw>
                  </a:effectLst>
                  <a:latin typeface="Arial" pitchFamily="34" charset="0"/>
                </a:rPr>
                <a:t>Infrastructure A</a:t>
              </a:r>
            </a:p>
          </p:txBody>
        </p:sp>
        <p:pic>
          <p:nvPicPr>
            <p:cNvPr id="34837" name="Picture 15" descr="C:\Users\shinsenai\AppData\Local\Microsoft\Windows\Temporary Internet Files\Low\Content.IE5\GJXG6PXW\j0434874[1].png"/>
            <p:cNvPicPr>
              <a:picLocks noChangeAspect="1" noChangeArrowheads="1"/>
            </p:cNvPicPr>
            <p:nvPr/>
          </p:nvPicPr>
          <p:blipFill>
            <a:blip r:embed="rId9"/>
            <a:srcRect/>
            <a:stretch>
              <a:fillRect/>
            </a:stretch>
          </p:blipFill>
          <p:spPr bwMode="auto">
            <a:xfrm>
              <a:off x="3910966" y="4236453"/>
              <a:ext cx="785812" cy="785813"/>
            </a:xfrm>
            <a:prstGeom prst="rect">
              <a:avLst/>
            </a:prstGeom>
            <a:noFill/>
            <a:ln w="9525">
              <a:noFill/>
              <a:miter lim="800000"/>
              <a:headEnd/>
              <a:tailEnd/>
            </a:ln>
          </p:spPr>
        </p:pic>
        <p:pic>
          <p:nvPicPr>
            <p:cNvPr id="34838" name="Picture 7" descr="C:\Users\shinsenai\AppData\Local\Microsoft\Windows\Temporary Internet Files\Low\Content.IE5\Q7BBCH9N\j0433941[1].png"/>
            <p:cNvPicPr>
              <a:picLocks noChangeAspect="1" noChangeArrowheads="1"/>
            </p:cNvPicPr>
            <p:nvPr/>
          </p:nvPicPr>
          <p:blipFill>
            <a:blip r:embed="rId10"/>
            <a:srcRect/>
            <a:stretch>
              <a:fillRect/>
            </a:stretch>
          </p:blipFill>
          <p:spPr bwMode="auto">
            <a:xfrm>
              <a:off x="3200058" y="4243541"/>
              <a:ext cx="857250" cy="857250"/>
            </a:xfrm>
            <a:prstGeom prst="rect">
              <a:avLst/>
            </a:prstGeom>
            <a:noFill/>
            <a:ln w="9525">
              <a:noFill/>
              <a:miter lim="800000"/>
              <a:headEnd/>
              <a:tailEnd/>
            </a:ln>
          </p:spPr>
        </p:pic>
      </p:grpSp>
      <p:sp>
        <p:nvSpPr>
          <p:cNvPr id="22" name="Title 1"/>
          <p:cNvSpPr txBox="1">
            <a:spLocks/>
          </p:cNvSpPr>
          <p:nvPr/>
        </p:nvSpPr>
        <p:spPr bwMode="auto">
          <a:xfrm>
            <a:off x="771525" y="0"/>
            <a:ext cx="8235950" cy="1179513"/>
          </a:xfrm>
          <a:prstGeom prst="rect">
            <a:avLst/>
          </a:prstGeom>
          <a:noFill/>
          <a:ln w="9525">
            <a:noFill/>
            <a:miter lim="800000"/>
            <a:headEnd/>
            <a:tailEnd/>
          </a:ln>
        </p:spPr>
        <p:txBody>
          <a:bodyPr anchor="ctr">
            <a:prstTxWarp prst="textNoShape">
              <a:avLst/>
            </a:prstTxWarp>
          </a:bodyPr>
          <a:lstStyle/>
          <a:p>
            <a:pPr algn="ctr" eaLnBrk="0" hangingPunct="0">
              <a:spcBef>
                <a:spcPct val="0"/>
              </a:spcBef>
              <a:buFontTx/>
              <a:buNone/>
              <a:defRPr/>
            </a:pPr>
            <a:r>
              <a:rPr kumimoji="1" lang="en-US" b="1" kern="0">
                <a:solidFill>
                  <a:srgbClr val="FFFFFF"/>
                </a:solidFill>
                <a:latin typeface="+mn-lt"/>
                <a:ea typeface="+mj-ea"/>
                <a:cs typeface="+mj-cs"/>
              </a:rPr>
              <a:t>Using Federated Infrastructures</a:t>
            </a:r>
          </a:p>
        </p:txBody>
      </p:sp>
      <p:grpSp>
        <p:nvGrpSpPr>
          <p:cNvPr id="34824" name="Group 27"/>
          <p:cNvGrpSpPr>
            <a:grpSpLocks/>
          </p:cNvGrpSpPr>
          <p:nvPr/>
        </p:nvGrpSpPr>
        <p:grpSpPr bwMode="auto">
          <a:xfrm>
            <a:off x="3424238" y="5046663"/>
            <a:ext cx="2132012" cy="825500"/>
            <a:chOff x="1151478" y="2600414"/>
            <a:chExt cx="5779765" cy="1418141"/>
          </a:xfrm>
        </p:grpSpPr>
        <p:sp>
          <p:nvSpPr>
            <p:cNvPr id="29" name="Rectangle 28" descr="Sand"/>
            <p:cNvSpPr>
              <a:spLocks noChangeArrowheads="1"/>
            </p:cNvSpPr>
            <p:nvPr/>
          </p:nvSpPr>
          <p:spPr bwMode="auto">
            <a:xfrm>
              <a:off x="1151478" y="3214032"/>
              <a:ext cx="5779765" cy="804523"/>
            </a:xfrm>
            <a:prstGeom prst="rect">
              <a:avLst/>
            </a:prstGeom>
            <a:blipFill rotWithShape="1">
              <a:blip r:embed="rId4"/>
              <a:tile tx="0" ty="0" sx="100000" sy="100000" flip="none" algn="tl"/>
            </a:blip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accent2">
                  <a:lumMod val="40000"/>
                  <a:lumOff val="60000"/>
                </a:schemeClr>
              </a:extrusionClr>
              <a:contourClr>
                <a:schemeClr val="accent2"/>
              </a:contourClr>
            </a:sp3d>
          </p:spPr>
          <p:txBody>
            <a:bodyPr lIns="82058" tIns="41029" rIns="82058" bIns="41029" anchor="ctr">
              <a:prstTxWarp prst="textNoShape">
                <a:avLst/>
              </a:prstTxWarp>
              <a:flatTx/>
            </a:bodyPr>
            <a:lstStyle/>
            <a:p>
              <a:pPr algn="ctr" defTabSz="455613">
                <a:buFontTx/>
                <a:buNone/>
                <a:defRPr/>
              </a:pPr>
              <a:r>
                <a:rPr lang="en-US" sz="1400" b="1">
                  <a:solidFill>
                    <a:srgbClr val="FF0000"/>
                  </a:solidFill>
                  <a:effectLst>
                    <a:outerShdw blurRad="38100" dist="38100" dir="2700000" algn="tl">
                      <a:srgbClr val="FFFFFF"/>
                    </a:outerShdw>
                  </a:effectLst>
                  <a:latin typeface="Arial" pitchFamily="34" charset="0"/>
                </a:rPr>
                <a:t>Bridging Software</a:t>
              </a:r>
            </a:p>
          </p:txBody>
        </p:sp>
        <p:pic>
          <p:nvPicPr>
            <p:cNvPr id="34835" name="Picture 3" descr="C:\Users\shinsenai\AppData\Local\Microsoft\Windows\Temporary Internet Files\Low\Content.IE5\GXKWZFJS\j0433925[1].png"/>
            <p:cNvPicPr>
              <a:picLocks noChangeAspect="1" noChangeArrowheads="1"/>
            </p:cNvPicPr>
            <p:nvPr/>
          </p:nvPicPr>
          <p:blipFill>
            <a:blip r:embed="rId5"/>
            <a:srcRect/>
            <a:stretch>
              <a:fillRect/>
            </a:stretch>
          </p:blipFill>
          <p:spPr bwMode="auto">
            <a:xfrm>
              <a:off x="3267767" y="2600414"/>
              <a:ext cx="716499" cy="697217"/>
            </a:xfrm>
            <a:prstGeom prst="rect">
              <a:avLst/>
            </a:prstGeom>
            <a:noFill/>
            <a:ln w="9525">
              <a:noFill/>
              <a:miter lim="800000"/>
              <a:headEnd/>
              <a:tailEnd/>
            </a:ln>
          </p:spPr>
        </p:pic>
      </p:grpSp>
      <p:grpSp>
        <p:nvGrpSpPr>
          <p:cNvPr id="34825" name="Group 14"/>
          <p:cNvGrpSpPr>
            <a:grpSpLocks/>
          </p:cNvGrpSpPr>
          <p:nvPr/>
        </p:nvGrpSpPr>
        <p:grpSpPr bwMode="auto">
          <a:xfrm>
            <a:off x="5513388" y="4564063"/>
            <a:ext cx="3302000" cy="1739900"/>
            <a:chOff x="598698" y="4236453"/>
            <a:chExt cx="7491412" cy="1869964"/>
          </a:xfrm>
        </p:grpSpPr>
        <p:sp>
          <p:nvSpPr>
            <p:cNvPr id="16" name="Rectangle 15" descr="Sand"/>
            <p:cNvSpPr>
              <a:spLocks noChangeArrowheads="1"/>
            </p:cNvSpPr>
            <p:nvPr/>
          </p:nvSpPr>
          <p:spPr bwMode="auto">
            <a:xfrm>
              <a:off x="598698" y="4819964"/>
              <a:ext cx="7491412" cy="1286453"/>
            </a:xfrm>
            <a:prstGeom prst="rect">
              <a:avLst/>
            </a:prstGeom>
            <a:blipFill dpi="0" rotWithShape="0">
              <a:blip r:embed="rId8"/>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lIns="82058" tIns="41029" rIns="82058" bIns="41029" anchor="ctr">
              <a:prstTxWarp prst="textNoShape">
                <a:avLst/>
              </a:prstTxWarp>
              <a:flatTx/>
            </a:bodyPr>
            <a:lstStyle/>
            <a:p>
              <a:pPr algn="ctr" defTabSz="455613">
                <a:buFontTx/>
                <a:buNone/>
                <a:defRPr/>
              </a:pPr>
              <a:r>
                <a:rPr lang="en-US" sz="1400" b="1">
                  <a:solidFill>
                    <a:srgbClr val="FF0000"/>
                  </a:solidFill>
                  <a:effectLst>
                    <a:outerShdw blurRad="38100" dist="38100" dir="2700000" algn="tl">
                      <a:srgbClr val="FFFFFF"/>
                    </a:outerShdw>
                  </a:effectLst>
                  <a:latin typeface="Arial" pitchFamily="34" charset="0"/>
                </a:rPr>
                <a:t>Infrastructure B</a:t>
              </a:r>
            </a:p>
          </p:txBody>
        </p:sp>
        <p:pic>
          <p:nvPicPr>
            <p:cNvPr id="34831" name="Picture 15" descr="C:\Users\shinsenai\AppData\Local\Microsoft\Windows\Temporary Internet Files\Low\Content.IE5\GJXG6PXW\j0434874[1].png"/>
            <p:cNvPicPr>
              <a:picLocks noChangeAspect="1" noChangeArrowheads="1"/>
            </p:cNvPicPr>
            <p:nvPr/>
          </p:nvPicPr>
          <p:blipFill>
            <a:blip r:embed="rId9"/>
            <a:srcRect/>
            <a:stretch>
              <a:fillRect/>
            </a:stretch>
          </p:blipFill>
          <p:spPr bwMode="auto">
            <a:xfrm>
              <a:off x="3910966" y="4236453"/>
              <a:ext cx="785812" cy="785813"/>
            </a:xfrm>
            <a:prstGeom prst="rect">
              <a:avLst/>
            </a:prstGeom>
            <a:noFill/>
            <a:ln w="9525">
              <a:noFill/>
              <a:miter lim="800000"/>
              <a:headEnd/>
              <a:tailEnd/>
            </a:ln>
          </p:spPr>
        </p:pic>
        <p:pic>
          <p:nvPicPr>
            <p:cNvPr id="34832" name="Picture 19" descr="C:\Users\shinsenai\AppData\Local\Microsoft\Windows\Temporary Internet Files\Low\Content.IE5\Q7BBCH9N\j0433941[1].png"/>
            <p:cNvPicPr>
              <a:picLocks noChangeAspect="1" noChangeArrowheads="1"/>
            </p:cNvPicPr>
            <p:nvPr/>
          </p:nvPicPr>
          <p:blipFill>
            <a:blip r:embed="rId10"/>
            <a:srcRect/>
            <a:stretch>
              <a:fillRect/>
            </a:stretch>
          </p:blipFill>
          <p:spPr bwMode="auto">
            <a:xfrm>
              <a:off x="3200058" y="4243541"/>
              <a:ext cx="857250" cy="857250"/>
            </a:xfrm>
            <a:prstGeom prst="rect">
              <a:avLst/>
            </a:prstGeom>
            <a:noFill/>
            <a:ln w="9525">
              <a:noFill/>
              <a:miter lim="800000"/>
              <a:headEnd/>
              <a:tailEnd/>
            </a:ln>
          </p:spPr>
        </p:pic>
        <p:sp>
          <p:nvSpPr>
            <p:cNvPr id="34833" name="TextBox 20"/>
            <p:cNvSpPr txBox="1">
              <a:spLocks noChangeArrowheads="1"/>
            </p:cNvSpPr>
            <p:nvPr/>
          </p:nvSpPr>
          <p:spPr bwMode="auto">
            <a:xfrm>
              <a:off x="2335964" y="5227843"/>
              <a:ext cx="4290357" cy="330684"/>
            </a:xfrm>
            <a:prstGeom prst="rect">
              <a:avLst/>
            </a:prstGeom>
            <a:noFill/>
            <a:ln w="9525">
              <a:noFill/>
              <a:miter lim="800000"/>
              <a:headEnd/>
              <a:tailEnd/>
            </a:ln>
          </p:spPr>
          <p:txBody>
            <a:bodyPr>
              <a:prstTxWarp prst="textNoShape">
                <a:avLst/>
              </a:prstTxWarp>
              <a:spAutoFit/>
            </a:bodyPr>
            <a:lstStyle/>
            <a:p>
              <a:pPr>
                <a:buFontTx/>
                <a:buNone/>
              </a:pPr>
              <a:endParaRPr lang="en-US" sz="1400"/>
            </a:p>
          </p:txBody>
        </p:sp>
      </p:grpSp>
      <p:grpSp>
        <p:nvGrpSpPr>
          <p:cNvPr id="34826" name="Group 30"/>
          <p:cNvGrpSpPr>
            <a:grpSpLocks/>
          </p:cNvGrpSpPr>
          <p:nvPr/>
        </p:nvGrpSpPr>
        <p:grpSpPr bwMode="auto">
          <a:xfrm>
            <a:off x="5884863" y="3308350"/>
            <a:ext cx="2273300" cy="1255713"/>
            <a:chOff x="686554" y="3360209"/>
            <a:chExt cx="2273092" cy="1255263"/>
          </a:xfrm>
        </p:grpSpPr>
        <p:sp>
          <p:nvSpPr>
            <p:cNvPr id="32" name="Rectangle 31" descr="Sand"/>
            <p:cNvSpPr>
              <a:spLocks noChangeArrowheads="1"/>
            </p:cNvSpPr>
            <p:nvPr/>
          </p:nvSpPr>
          <p:spPr bwMode="auto">
            <a:xfrm>
              <a:off x="686554" y="3871201"/>
              <a:ext cx="2273092" cy="744271"/>
            </a:xfrm>
            <a:prstGeom prst="rect">
              <a:avLst/>
            </a:prstGeom>
            <a:blipFill rotWithShape="1">
              <a:blip r:embed="rId4"/>
              <a:tile tx="0" ty="0" sx="100000" sy="100000" flip="none" algn="tl"/>
            </a:blip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accent2">
                  <a:lumMod val="40000"/>
                  <a:lumOff val="60000"/>
                </a:schemeClr>
              </a:extrusionClr>
              <a:contourClr>
                <a:schemeClr val="accent2"/>
              </a:contourClr>
            </a:sp3d>
          </p:spPr>
          <p:txBody>
            <a:bodyPr lIns="82058" tIns="41029" rIns="82058" bIns="41029" anchor="ctr">
              <a:prstTxWarp prst="textNoShape">
                <a:avLst/>
              </a:prstTxWarp>
              <a:flatTx/>
            </a:bodyPr>
            <a:lstStyle/>
            <a:p>
              <a:pPr algn="ctr" defTabSz="455613">
                <a:buFontTx/>
                <a:buNone/>
                <a:defRPr/>
              </a:pPr>
              <a:r>
                <a:rPr lang="en-US" sz="2200" b="1">
                  <a:solidFill>
                    <a:srgbClr val="FF0000"/>
                  </a:solidFill>
                  <a:effectLst>
                    <a:outerShdw blurRad="38100" dist="38100" dir="2700000" algn="tl">
                      <a:srgbClr val="FFFFFF"/>
                    </a:outerShdw>
                  </a:effectLst>
                  <a:latin typeface="Arial" pitchFamily="34" charset="0"/>
                </a:rPr>
                <a:t>Software Toolkit 2</a:t>
              </a:r>
            </a:p>
          </p:txBody>
        </p:sp>
        <p:pic>
          <p:nvPicPr>
            <p:cNvPr id="34829" name="Picture 3" descr="C:\Users\shinsenai\AppData\Local\Microsoft\Windows\Temporary Internet Files\Low\Content.IE5\GXKWZFJS\j0433925[1].png"/>
            <p:cNvPicPr>
              <a:picLocks noChangeAspect="1" noChangeArrowheads="1"/>
            </p:cNvPicPr>
            <p:nvPr/>
          </p:nvPicPr>
          <p:blipFill>
            <a:blip r:embed="rId5"/>
            <a:srcRect/>
            <a:stretch>
              <a:fillRect/>
            </a:stretch>
          </p:blipFill>
          <p:spPr bwMode="auto">
            <a:xfrm>
              <a:off x="1396727" y="3360209"/>
              <a:ext cx="716499" cy="697217"/>
            </a:xfrm>
            <a:prstGeom prst="rect">
              <a:avLst/>
            </a:prstGeom>
            <a:noFill/>
            <a:ln w="9525">
              <a:noFill/>
              <a:miter lim="800000"/>
              <a:headEnd/>
              <a:tailEnd/>
            </a:ln>
          </p:spPr>
        </p:pic>
      </p:grpSp>
      <p:sp>
        <p:nvSpPr>
          <p:cNvPr id="34827" name="AutoShape 7"/>
          <p:cNvSpPr>
            <a:spLocks noChangeArrowheads="1"/>
          </p:cNvSpPr>
          <p:nvPr/>
        </p:nvSpPr>
        <p:spPr bwMode="auto">
          <a:xfrm rot="7580865">
            <a:off x="2274888" y="3001963"/>
            <a:ext cx="762000" cy="762000"/>
          </a:xfrm>
          <a:prstGeom prst="rightArrow">
            <a:avLst>
              <a:gd name="adj1" fmla="val 50000"/>
              <a:gd name="adj2" fmla="val 25000"/>
            </a:avLst>
          </a:prstGeom>
          <a:solidFill>
            <a:srgbClr val="FF6700"/>
          </a:solidFill>
          <a:ln w="9525">
            <a:noFill/>
            <a:miter lim="800000"/>
            <a:headEnd/>
            <a:tailEnd/>
          </a:ln>
        </p:spPr>
        <p:txBody>
          <a:bodyPr wrap="none" anchor="ctr">
            <a:prstTxWarp prst="textNoShape">
              <a:avLst/>
            </a:prstTxWarp>
          </a:bodyPr>
          <a:lstStyle/>
          <a:p>
            <a:endParaRPr lang="en-US">
              <a:solidFill>
                <a:srgbClr val="00009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OSG and Globus</a:t>
            </a:r>
          </a:p>
        </p:txBody>
      </p:sp>
      <p:sp>
        <p:nvSpPr>
          <p:cNvPr id="36867" name="Content Placeholder 2"/>
          <p:cNvSpPr>
            <a:spLocks noGrp="1"/>
          </p:cNvSpPr>
          <p:nvPr>
            <p:ph idx="1"/>
          </p:nvPr>
        </p:nvSpPr>
        <p:spPr>
          <a:xfrm>
            <a:off x="266700" y="1181100"/>
            <a:ext cx="8585200" cy="5359400"/>
          </a:xfrm>
        </p:spPr>
        <p:txBody>
          <a:bodyPr/>
          <a:lstStyle/>
          <a:p>
            <a:r>
              <a:rPr lang="en-US" sz="2800"/>
              <a:t>Core use and support of GSI, GridFTP, GRAM 2,</a:t>
            </a:r>
          </a:p>
          <a:p>
            <a:r>
              <a:rPr lang="en-US" sz="2800"/>
              <a:t>Common/interoperable Authz call-out protocols. </a:t>
            </a:r>
          </a:p>
          <a:p>
            <a:r>
              <a:rPr lang="en-US" sz="2800"/>
              <a:t>Starting to integrate with scientific cloud frameworks.</a:t>
            </a:r>
          </a:p>
          <a:p>
            <a:r>
              <a:rPr lang="en-US" sz="2800"/>
              <a:t>Commonality of stakeholders and therefore commonality of needs.</a:t>
            </a:r>
          </a:p>
          <a:p>
            <a:r>
              <a:rPr lang="en-US" sz="2800"/>
              <a:t>Every 6 weeks Collaboration phone-cons cover issues, testing, new releases, futures… more on this from later speakers. </a:t>
            </a:r>
          </a:p>
          <a:p>
            <a:endParaRPr lang="en-US"/>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OSG &amp; TeraGrid(XD)?</a:t>
            </a:r>
          </a:p>
        </p:txBody>
      </p:sp>
      <p:sp>
        <p:nvSpPr>
          <p:cNvPr id="37891" name="Content Placeholder 2"/>
          <p:cNvSpPr>
            <a:spLocks noGrp="1"/>
          </p:cNvSpPr>
          <p:nvPr>
            <p:ph idx="1"/>
          </p:nvPr>
        </p:nvSpPr>
        <p:spPr>
          <a:xfrm>
            <a:off x="368300" y="1155700"/>
            <a:ext cx="8013700" cy="2070100"/>
          </a:xfrm>
        </p:spPr>
        <p:txBody>
          <a:bodyPr/>
          <a:lstStyle/>
          <a:p>
            <a:r>
              <a:rPr lang="en-US" sz="2400" b="1"/>
              <a:t>Joint Statement of Agreed Upon Principles between OSG and TeraGrid</a:t>
            </a:r>
            <a:r>
              <a:rPr lang="en-US" sz="2400"/>
              <a:t>, </a:t>
            </a:r>
            <a:r>
              <a:rPr lang="en-US" sz="2400" b="1"/>
              <a:t>July 30</a:t>
            </a:r>
            <a:r>
              <a:rPr lang="en-US" sz="2400" b="1" baseline="30000"/>
              <a:t>th</a:t>
            </a:r>
            <a:r>
              <a:rPr lang="en-US" sz="2400" b="1"/>
              <a:t> 2009 </a:t>
            </a:r>
            <a:r>
              <a:rPr lang="en-US" sz="1200" b="1">
                <a:hlinkClick r:id="rId2"/>
              </a:rPr>
              <a:t>https://osg-docdb.opensciencegrid.org:440/cgi-bin/</a:t>
            </a:r>
            <a:r>
              <a:rPr lang="en-US" sz="1200" b="1">
                <a:solidFill>
                  <a:srgbClr val="FFFFFF"/>
                </a:solidFill>
                <a:hlinkClick r:id="rId2"/>
              </a:rPr>
              <a:t>RetrieveFile?docid=882&amp;version=1&amp;filename=OSG_TG_SharedPrinciples_v4.pdf</a:t>
            </a:r>
            <a:endParaRPr lang="en-US" sz="1200"/>
          </a:p>
          <a:p>
            <a:r>
              <a:rPr lang="en-US" sz="2400" b="1"/>
              <a:t>OSG works with all XD teams equivalenty. </a:t>
            </a:r>
            <a:endParaRPr lang="en-US" sz="2400"/>
          </a:p>
          <a:p>
            <a:endParaRPr lang="en-US"/>
          </a:p>
        </p:txBody>
      </p:sp>
      <p:graphicFrame>
        <p:nvGraphicFramePr>
          <p:cNvPr id="4" name="Table 3"/>
          <p:cNvGraphicFramePr>
            <a:graphicFrameLocks noGrp="1"/>
          </p:cNvGraphicFramePr>
          <p:nvPr/>
        </p:nvGraphicFramePr>
        <p:xfrm>
          <a:off x="165100" y="3289300"/>
          <a:ext cx="8940800" cy="3565525"/>
        </p:xfrm>
        <a:graphic>
          <a:graphicData uri="http://schemas.openxmlformats.org/drawingml/2006/table">
            <a:tbl>
              <a:tblPr firstRow="1" bandRow="1">
                <a:tableStyleId>{5C22544A-7EE6-4342-B048-85BDC9FD1C3A}</a:tableStyleId>
              </a:tblPr>
              <a:tblGrid>
                <a:gridCol w="3568700"/>
                <a:gridCol w="2242820"/>
                <a:gridCol w="2100580"/>
                <a:gridCol w="1028700"/>
              </a:tblGrid>
              <a:tr h="203201">
                <a:tc>
                  <a:txBody>
                    <a:bodyPr/>
                    <a:lstStyle/>
                    <a:p>
                      <a:pPr algn="l" fontAlgn="b"/>
                      <a:r>
                        <a:rPr lang="en-US" sz="1400" b="1" i="0" u="none" strike="noStrike">
                          <a:solidFill>
                            <a:srgbClr val="000000"/>
                          </a:solidFill>
                          <a:latin typeface="Calibri"/>
                        </a:rPr>
                        <a:t>Task Mission/Goals</a:t>
                      </a:r>
                    </a:p>
                  </a:txBody>
                  <a:tcPr marL="12700" marR="12700" marT="12700" marB="0" anchor="b"/>
                </a:tc>
                <a:tc>
                  <a:txBody>
                    <a:bodyPr/>
                    <a:lstStyle/>
                    <a:p>
                      <a:pPr algn="l" fontAlgn="b"/>
                      <a:r>
                        <a:rPr lang="en-US" sz="1400" b="1" i="0" u="none" strike="noStrike">
                          <a:solidFill>
                            <a:srgbClr val="000000"/>
                          </a:solidFill>
                          <a:latin typeface="Calibri"/>
                        </a:rPr>
                        <a:t>TG Owner</a:t>
                      </a:r>
                    </a:p>
                  </a:txBody>
                  <a:tcPr marL="12700" marR="12700" marT="12700" marB="0" anchor="b"/>
                </a:tc>
                <a:tc>
                  <a:txBody>
                    <a:bodyPr/>
                    <a:lstStyle/>
                    <a:p>
                      <a:pPr algn="l" fontAlgn="b"/>
                      <a:r>
                        <a:rPr lang="en-US" sz="1400" b="1" i="0" u="none" strike="noStrike">
                          <a:solidFill>
                            <a:srgbClr val="000000"/>
                          </a:solidFill>
                          <a:latin typeface="Calibri"/>
                        </a:rPr>
                        <a:t>OSG Owner</a:t>
                      </a:r>
                    </a:p>
                  </a:txBody>
                  <a:tcPr marL="12700" marR="12700" marT="12700" marB="0" anchor="b"/>
                </a:tc>
                <a:tc>
                  <a:txBody>
                    <a:bodyPr/>
                    <a:lstStyle/>
                    <a:p>
                      <a:pPr algn="ctr" fontAlgn="b"/>
                      <a:r>
                        <a:rPr lang="en-US" sz="1400" b="1" i="0" u="none" strike="noStrike">
                          <a:solidFill>
                            <a:srgbClr val="000000"/>
                          </a:solidFill>
                          <a:latin typeface="Calibri"/>
                        </a:rPr>
                        <a:t>Stage</a:t>
                      </a:r>
                    </a:p>
                  </a:txBody>
                  <a:tcPr marL="12700" marR="12700" marT="12700" marB="0" anchor="b"/>
                </a:tc>
              </a:tr>
              <a:tr h="213360">
                <a:tc>
                  <a:txBody>
                    <a:bodyPr/>
                    <a:lstStyle/>
                    <a:p>
                      <a:pPr algn="l" fontAlgn="b"/>
                      <a:r>
                        <a:rPr lang="en-US" sz="1400" b="0" i="0" u="none" strike="noStrike">
                          <a:solidFill>
                            <a:srgbClr val="000000"/>
                          </a:solidFill>
                          <a:latin typeface="Calibri"/>
                        </a:rPr>
                        <a:t>OSG &amp; TG Joint Activity Tracking and Reporting</a:t>
                      </a:r>
                    </a:p>
                  </a:txBody>
                  <a:tcPr marL="12700" marR="12700" marT="12700" marB="0" anchor="b"/>
                </a:tc>
                <a:tc>
                  <a:txBody>
                    <a:bodyPr/>
                    <a:lstStyle/>
                    <a:p>
                      <a:pPr algn="l" fontAlgn="b"/>
                      <a:r>
                        <a:rPr lang="en-US" sz="1400" b="0" i="0" u="none" strike="noStrike">
                          <a:solidFill>
                            <a:srgbClr val="000000"/>
                          </a:solidFill>
                          <a:latin typeface="Calibri"/>
                        </a:rPr>
                        <a:t>Tim Cockerill</a:t>
                      </a:r>
                    </a:p>
                  </a:txBody>
                  <a:tcPr marL="12700" marR="12700" marT="12700" marB="0" anchor="b"/>
                </a:tc>
                <a:tc>
                  <a:txBody>
                    <a:bodyPr/>
                    <a:lstStyle/>
                    <a:p>
                      <a:pPr algn="l" fontAlgn="b"/>
                      <a:r>
                        <a:rPr lang="en-US" sz="1400" b="0" i="0" u="none" strike="noStrike">
                          <a:solidFill>
                            <a:srgbClr val="000000"/>
                          </a:solidFill>
                          <a:latin typeface="Calibri"/>
                        </a:rPr>
                        <a:t>Chander Sehgal</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370840">
                <a:tc>
                  <a:txBody>
                    <a:bodyPr/>
                    <a:lstStyle/>
                    <a:p>
                      <a:pPr algn="l" fontAlgn="b"/>
                      <a:r>
                        <a:rPr lang="en-US" sz="1400" b="0" i="0" u="none" strike="noStrike">
                          <a:solidFill>
                            <a:srgbClr val="000000"/>
                          </a:solidFill>
                          <a:latin typeface="Calibri"/>
                        </a:rPr>
                        <a:t>iSGTW continuation and joint support plan; proposal for US based contributions</a:t>
                      </a:r>
                    </a:p>
                  </a:txBody>
                  <a:tcPr marL="12700" marR="12700" marT="12700" marB="0" anchor="b"/>
                </a:tc>
                <a:tc>
                  <a:txBody>
                    <a:bodyPr/>
                    <a:lstStyle/>
                    <a:p>
                      <a:pPr algn="l" fontAlgn="b"/>
                      <a:r>
                        <a:rPr lang="en-US" sz="1400" b="0" i="0" u="none" strike="noStrike">
                          <a:solidFill>
                            <a:srgbClr val="000000"/>
                          </a:solidFill>
                          <a:latin typeface="Calibri"/>
                        </a:rPr>
                        <a:t>Elizabeth Leake</a:t>
                      </a:r>
                    </a:p>
                  </a:txBody>
                  <a:tcPr marL="12700" marR="12700" marT="12700" marB="0" anchor="b"/>
                </a:tc>
                <a:tc>
                  <a:txBody>
                    <a:bodyPr/>
                    <a:lstStyle/>
                    <a:p>
                      <a:pPr algn="l" fontAlgn="b"/>
                      <a:r>
                        <a:rPr lang="en-US" sz="1400" b="0" i="0" u="none" strike="noStrike">
                          <a:solidFill>
                            <a:srgbClr val="000000"/>
                          </a:solidFill>
                          <a:latin typeface="Calibri"/>
                        </a:rPr>
                        <a:t>Judy Jackson</a:t>
                      </a:r>
                    </a:p>
                  </a:txBody>
                  <a:tcPr marL="12700" marR="12700" marT="12700" marB="0" anchor="b"/>
                </a:tc>
                <a:tc>
                  <a:txBody>
                    <a:bodyPr/>
                    <a:lstStyle/>
                    <a:p>
                      <a:pPr algn="ctr" fontAlgn="b"/>
                      <a:r>
                        <a:rPr lang="en-US" sz="1400" b="0" i="0" u="none" strike="noStrike">
                          <a:solidFill>
                            <a:srgbClr val="000000"/>
                          </a:solidFill>
                          <a:latin typeface="Calibri"/>
                        </a:rPr>
                        <a:t>Planning</a:t>
                      </a:r>
                    </a:p>
                  </a:txBody>
                  <a:tcPr marL="12700" marR="12700" marT="12700" marB="0" anchor="b"/>
                </a:tc>
              </a:tr>
              <a:tr h="106680">
                <a:tc>
                  <a:txBody>
                    <a:bodyPr/>
                    <a:lstStyle/>
                    <a:p>
                      <a:pPr algn="l" fontAlgn="b"/>
                      <a:r>
                        <a:rPr lang="en-US" sz="1400" b="0" i="0" u="none" strike="noStrike">
                          <a:solidFill>
                            <a:srgbClr val="000000"/>
                          </a:solidFill>
                          <a:latin typeface="Calibri"/>
                        </a:rPr>
                        <a:t>Resource Allocation Analysis and Recommendations</a:t>
                      </a:r>
                    </a:p>
                  </a:txBody>
                  <a:tcPr marL="12700" marR="12700" marT="12700" marB="0" anchor="b"/>
                </a:tc>
                <a:tc>
                  <a:txBody>
                    <a:bodyPr/>
                    <a:lstStyle/>
                    <a:p>
                      <a:pPr algn="l" fontAlgn="b"/>
                      <a:r>
                        <a:rPr lang="en-US" sz="1400" b="0" i="0" u="none" strike="noStrike">
                          <a:solidFill>
                            <a:srgbClr val="000000"/>
                          </a:solidFill>
                          <a:latin typeface="Calibri"/>
                        </a:rPr>
                        <a:t>Kent Milfeld</a:t>
                      </a:r>
                    </a:p>
                  </a:txBody>
                  <a:tcPr marL="12700" marR="12700" marT="12700" marB="0" anchor="b"/>
                </a:tc>
                <a:tc>
                  <a:txBody>
                    <a:bodyPr/>
                    <a:lstStyle/>
                    <a:p>
                      <a:pPr algn="l" fontAlgn="b"/>
                      <a:r>
                        <a:rPr lang="en-US" sz="1400" b="0" i="0" u="none" strike="noStrike">
                          <a:solidFill>
                            <a:srgbClr val="000000"/>
                          </a:solidFill>
                          <a:latin typeface="Calibri"/>
                        </a:rPr>
                        <a:t>Miron Livny, Chander Sehgal</a:t>
                      </a:r>
                    </a:p>
                  </a:txBody>
                  <a:tcPr marL="12700" marR="12700" marT="12700" marB="0" anchor="b"/>
                </a:tc>
                <a:tc>
                  <a:txBody>
                    <a:bodyPr/>
                    <a:lstStyle/>
                    <a:p>
                      <a:pPr algn="ctr" fontAlgn="b"/>
                      <a:r>
                        <a:rPr lang="en-US" sz="1400" b="0" i="0" u="none" strike="noStrike">
                          <a:solidFill>
                            <a:srgbClr val="000000"/>
                          </a:solidFill>
                          <a:latin typeface="Calibri"/>
                        </a:rPr>
                        <a:t>Planning</a:t>
                      </a:r>
                    </a:p>
                  </a:txBody>
                  <a:tcPr marL="12700" marR="12700" marT="12700" marB="0" anchor="b"/>
                </a:tc>
              </a:tr>
              <a:tr h="370840">
                <a:tc>
                  <a:txBody>
                    <a:bodyPr/>
                    <a:lstStyle/>
                    <a:p>
                      <a:pPr algn="l" fontAlgn="b"/>
                      <a:r>
                        <a:rPr lang="en-US" sz="1400" b="0" i="0" u="none" strike="noStrike">
                          <a:solidFill>
                            <a:srgbClr val="000000"/>
                          </a:solidFill>
                          <a:latin typeface="Calibri"/>
                        </a:rPr>
                        <a:t>Resource Accounting Inter-operation and Convergence Recommendations</a:t>
                      </a:r>
                    </a:p>
                  </a:txBody>
                  <a:tcPr marL="12700" marR="12700" marT="12700" marB="0" anchor="b"/>
                </a:tc>
                <a:tc>
                  <a:txBody>
                    <a:bodyPr/>
                    <a:lstStyle/>
                    <a:p>
                      <a:pPr algn="l" fontAlgn="b"/>
                      <a:r>
                        <a:rPr lang="en-US" sz="1400" b="0" i="0" u="none" strike="noStrike">
                          <a:solidFill>
                            <a:srgbClr val="000000"/>
                          </a:solidFill>
                          <a:latin typeface="Calibri"/>
                        </a:rPr>
                        <a:t>Kent Milfeld, David Hart</a:t>
                      </a:r>
                    </a:p>
                  </a:txBody>
                  <a:tcPr marL="12700" marR="12700" marT="12700" marB="0" anchor="b"/>
                </a:tc>
                <a:tc>
                  <a:txBody>
                    <a:bodyPr/>
                    <a:lstStyle/>
                    <a:p>
                      <a:pPr algn="l" fontAlgn="b"/>
                      <a:r>
                        <a:rPr lang="en-US" sz="1400" b="0" i="0" u="none" strike="noStrike">
                          <a:solidFill>
                            <a:srgbClr val="000000"/>
                          </a:solidFill>
                          <a:latin typeface="Calibri"/>
                        </a:rPr>
                        <a:t>Phillip Canal, Brian Bockelman</a:t>
                      </a:r>
                    </a:p>
                  </a:txBody>
                  <a:tcPr marL="12700" marR="12700" marT="12700" marB="0" anchor="b"/>
                </a:tc>
                <a:tc>
                  <a:txBody>
                    <a:bodyPr/>
                    <a:lstStyle/>
                    <a:p>
                      <a:pPr algn="ctr" fontAlgn="b"/>
                      <a:r>
                        <a:rPr lang="en-US" sz="1400" b="0" i="0" u="none" strike="noStrike">
                          <a:solidFill>
                            <a:srgbClr val="000000"/>
                          </a:solidFill>
                          <a:latin typeface="Calibri"/>
                        </a:rPr>
                        <a:t>Planning</a:t>
                      </a:r>
                    </a:p>
                  </a:txBody>
                  <a:tcPr marL="12700" marR="12700" marT="12700" marB="0" anchor="b"/>
                </a:tc>
              </a:tr>
              <a:tr h="139700">
                <a:tc>
                  <a:txBody>
                    <a:bodyPr/>
                    <a:lstStyle/>
                    <a:p>
                      <a:pPr algn="l" fontAlgn="b"/>
                      <a:r>
                        <a:rPr lang="en-US" sz="1400" b="0" i="0" u="none" strike="noStrike">
                          <a:solidFill>
                            <a:srgbClr val="000000"/>
                          </a:solidFill>
                          <a:latin typeface="Calibri"/>
                        </a:rPr>
                        <a:t>Explore how campus outreach and activities can be coordinated</a:t>
                      </a:r>
                    </a:p>
                  </a:txBody>
                  <a:tcPr marL="12700" marR="12700" marT="12700" marB="0" anchor="b"/>
                </a:tc>
                <a:tc>
                  <a:txBody>
                    <a:bodyPr/>
                    <a:lstStyle/>
                    <a:p>
                      <a:pPr algn="l" fontAlgn="b"/>
                      <a:r>
                        <a:rPr lang="en-US" sz="1400" b="0" i="0" u="none" strike="noStrike">
                          <a:solidFill>
                            <a:srgbClr val="000000"/>
                          </a:solidFill>
                          <a:latin typeface="Calibri"/>
                        </a:rPr>
                        <a:t>Kay Hunt, Scott Lathrop</a:t>
                      </a:r>
                    </a:p>
                  </a:txBody>
                  <a:tcPr marL="12700" marR="12700" marT="12700" marB="0" anchor="b"/>
                </a:tc>
                <a:tc>
                  <a:txBody>
                    <a:bodyPr/>
                    <a:lstStyle/>
                    <a:p>
                      <a:pPr algn="l" fontAlgn="b"/>
                      <a:r>
                        <a:rPr lang="en-US" sz="1400" b="0" i="0" u="none" strike="noStrike">
                          <a:solidFill>
                            <a:srgbClr val="000000"/>
                          </a:solidFill>
                          <a:latin typeface="Calibri"/>
                        </a:rPr>
                        <a:t>John McGee, Ruth Pordes</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187960">
                <a:tc>
                  <a:txBody>
                    <a:bodyPr/>
                    <a:lstStyle/>
                    <a:p>
                      <a:pPr algn="l" fontAlgn="b"/>
                      <a:r>
                        <a:rPr lang="en-US" sz="1400" b="0" i="0" u="none" strike="noStrike">
                          <a:solidFill>
                            <a:srgbClr val="000000"/>
                          </a:solidFill>
                          <a:latin typeface="Calibri"/>
                        </a:rPr>
                        <a:t>SCEC Application to use both OSG &amp; TG</a:t>
                      </a:r>
                    </a:p>
                  </a:txBody>
                  <a:tcPr marL="12700" marR="12700" marT="12700" marB="0" anchor="b"/>
                </a:tc>
                <a:tc>
                  <a:txBody>
                    <a:bodyPr/>
                    <a:lstStyle/>
                    <a:p>
                      <a:pPr algn="l" fontAlgn="b"/>
                      <a:r>
                        <a:rPr lang="en-US" sz="1400" b="0" i="0" u="none" strike="noStrike">
                          <a:solidFill>
                            <a:srgbClr val="000000"/>
                          </a:solidFill>
                          <a:latin typeface="Calibri"/>
                        </a:rPr>
                        <a:t>Dan Katz</a:t>
                      </a:r>
                    </a:p>
                  </a:txBody>
                  <a:tcPr marL="12700" marR="12700" marT="12700" marB="0" anchor="b"/>
                </a:tc>
                <a:tc>
                  <a:txBody>
                    <a:bodyPr/>
                    <a:lstStyle/>
                    <a:p>
                      <a:pPr algn="l" fontAlgn="b"/>
                      <a:r>
                        <a:rPr lang="en-US" sz="1400" b="0" i="0" u="none" strike="noStrike">
                          <a:solidFill>
                            <a:srgbClr val="000000"/>
                          </a:solidFill>
                          <a:latin typeface="Calibri"/>
                        </a:rPr>
                        <a:t>John McGee, Mats Rynge</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223520">
                <a:tc>
                  <a:txBody>
                    <a:bodyPr/>
                    <a:lstStyle/>
                    <a:p>
                      <a:pPr algn="l" fontAlgn="b"/>
                      <a:r>
                        <a:rPr lang="en-US" sz="1400" b="0" i="0" u="none" strike="noStrike">
                          <a:solidFill>
                            <a:srgbClr val="000000"/>
                          </a:solidFill>
                          <a:latin typeface="Calibri"/>
                        </a:rPr>
                        <a:t>Joint Middleware Distributions (Client side)</a:t>
                      </a:r>
                    </a:p>
                  </a:txBody>
                  <a:tcPr marL="12700" marR="12700" marT="12700" marB="0" anchor="b"/>
                </a:tc>
                <a:tc>
                  <a:txBody>
                    <a:bodyPr/>
                    <a:lstStyle/>
                    <a:p>
                      <a:pPr algn="l" fontAlgn="b"/>
                      <a:r>
                        <a:rPr lang="en-US" sz="1400" b="0" i="0" u="none" strike="noStrike">
                          <a:solidFill>
                            <a:srgbClr val="000000"/>
                          </a:solidFill>
                          <a:latin typeface="Calibri"/>
                        </a:rPr>
                        <a:t>Lee Liming, J.P. Navarro</a:t>
                      </a:r>
                    </a:p>
                  </a:txBody>
                  <a:tcPr marL="12700" marR="12700" marT="12700" marB="0" anchor="b"/>
                </a:tc>
                <a:tc>
                  <a:txBody>
                    <a:bodyPr/>
                    <a:lstStyle/>
                    <a:p>
                      <a:pPr algn="l" fontAlgn="b"/>
                      <a:r>
                        <a:rPr lang="en-US" sz="1400" b="0" i="0" u="none" strike="noStrike">
                          <a:solidFill>
                            <a:srgbClr val="000000"/>
                          </a:solidFill>
                          <a:latin typeface="Calibri"/>
                        </a:rPr>
                        <a:t>Alain Roy, ?</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208280">
                <a:tc>
                  <a:txBody>
                    <a:bodyPr/>
                    <a:lstStyle/>
                    <a:p>
                      <a:pPr algn="l" fontAlgn="b"/>
                      <a:r>
                        <a:rPr lang="en-US" sz="1400" b="0" i="0" u="none" strike="noStrike">
                          <a:solidFill>
                            <a:srgbClr val="000000"/>
                          </a:solidFill>
                          <a:latin typeface="Calibri"/>
                        </a:rPr>
                        <a:t>Security Incidence Response</a:t>
                      </a:r>
                    </a:p>
                  </a:txBody>
                  <a:tcPr marL="12700" marR="12700" marT="12700" marB="0" anchor="b"/>
                </a:tc>
                <a:tc>
                  <a:txBody>
                    <a:bodyPr/>
                    <a:lstStyle/>
                    <a:p>
                      <a:pPr algn="l" fontAlgn="b"/>
                      <a:r>
                        <a:rPr lang="en-US" sz="1400" b="0" i="0" u="none" strike="noStrike">
                          <a:solidFill>
                            <a:srgbClr val="000000"/>
                          </a:solidFill>
                          <a:latin typeface="Calibri"/>
                        </a:rPr>
                        <a:t>Jim Marsteller, Randy</a:t>
                      </a:r>
                      <a:r>
                        <a:rPr lang="en-US" sz="1400" b="0" i="0" u="none" strike="noStrike" baseline="0">
                          <a:solidFill>
                            <a:srgbClr val="000000"/>
                          </a:solidFill>
                          <a:latin typeface="Calibri"/>
                        </a:rPr>
                        <a:t> Butler</a:t>
                      </a:r>
                      <a:endParaRPr lang="en-US" sz="1400" b="0" i="0" u="none" strike="noStrike">
                        <a:solidFill>
                          <a:srgbClr val="000000"/>
                        </a:solidFill>
                        <a:latin typeface="Calibri"/>
                      </a:endParaRPr>
                    </a:p>
                  </a:txBody>
                  <a:tcPr marL="12700" marR="12700" marT="12700" marB="0" anchor="b"/>
                </a:tc>
                <a:tc>
                  <a:txBody>
                    <a:bodyPr/>
                    <a:lstStyle/>
                    <a:p>
                      <a:pPr algn="l" fontAlgn="b"/>
                      <a:r>
                        <a:rPr lang="en-US" sz="1400" b="0" i="0" u="none" strike="noStrike">
                          <a:solidFill>
                            <a:srgbClr val="000000"/>
                          </a:solidFill>
                          <a:latin typeface="Calibri"/>
                        </a:rPr>
                        <a:t>Mine Altunay, Jim Barlow</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193040">
                <a:tc>
                  <a:txBody>
                    <a:bodyPr/>
                    <a:lstStyle/>
                    <a:p>
                      <a:pPr algn="l" fontAlgn="b"/>
                      <a:r>
                        <a:rPr lang="en-US" sz="1400" b="0" i="0" u="none" strike="noStrike">
                          <a:solidFill>
                            <a:srgbClr val="000000"/>
                          </a:solidFill>
                          <a:latin typeface="Calibri"/>
                        </a:rPr>
                        <a:t>Workforce Development</a:t>
                      </a:r>
                    </a:p>
                  </a:txBody>
                  <a:tcPr marL="12700" marR="12700" marT="12700" marB="0" anchor="b"/>
                </a:tc>
                <a:tc>
                  <a:txBody>
                    <a:bodyPr/>
                    <a:lstStyle/>
                    <a:p>
                      <a:pPr algn="l" fontAlgn="b"/>
                      <a:r>
                        <a:rPr lang="en-US" sz="1400" b="0" i="0" u="none" strike="noStrike">
                          <a:solidFill>
                            <a:srgbClr val="000000"/>
                          </a:solidFill>
                          <a:latin typeface="Calibri"/>
                        </a:rPr>
                        <a:t>John Towns, Scott Lathrop</a:t>
                      </a:r>
                    </a:p>
                  </a:txBody>
                  <a:tcPr marL="12700" marR="12700" marT="12700" marB="0" anchor="b"/>
                </a:tc>
                <a:tc>
                  <a:txBody>
                    <a:bodyPr/>
                    <a:lstStyle/>
                    <a:p>
                      <a:pPr algn="l" fontAlgn="b"/>
                      <a:r>
                        <a:rPr lang="en-US" sz="1400" b="0" i="0" u="none" strike="noStrike">
                          <a:solidFill>
                            <a:srgbClr val="000000"/>
                          </a:solidFill>
                          <a:latin typeface="Calibri"/>
                        </a:rPr>
                        <a:t>Ruth Pordes, Miron Livny</a:t>
                      </a:r>
                    </a:p>
                  </a:txBody>
                  <a:tcPr marL="12700" marR="12700" marT="12700" marB="0" anchor="b"/>
                </a:tc>
                <a:tc>
                  <a:txBody>
                    <a:bodyPr/>
                    <a:lstStyle/>
                    <a:p>
                      <a:pPr algn="ctr" fontAlgn="b"/>
                      <a:r>
                        <a:rPr lang="en-US" sz="1400" b="0" i="0" u="none" strike="noStrike">
                          <a:solidFill>
                            <a:srgbClr val="000000"/>
                          </a:solidFill>
                          <a:latin typeface="Calibri"/>
                        </a:rPr>
                        <a:t>Planning</a:t>
                      </a:r>
                    </a:p>
                  </a:txBody>
                  <a:tcPr marL="12700" marR="12700" marT="12700" marB="0" anchor="b"/>
                </a:tc>
              </a:tr>
              <a:tr h="165100">
                <a:tc>
                  <a:txBody>
                    <a:bodyPr/>
                    <a:lstStyle/>
                    <a:p>
                      <a:pPr algn="l" fontAlgn="b"/>
                      <a:r>
                        <a:rPr lang="en-US" sz="1400" b="0" i="0" u="none" strike="noStrike">
                          <a:solidFill>
                            <a:srgbClr val="000000"/>
                          </a:solidFill>
                          <a:latin typeface="Calibri"/>
                        </a:rPr>
                        <a:t>Joint Student Activities</a:t>
                      </a:r>
                    </a:p>
                  </a:txBody>
                  <a:tcPr marL="12700" marR="12700" marT="12700" marB="0" anchor="b"/>
                </a:tc>
                <a:tc>
                  <a:txBody>
                    <a:bodyPr/>
                    <a:lstStyle/>
                    <a:p>
                      <a:pPr algn="l" fontAlgn="b"/>
                      <a:r>
                        <a:rPr lang="en-US" sz="1400" b="0" i="0" u="none" strike="noStrike">
                          <a:solidFill>
                            <a:srgbClr val="000000"/>
                          </a:solidFill>
                          <a:latin typeface="Calibri"/>
                        </a:rPr>
                        <a:t>Scott Lathrop, Laura McGiness</a:t>
                      </a:r>
                    </a:p>
                  </a:txBody>
                  <a:tcPr marL="12700" marR="12700" marT="12700" marB="0" anchor="b"/>
                </a:tc>
                <a:tc>
                  <a:txBody>
                    <a:bodyPr/>
                    <a:lstStyle/>
                    <a:p>
                      <a:pPr algn="l" fontAlgn="b"/>
                      <a:r>
                        <a:rPr lang="en-US" sz="1400" b="0" i="0" u="none" strike="noStrike">
                          <a:solidFill>
                            <a:srgbClr val="000000"/>
                          </a:solidFill>
                          <a:latin typeface="Calibri"/>
                        </a:rPr>
                        <a:t>David Ritchie, Jim Weichel</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r h="116839">
                <a:tc>
                  <a:txBody>
                    <a:bodyPr/>
                    <a:lstStyle/>
                    <a:p>
                      <a:pPr algn="l" fontAlgn="b"/>
                      <a:r>
                        <a:rPr lang="en-US" sz="1400" b="0" i="0" u="none" strike="noStrike">
                          <a:solidFill>
                            <a:srgbClr val="000000"/>
                          </a:solidFill>
                          <a:latin typeface="Calibri"/>
                        </a:rPr>
                        <a:t>Infrastructure Policy Group</a:t>
                      </a:r>
                    </a:p>
                  </a:txBody>
                  <a:tcPr marL="12700" marR="12700" marT="12700" marB="0" anchor="b"/>
                </a:tc>
                <a:tc>
                  <a:txBody>
                    <a:bodyPr/>
                    <a:lstStyle/>
                    <a:p>
                      <a:pPr algn="l" fontAlgn="b"/>
                      <a:r>
                        <a:rPr lang="en-US" sz="1400" b="0" i="0" u="none" strike="noStrike">
                          <a:solidFill>
                            <a:srgbClr val="000000"/>
                          </a:solidFill>
                          <a:latin typeface="Calibri"/>
                        </a:rPr>
                        <a:t>J.P. Navarro, Phil Andrews</a:t>
                      </a:r>
                    </a:p>
                  </a:txBody>
                  <a:tcPr marL="12700" marR="12700" marT="12700" marB="0" anchor="b"/>
                </a:tc>
                <a:tc>
                  <a:txBody>
                    <a:bodyPr/>
                    <a:lstStyle/>
                    <a:p>
                      <a:pPr algn="l" fontAlgn="b"/>
                      <a:r>
                        <a:rPr lang="en-US" sz="1400" b="0" i="0" u="none" strike="noStrike">
                          <a:solidFill>
                            <a:srgbClr val="000000"/>
                          </a:solidFill>
                          <a:latin typeface="Calibri"/>
                        </a:rPr>
                        <a:t>Ruth Pordes, Miron Livny</a:t>
                      </a:r>
                    </a:p>
                  </a:txBody>
                  <a:tcPr marL="12700" marR="12700" marT="12700" marB="0" anchor="b"/>
                </a:tc>
                <a:tc>
                  <a:txBody>
                    <a:bodyPr/>
                    <a:lstStyle/>
                    <a:p>
                      <a:pPr algn="ctr" fontAlgn="b"/>
                      <a:r>
                        <a:rPr lang="en-US" sz="1400" b="0" i="0" u="none" strike="noStrike">
                          <a:solidFill>
                            <a:srgbClr val="000000"/>
                          </a:solidFill>
                          <a:latin typeface="Calibri"/>
                        </a:rPr>
                        <a:t>Active</a:t>
                      </a:r>
                    </a:p>
                  </a:txBody>
                  <a:tcPr marL="12700" marR="12700" marT="12700" marB="0" anchor="b"/>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Communications &amp; Outreach</a:t>
            </a:r>
          </a:p>
        </p:txBody>
      </p:sp>
      <p:sp>
        <p:nvSpPr>
          <p:cNvPr id="38915" name="Content Placeholder 2"/>
          <p:cNvSpPr>
            <a:spLocks noGrp="1"/>
          </p:cNvSpPr>
          <p:nvPr>
            <p:ph idx="1"/>
          </p:nvPr>
        </p:nvSpPr>
        <p:spPr>
          <a:xfrm>
            <a:off x="241300" y="1320800"/>
            <a:ext cx="8051800" cy="4902200"/>
          </a:xfrm>
        </p:spPr>
        <p:txBody>
          <a:bodyPr/>
          <a:lstStyle/>
          <a:p>
            <a:r>
              <a:rPr lang="en-US" sz="2400"/>
              <a:t>International Science Grid This Week (iSGTW). </a:t>
            </a:r>
          </a:p>
          <a:p>
            <a:r>
              <a:rPr lang="en-US" sz="2400"/>
              <a:t>International Grid Summer Schools – now one in the US</a:t>
            </a:r>
          </a:p>
          <a:p>
            <a:r>
              <a:rPr lang="en-US" sz="2400"/>
              <a:t>Monthly OSG newsletter.</a:t>
            </a:r>
          </a:p>
          <a:p>
            <a:r>
              <a:rPr lang="en-US" sz="2400"/>
              <a:t>Grid schools in Colombia and collaboration with Sao Paolo State Grid in Brazil.</a:t>
            </a:r>
          </a:p>
          <a:p>
            <a:endParaRPr lang="en-US" sz="2400"/>
          </a:p>
          <a:p>
            <a:r>
              <a:rPr lang="en-US" sz="2400"/>
              <a:t>EGEE, EGI, EMI: 17 points of contact once count all the working groups, security and operations, software activities. </a:t>
            </a:r>
          </a:p>
          <a:p>
            <a:endParaRPr lang="en-US" sz="2400"/>
          </a:p>
          <a:p>
            <a:endParaRPr lang="en-US" sz="2400"/>
          </a:p>
        </p:txBody>
      </p:sp>
      <p:sp>
        <p:nvSpPr>
          <p:cNvPr id="38916" name="Rectangle 3"/>
          <p:cNvSpPr>
            <a:spLocks noChangeArrowheads="1"/>
          </p:cNvSpPr>
          <p:nvPr/>
        </p:nvSpPr>
        <p:spPr bwMode="auto">
          <a:xfrm>
            <a:off x="6265863" y="1633538"/>
            <a:ext cx="2555875" cy="2676525"/>
          </a:xfrm>
          <a:prstGeom prst="rect">
            <a:avLst/>
          </a:prstGeom>
          <a:noFill/>
          <a:ln w="9525">
            <a:noFill/>
            <a:miter lim="800000"/>
            <a:headEnd/>
            <a:tailEnd/>
          </a:ln>
        </p:spPr>
        <p:txBody>
          <a:bodyPr>
            <a:prstTxWarp prst="textNoShape">
              <a:avLst/>
            </a:prstTxWarp>
            <a:spAutoFit/>
          </a:bodyPr>
          <a:lstStyle/>
          <a:p>
            <a:pPr algn="ctr">
              <a:buFontTx/>
              <a:buNone/>
            </a:pPr>
            <a:r>
              <a:rPr lang="en-US" b="1">
                <a:solidFill>
                  <a:srgbClr val="FFFFFF"/>
                </a:solidFill>
              </a:rPr>
              <a:t>Goal to integrate into OSG program of work and increase collaboration with others.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Happening “now”</a:t>
            </a:r>
          </a:p>
        </p:txBody>
      </p:sp>
      <p:sp>
        <p:nvSpPr>
          <p:cNvPr id="39939" name="Content Placeholder 2"/>
          <p:cNvSpPr>
            <a:spLocks noGrp="1"/>
          </p:cNvSpPr>
          <p:nvPr>
            <p:ph idx="1"/>
          </p:nvPr>
        </p:nvSpPr>
        <p:spPr>
          <a:xfrm>
            <a:off x="419100" y="1371600"/>
            <a:ext cx="8356600" cy="4254500"/>
          </a:xfrm>
        </p:spPr>
        <p:txBody>
          <a:bodyPr/>
          <a:lstStyle/>
          <a:p>
            <a:r>
              <a:rPr lang="en-US" sz="2800"/>
              <a:t>LHC data taking and Analysis.</a:t>
            </a:r>
          </a:p>
          <a:p>
            <a:r>
              <a:rPr lang="en-US" sz="2800"/>
              <a:t>Increased usage by a number of communities. </a:t>
            </a:r>
          </a:p>
          <a:p>
            <a:r>
              <a:rPr lang="en-US" sz="2800"/>
              <a:t>Start to look to integrate commercial and scientific clouds, support “small-scale parallelism” applications, interface to Magellan/FutureGrid/</a:t>
            </a:r>
          </a:p>
          <a:p>
            <a:r>
              <a:rPr lang="en-US" sz="2800"/>
              <a:t>Try and improve Usability and lower the threshold to sustained use.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 name="Oval 4"/>
          <p:cNvSpPr/>
          <p:nvPr/>
        </p:nvSpPr>
        <p:spPr>
          <a:xfrm>
            <a:off x="236538" y="2108200"/>
            <a:ext cx="1985962" cy="1222375"/>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11" name="TextBox 5"/>
          <p:cNvSpPr txBox="1">
            <a:spLocks noChangeArrowheads="1"/>
          </p:cNvSpPr>
          <p:nvPr/>
        </p:nvSpPr>
        <p:spPr bwMode="auto">
          <a:xfrm>
            <a:off x="323850" y="2262188"/>
            <a:ext cx="1741488" cy="904875"/>
          </a:xfrm>
          <a:prstGeom prst="rect">
            <a:avLst/>
          </a:prstGeom>
          <a:noFill/>
          <a:ln w="9525">
            <a:noFill/>
            <a:miter lim="800000"/>
            <a:headEnd/>
            <a:tailEnd/>
          </a:ln>
        </p:spPr>
        <p:txBody>
          <a:bodyPr wrap="none">
            <a:prstTxWarp prst="textNoShape">
              <a:avLst/>
            </a:prstTxWarp>
            <a:spAutoFit/>
          </a:bodyPr>
          <a:lstStyle/>
          <a:p>
            <a:pPr algn="ctr">
              <a:buFontTx/>
              <a:buNone/>
            </a:pPr>
            <a:r>
              <a:rPr lang="en-US">
                <a:solidFill>
                  <a:srgbClr val="FFFFFF"/>
                </a:solidFill>
              </a:rPr>
              <a:t>Science </a:t>
            </a:r>
          </a:p>
          <a:p>
            <a:pPr algn="ctr">
              <a:buFontTx/>
              <a:buNone/>
            </a:pPr>
            <a:r>
              <a:rPr lang="en-US">
                <a:solidFill>
                  <a:srgbClr val="FFFFFF"/>
                </a:solidFill>
              </a:rPr>
              <a:t>Community</a:t>
            </a:r>
          </a:p>
        </p:txBody>
      </p:sp>
      <p:sp>
        <p:nvSpPr>
          <p:cNvPr id="8" name="Oval 7"/>
          <p:cNvSpPr/>
          <p:nvPr/>
        </p:nvSpPr>
        <p:spPr>
          <a:xfrm>
            <a:off x="266700" y="3517900"/>
            <a:ext cx="2220913" cy="1204913"/>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13" name="TextBox 8"/>
          <p:cNvSpPr txBox="1">
            <a:spLocks noChangeArrowheads="1"/>
          </p:cNvSpPr>
          <p:nvPr/>
        </p:nvSpPr>
        <p:spPr bwMode="auto">
          <a:xfrm>
            <a:off x="227013" y="3681413"/>
            <a:ext cx="2139950" cy="904875"/>
          </a:xfrm>
          <a:prstGeom prst="rect">
            <a:avLst/>
          </a:prstGeom>
          <a:noFill/>
          <a:ln w="28575">
            <a:noFill/>
            <a:round/>
            <a:headEnd/>
            <a:tailEnd/>
          </a:ln>
        </p:spPr>
        <p:txBody>
          <a:bodyPr>
            <a:prstTxWarp prst="textNoShape">
              <a:avLst/>
            </a:prstTxWarp>
            <a:spAutoFit/>
          </a:bodyPr>
          <a:lstStyle/>
          <a:p>
            <a:pPr algn="ctr">
              <a:buFontTx/>
              <a:buNone/>
            </a:pPr>
            <a:r>
              <a:rPr lang="en-US">
                <a:solidFill>
                  <a:srgbClr val="FFFFFF"/>
                </a:solidFill>
              </a:rPr>
              <a:t>Software</a:t>
            </a:r>
          </a:p>
          <a:p>
            <a:pPr algn="ctr">
              <a:buFontTx/>
              <a:buNone/>
            </a:pPr>
            <a:r>
              <a:rPr lang="en-US">
                <a:solidFill>
                  <a:srgbClr val="FFFFFF"/>
                </a:solidFill>
              </a:rPr>
              <a:t>Provider</a:t>
            </a:r>
          </a:p>
        </p:txBody>
      </p:sp>
      <p:cxnSp>
        <p:nvCxnSpPr>
          <p:cNvPr id="13" name="Straight Arrow Connector 12"/>
          <p:cNvCxnSpPr>
            <a:stCxn id="5" idx="5"/>
          </p:cNvCxnSpPr>
          <p:nvPr/>
        </p:nvCxnSpPr>
        <p:spPr>
          <a:xfrm rot="16200000" flipH="1">
            <a:off x="2262188" y="2820988"/>
            <a:ext cx="366712" cy="10271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940050" y="3316288"/>
            <a:ext cx="1657350" cy="1416050"/>
          </a:xfrm>
          <a:prstGeom prst="rect">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16" name="TextBox 15"/>
          <p:cNvSpPr txBox="1">
            <a:spLocks noChangeArrowheads="1"/>
          </p:cNvSpPr>
          <p:nvPr/>
        </p:nvSpPr>
        <p:spPr bwMode="auto">
          <a:xfrm>
            <a:off x="2927350" y="3694113"/>
            <a:ext cx="1758950" cy="461962"/>
          </a:xfrm>
          <a:prstGeom prst="rect">
            <a:avLst/>
          </a:prstGeom>
          <a:noFill/>
          <a:ln w="38100">
            <a:noFill/>
            <a:round/>
            <a:headEnd/>
            <a:tailEnd/>
          </a:ln>
        </p:spPr>
        <p:txBody>
          <a:bodyPr wrap="none">
            <a:prstTxWarp prst="textNoShape">
              <a:avLst/>
            </a:prstTxWarp>
            <a:spAutoFit/>
          </a:bodyPr>
          <a:lstStyle/>
          <a:p>
            <a:pPr>
              <a:buFontTx/>
              <a:buNone/>
            </a:pPr>
            <a:r>
              <a:rPr lang="en-US" u="sng">
                <a:solidFill>
                  <a:srgbClr val="FFFFFF"/>
                </a:solidFill>
              </a:rPr>
              <a:t>Consortium</a:t>
            </a:r>
          </a:p>
        </p:txBody>
      </p:sp>
      <p:sp>
        <p:nvSpPr>
          <p:cNvPr id="18" name="Rectangle 17"/>
          <p:cNvSpPr/>
          <p:nvPr/>
        </p:nvSpPr>
        <p:spPr>
          <a:xfrm>
            <a:off x="5319713" y="3360738"/>
            <a:ext cx="1562100" cy="1416050"/>
          </a:xfrm>
          <a:prstGeom prst="rect">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18" name="TextBox 18"/>
          <p:cNvSpPr txBox="1">
            <a:spLocks noChangeArrowheads="1"/>
          </p:cNvSpPr>
          <p:nvPr/>
        </p:nvSpPr>
        <p:spPr bwMode="auto">
          <a:xfrm>
            <a:off x="5546725" y="3700463"/>
            <a:ext cx="1146175" cy="461962"/>
          </a:xfrm>
          <a:prstGeom prst="rect">
            <a:avLst/>
          </a:prstGeom>
          <a:noFill/>
          <a:ln w="38100">
            <a:noFill/>
            <a:round/>
            <a:headEnd/>
            <a:tailEnd/>
          </a:ln>
        </p:spPr>
        <p:txBody>
          <a:bodyPr wrap="none">
            <a:prstTxWarp prst="textNoShape">
              <a:avLst/>
            </a:prstTxWarp>
            <a:spAutoFit/>
          </a:bodyPr>
          <a:lstStyle/>
          <a:p>
            <a:pPr>
              <a:buFontTx/>
              <a:buNone/>
            </a:pPr>
            <a:r>
              <a:rPr lang="en-US" u="sng">
                <a:solidFill>
                  <a:srgbClr val="FFFFFF"/>
                </a:solidFill>
              </a:rPr>
              <a:t>Project</a:t>
            </a:r>
          </a:p>
        </p:txBody>
      </p:sp>
      <p:sp>
        <p:nvSpPr>
          <p:cNvPr id="17419" name="TextBox 19"/>
          <p:cNvSpPr txBox="1">
            <a:spLocks noChangeArrowheads="1"/>
          </p:cNvSpPr>
          <p:nvPr/>
        </p:nvSpPr>
        <p:spPr bwMode="auto">
          <a:xfrm>
            <a:off x="8047038" y="3475038"/>
            <a:ext cx="852487" cy="461962"/>
          </a:xfrm>
          <a:prstGeom prst="rect">
            <a:avLst/>
          </a:prstGeom>
          <a:noFill/>
          <a:ln w="9525">
            <a:noFill/>
            <a:miter lim="800000"/>
            <a:headEnd/>
            <a:tailEnd/>
          </a:ln>
        </p:spPr>
        <p:txBody>
          <a:bodyPr wrap="none">
            <a:prstTxWarp prst="textNoShape">
              <a:avLst/>
            </a:prstTxWarp>
            <a:spAutoFit/>
          </a:bodyPr>
          <a:lstStyle/>
          <a:p>
            <a:pPr>
              <a:buFontTx/>
              <a:buNone/>
            </a:pPr>
            <a:r>
              <a:rPr lang="en-US">
                <a:solidFill>
                  <a:srgbClr val="FFFFFF"/>
                </a:solidFill>
              </a:rPr>
              <a:t>DOE</a:t>
            </a:r>
          </a:p>
        </p:txBody>
      </p:sp>
      <p:grpSp>
        <p:nvGrpSpPr>
          <p:cNvPr id="17420" name="Group 20"/>
          <p:cNvGrpSpPr>
            <a:grpSpLocks/>
          </p:cNvGrpSpPr>
          <p:nvPr/>
        </p:nvGrpSpPr>
        <p:grpSpPr bwMode="auto">
          <a:xfrm>
            <a:off x="6938963" y="3703638"/>
            <a:ext cx="1928812" cy="793750"/>
            <a:chOff x="7048602" y="3114202"/>
            <a:chExt cx="1929122" cy="793407"/>
          </a:xfrm>
        </p:grpSpPr>
        <p:sp>
          <p:nvSpPr>
            <p:cNvPr id="17445" name="TextBox 21"/>
            <p:cNvSpPr txBox="1">
              <a:spLocks noChangeArrowheads="1"/>
            </p:cNvSpPr>
            <p:nvPr/>
          </p:nvSpPr>
          <p:spPr bwMode="auto">
            <a:xfrm>
              <a:off x="8177505" y="3445944"/>
              <a:ext cx="800219" cy="461665"/>
            </a:xfrm>
            <a:prstGeom prst="rect">
              <a:avLst/>
            </a:prstGeom>
            <a:noFill/>
            <a:ln w="9525">
              <a:noFill/>
              <a:miter lim="800000"/>
              <a:headEnd/>
              <a:tailEnd/>
            </a:ln>
          </p:spPr>
          <p:txBody>
            <a:bodyPr wrap="none">
              <a:prstTxWarp prst="textNoShape">
                <a:avLst/>
              </a:prstTxWarp>
              <a:spAutoFit/>
            </a:bodyPr>
            <a:lstStyle/>
            <a:p>
              <a:pPr>
                <a:buFontTx/>
                <a:buNone/>
              </a:pPr>
              <a:r>
                <a:rPr lang="en-US">
                  <a:solidFill>
                    <a:srgbClr val="FFFFFF"/>
                  </a:solidFill>
                </a:rPr>
                <a:t>NSF</a:t>
              </a:r>
            </a:p>
          </p:txBody>
        </p:sp>
        <p:cxnSp>
          <p:nvCxnSpPr>
            <p:cNvPr id="23" name="Straight Arrow Connector 22"/>
            <p:cNvCxnSpPr/>
            <p:nvPr/>
          </p:nvCxnSpPr>
          <p:spPr>
            <a:xfrm rot="10800000">
              <a:off x="7048602" y="3114202"/>
              <a:ext cx="724016" cy="1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0800000">
              <a:off x="7048602" y="3675934"/>
              <a:ext cx="724016" cy="15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6" name="Oval 25"/>
          <p:cNvSpPr/>
          <p:nvPr/>
        </p:nvSpPr>
        <p:spPr>
          <a:xfrm>
            <a:off x="2901950" y="0"/>
            <a:ext cx="3829050" cy="1992313"/>
          </a:xfrm>
          <a:prstGeom prst="ellipse">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22" name="TextBox 26"/>
          <p:cNvSpPr txBox="1">
            <a:spLocks noChangeArrowheads="1"/>
          </p:cNvSpPr>
          <p:nvPr/>
        </p:nvSpPr>
        <p:spPr bwMode="auto">
          <a:xfrm>
            <a:off x="3289300" y="292100"/>
            <a:ext cx="3171825" cy="1347788"/>
          </a:xfrm>
          <a:prstGeom prst="rect">
            <a:avLst/>
          </a:prstGeom>
          <a:noFill/>
          <a:ln w="38100">
            <a:noFill/>
            <a:round/>
            <a:headEnd/>
            <a:tailEnd/>
          </a:ln>
        </p:spPr>
        <p:txBody>
          <a:bodyPr>
            <a:prstTxWarp prst="textNoShape">
              <a:avLst/>
            </a:prstTxWarp>
            <a:spAutoFit/>
          </a:bodyPr>
          <a:lstStyle/>
          <a:p>
            <a:pPr algn="ctr">
              <a:buFontTx/>
              <a:buNone/>
            </a:pPr>
            <a:r>
              <a:rPr lang="en-US">
                <a:solidFill>
                  <a:srgbClr val="FFFFFF"/>
                </a:solidFill>
              </a:rPr>
              <a:t>Open Science Grid</a:t>
            </a:r>
          </a:p>
          <a:p>
            <a:pPr algn="ctr">
              <a:buFontTx/>
              <a:buNone/>
            </a:pPr>
            <a:r>
              <a:rPr lang="en-US" u="sng">
                <a:solidFill>
                  <a:srgbClr val="FFFFFF"/>
                </a:solidFill>
              </a:rPr>
              <a:t>Services and</a:t>
            </a:r>
          </a:p>
          <a:p>
            <a:pPr algn="ctr">
              <a:buFontTx/>
              <a:buNone/>
            </a:pPr>
            <a:r>
              <a:rPr lang="en-US" u="sng">
                <a:solidFill>
                  <a:srgbClr val="FFFFFF"/>
                </a:solidFill>
              </a:rPr>
              <a:t>Infrastructure</a:t>
            </a:r>
          </a:p>
        </p:txBody>
      </p:sp>
      <p:cxnSp>
        <p:nvCxnSpPr>
          <p:cNvPr id="28" name="Straight Arrow Connector 27"/>
          <p:cNvCxnSpPr/>
          <p:nvPr/>
        </p:nvCxnSpPr>
        <p:spPr>
          <a:xfrm>
            <a:off x="2413000" y="3987800"/>
            <a:ext cx="517525" cy="365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924050" y="4451350"/>
            <a:ext cx="1006475" cy="84613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046538" y="1689100"/>
            <a:ext cx="1757362" cy="1584325"/>
          </a:xfrm>
          <a:prstGeom prst="ellipse">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26" name="TextBox 31"/>
          <p:cNvSpPr txBox="1">
            <a:spLocks noChangeArrowheads="1"/>
          </p:cNvSpPr>
          <p:nvPr/>
        </p:nvSpPr>
        <p:spPr bwMode="auto">
          <a:xfrm>
            <a:off x="3746500" y="2074863"/>
            <a:ext cx="2400300" cy="904875"/>
          </a:xfrm>
          <a:prstGeom prst="rect">
            <a:avLst/>
          </a:prstGeom>
          <a:noFill/>
          <a:ln w="9525">
            <a:noFill/>
            <a:miter lim="800000"/>
            <a:headEnd/>
            <a:tailEnd/>
          </a:ln>
        </p:spPr>
        <p:txBody>
          <a:bodyPr>
            <a:prstTxWarp prst="textNoShape">
              <a:avLst/>
            </a:prstTxWarp>
            <a:spAutoFit/>
          </a:bodyPr>
          <a:lstStyle/>
          <a:p>
            <a:pPr algn="ctr">
              <a:buFontTx/>
              <a:buNone/>
            </a:pPr>
            <a:r>
              <a:rPr lang="en-US">
                <a:solidFill>
                  <a:srgbClr val="FFFFFF"/>
                </a:solidFill>
              </a:rPr>
              <a:t>Executive </a:t>
            </a:r>
          </a:p>
          <a:p>
            <a:pPr algn="ctr">
              <a:buFontTx/>
              <a:buNone/>
            </a:pPr>
            <a:r>
              <a:rPr lang="en-US">
                <a:solidFill>
                  <a:srgbClr val="FFFFFF"/>
                </a:solidFill>
              </a:rPr>
              <a:t>Board</a:t>
            </a:r>
          </a:p>
        </p:txBody>
      </p:sp>
      <p:cxnSp>
        <p:nvCxnSpPr>
          <p:cNvPr id="39" name="Curved Connector 38"/>
          <p:cNvCxnSpPr>
            <a:endCxn id="57" idx="0"/>
          </p:cNvCxnSpPr>
          <p:nvPr/>
        </p:nvCxnSpPr>
        <p:spPr>
          <a:xfrm rot="16200000" flipH="1">
            <a:off x="3321051" y="4991100"/>
            <a:ext cx="622300" cy="104775"/>
          </a:xfrm>
          <a:prstGeom prst="curvedConnector3">
            <a:avLst>
              <a:gd name="adj1" fmla="val 50000"/>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41" name="Shape 40"/>
          <p:cNvCxnSpPr>
            <a:stCxn id="15" idx="0"/>
          </p:cNvCxnSpPr>
          <p:nvPr/>
        </p:nvCxnSpPr>
        <p:spPr>
          <a:xfrm rot="5400000" flipH="1" flipV="1">
            <a:off x="3699669" y="2926556"/>
            <a:ext cx="458788" cy="320675"/>
          </a:xfrm>
          <a:prstGeom prst="curved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hape 41"/>
          <p:cNvCxnSpPr>
            <a:stCxn id="18" idx="0"/>
          </p:cNvCxnSpPr>
          <p:nvPr/>
        </p:nvCxnSpPr>
        <p:spPr>
          <a:xfrm rot="16200000" flipV="1">
            <a:off x="5624513" y="2884487"/>
            <a:ext cx="490538" cy="461963"/>
          </a:xfrm>
          <a:prstGeom prst="curved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430" name="TextBox 42"/>
          <p:cNvSpPr txBox="1">
            <a:spLocks noChangeArrowheads="1"/>
          </p:cNvSpPr>
          <p:nvPr/>
        </p:nvSpPr>
        <p:spPr bwMode="auto">
          <a:xfrm>
            <a:off x="7747000" y="3429000"/>
            <a:ext cx="152400" cy="461963"/>
          </a:xfrm>
          <a:prstGeom prst="rect">
            <a:avLst/>
          </a:prstGeom>
          <a:noFill/>
          <a:ln w="9525">
            <a:noFill/>
            <a:miter lim="800000"/>
            <a:headEnd/>
            <a:tailEnd/>
          </a:ln>
        </p:spPr>
        <p:txBody>
          <a:bodyPr>
            <a:prstTxWarp prst="textNoShape">
              <a:avLst/>
            </a:prstTxWarp>
            <a:spAutoFit/>
          </a:bodyPr>
          <a:lstStyle/>
          <a:p>
            <a:pPr>
              <a:buFontTx/>
              <a:buNone/>
            </a:pPr>
            <a:r>
              <a:rPr lang="en-US">
                <a:solidFill>
                  <a:srgbClr val="FFFFFF"/>
                </a:solidFill>
              </a:rPr>
              <a:t>$</a:t>
            </a:r>
          </a:p>
        </p:txBody>
      </p:sp>
      <p:sp>
        <p:nvSpPr>
          <p:cNvPr id="17431" name="TextBox 43"/>
          <p:cNvSpPr txBox="1">
            <a:spLocks noChangeArrowheads="1"/>
          </p:cNvSpPr>
          <p:nvPr/>
        </p:nvSpPr>
        <p:spPr bwMode="auto">
          <a:xfrm flipV="1">
            <a:off x="7747000" y="4068763"/>
            <a:ext cx="373063" cy="461962"/>
          </a:xfrm>
          <a:prstGeom prst="rect">
            <a:avLst/>
          </a:prstGeom>
          <a:noFill/>
          <a:ln w="9525">
            <a:noFill/>
            <a:miter lim="800000"/>
            <a:headEnd/>
            <a:tailEnd/>
          </a:ln>
        </p:spPr>
        <p:txBody>
          <a:bodyPr>
            <a:prstTxWarp prst="textNoShape">
              <a:avLst/>
            </a:prstTxWarp>
            <a:spAutoFit/>
          </a:bodyPr>
          <a:lstStyle/>
          <a:p>
            <a:pPr>
              <a:buFontTx/>
              <a:buNone/>
            </a:pPr>
            <a:r>
              <a:rPr lang="en-US">
                <a:solidFill>
                  <a:srgbClr val="FFFFFF"/>
                </a:solidFill>
              </a:rPr>
              <a:t>$</a:t>
            </a:r>
          </a:p>
        </p:txBody>
      </p:sp>
      <p:cxnSp>
        <p:nvCxnSpPr>
          <p:cNvPr id="48" name="Curved Connector 47"/>
          <p:cNvCxnSpPr/>
          <p:nvPr/>
        </p:nvCxnSpPr>
        <p:spPr>
          <a:xfrm rot="5400000">
            <a:off x="5118100" y="4953000"/>
            <a:ext cx="711200" cy="304800"/>
          </a:xfrm>
          <a:prstGeom prst="curvedConnector3">
            <a:avLst>
              <a:gd name="adj1" fmla="val 50000"/>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sp>
        <p:nvSpPr>
          <p:cNvPr id="17433" name="TextBox 48"/>
          <p:cNvSpPr txBox="1">
            <a:spLocks noChangeArrowheads="1"/>
          </p:cNvSpPr>
          <p:nvPr/>
        </p:nvSpPr>
        <p:spPr bwMode="auto">
          <a:xfrm>
            <a:off x="4110038" y="5348288"/>
            <a:ext cx="527050" cy="830262"/>
          </a:xfrm>
          <a:prstGeom prst="rect">
            <a:avLst/>
          </a:prstGeom>
          <a:noFill/>
          <a:ln w="9525">
            <a:noFill/>
            <a:miter lim="800000"/>
            <a:headEnd/>
            <a:tailEnd/>
          </a:ln>
        </p:spPr>
        <p:txBody>
          <a:bodyPr wrap="none">
            <a:prstTxWarp prst="textNoShape">
              <a:avLst/>
            </a:prstTxWarp>
            <a:spAutoFit/>
          </a:bodyPr>
          <a:lstStyle/>
          <a:p>
            <a:pPr>
              <a:buFontTx/>
              <a:buNone/>
            </a:pPr>
            <a:r>
              <a:rPr lang="en-US" sz="4800">
                <a:solidFill>
                  <a:srgbClr val="FFFFFF"/>
                </a:solidFill>
              </a:rPr>
              <a:t>..</a:t>
            </a:r>
          </a:p>
        </p:txBody>
      </p:sp>
      <p:sp>
        <p:nvSpPr>
          <p:cNvPr id="57" name="Oval 56"/>
          <p:cNvSpPr/>
          <p:nvPr/>
        </p:nvSpPr>
        <p:spPr>
          <a:xfrm>
            <a:off x="2884488" y="5354638"/>
            <a:ext cx="1600200" cy="1503362"/>
          </a:xfrm>
          <a:prstGeom prst="ellipse">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35" name="TextBox 57"/>
          <p:cNvSpPr txBox="1">
            <a:spLocks noChangeArrowheads="1"/>
          </p:cNvSpPr>
          <p:nvPr/>
        </p:nvSpPr>
        <p:spPr bwMode="auto">
          <a:xfrm>
            <a:off x="2619375" y="5592763"/>
            <a:ext cx="2130425" cy="904875"/>
          </a:xfrm>
          <a:prstGeom prst="rect">
            <a:avLst/>
          </a:prstGeom>
          <a:noFill/>
          <a:ln w="9525">
            <a:noFill/>
            <a:miter lim="800000"/>
            <a:headEnd/>
            <a:tailEnd/>
          </a:ln>
        </p:spPr>
        <p:txBody>
          <a:bodyPr>
            <a:prstTxWarp prst="textNoShape">
              <a:avLst/>
            </a:prstTxWarp>
            <a:spAutoFit/>
          </a:bodyPr>
          <a:lstStyle/>
          <a:p>
            <a:pPr algn="ctr">
              <a:buFontTx/>
              <a:buNone/>
            </a:pPr>
            <a:r>
              <a:rPr lang="en-US" u="sng">
                <a:solidFill>
                  <a:srgbClr val="FFFFFF"/>
                </a:solidFill>
              </a:rPr>
              <a:t>Satellite</a:t>
            </a:r>
          </a:p>
          <a:p>
            <a:pPr algn="ctr">
              <a:buFontTx/>
              <a:buNone/>
            </a:pPr>
            <a:r>
              <a:rPr lang="en-US">
                <a:solidFill>
                  <a:srgbClr val="FFFFFF"/>
                </a:solidFill>
              </a:rPr>
              <a:t>Project</a:t>
            </a:r>
          </a:p>
        </p:txBody>
      </p:sp>
      <p:sp>
        <p:nvSpPr>
          <p:cNvPr id="17436" name="TextBox 59"/>
          <p:cNvSpPr txBox="1">
            <a:spLocks noChangeArrowheads="1"/>
          </p:cNvSpPr>
          <p:nvPr/>
        </p:nvSpPr>
        <p:spPr bwMode="auto">
          <a:xfrm>
            <a:off x="4491038" y="5335588"/>
            <a:ext cx="527050" cy="830262"/>
          </a:xfrm>
          <a:prstGeom prst="rect">
            <a:avLst/>
          </a:prstGeom>
          <a:noFill/>
          <a:ln w="9525">
            <a:noFill/>
            <a:miter lim="800000"/>
            <a:headEnd/>
            <a:tailEnd/>
          </a:ln>
        </p:spPr>
        <p:txBody>
          <a:bodyPr wrap="none">
            <a:prstTxWarp prst="textNoShape">
              <a:avLst/>
            </a:prstTxWarp>
            <a:spAutoFit/>
          </a:bodyPr>
          <a:lstStyle/>
          <a:p>
            <a:pPr>
              <a:buFontTx/>
              <a:buNone/>
            </a:pPr>
            <a:r>
              <a:rPr lang="en-US" sz="4800">
                <a:solidFill>
                  <a:srgbClr val="FFFFFF"/>
                </a:solidFill>
              </a:rPr>
              <a:t>..</a:t>
            </a:r>
          </a:p>
        </p:txBody>
      </p:sp>
      <p:sp>
        <p:nvSpPr>
          <p:cNvPr id="61" name="Oval 60"/>
          <p:cNvSpPr/>
          <p:nvPr/>
        </p:nvSpPr>
        <p:spPr>
          <a:xfrm>
            <a:off x="5018088" y="5354638"/>
            <a:ext cx="1600200" cy="1503362"/>
          </a:xfrm>
          <a:prstGeom prst="ellipse">
            <a:avLst/>
          </a:prstGeom>
          <a:no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38" name="TextBox 61"/>
          <p:cNvSpPr txBox="1">
            <a:spLocks noChangeArrowheads="1"/>
          </p:cNvSpPr>
          <p:nvPr/>
        </p:nvSpPr>
        <p:spPr bwMode="auto">
          <a:xfrm>
            <a:off x="4778375" y="5562600"/>
            <a:ext cx="2130425" cy="904875"/>
          </a:xfrm>
          <a:prstGeom prst="rect">
            <a:avLst/>
          </a:prstGeom>
          <a:noFill/>
          <a:ln w="9525">
            <a:noFill/>
            <a:miter lim="800000"/>
            <a:headEnd/>
            <a:tailEnd/>
          </a:ln>
        </p:spPr>
        <p:txBody>
          <a:bodyPr>
            <a:prstTxWarp prst="textNoShape">
              <a:avLst/>
            </a:prstTxWarp>
            <a:spAutoFit/>
          </a:bodyPr>
          <a:lstStyle/>
          <a:p>
            <a:pPr algn="ctr">
              <a:buFontTx/>
              <a:buNone/>
            </a:pPr>
            <a:r>
              <a:rPr lang="en-US" u="sng">
                <a:solidFill>
                  <a:srgbClr val="FFFFFF"/>
                </a:solidFill>
              </a:rPr>
              <a:t>Satellite</a:t>
            </a:r>
          </a:p>
          <a:p>
            <a:pPr algn="ctr">
              <a:buFontTx/>
              <a:buNone/>
            </a:pPr>
            <a:r>
              <a:rPr lang="en-US">
                <a:solidFill>
                  <a:srgbClr val="FFFFFF"/>
                </a:solidFill>
              </a:rPr>
              <a:t>Project</a:t>
            </a:r>
          </a:p>
        </p:txBody>
      </p:sp>
      <p:sp>
        <p:nvSpPr>
          <p:cNvPr id="71" name="Oval 70"/>
          <p:cNvSpPr/>
          <p:nvPr/>
        </p:nvSpPr>
        <p:spPr>
          <a:xfrm>
            <a:off x="388938" y="5054600"/>
            <a:ext cx="1985962" cy="1222375"/>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7440" name="TextBox 71"/>
          <p:cNvSpPr txBox="1">
            <a:spLocks noChangeArrowheads="1"/>
          </p:cNvSpPr>
          <p:nvPr/>
        </p:nvSpPr>
        <p:spPr bwMode="auto">
          <a:xfrm>
            <a:off x="596900" y="5208588"/>
            <a:ext cx="1501775" cy="904875"/>
          </a:xfrm>
          <a:prstGeom prst="rect">
            <a:avLst/>
          </a:prstGeom>
          <a:noFill/>
          <a:ln w="9525">
            <a:noFill/>
            <a:miter lim="800000"/>
            <a:headEnd/>
            <a:tailEnd/>
          </a:ln>
        </p:spPr>
        <p:txBody>
          <a:bodyPr wrap="none">
            <a:prstTxWarp prst="textNoShape">
              <a:avLst/>
            </a:prstTxWarp>
            <a:spAutoFit/>
          </a:bodyPr>
          <a:lstStyle/>
          <a:p>
            <a:pPr algn="ctr">
              <a:buFontTx/>
              <a:buNone/>
            </a:pPr>
            <a:r>
              <a:rPr lang="en-US">
                <a:solidFill>
                  <a:srgbClr val="FFFFFF"/>
                </a:solidFill>
              </a:rPr>
              <a:t>Resource </a:t>
            </a:r>
          </a:p>
          <a:p>
            <a:pPr algn="ctr">
              <a:buFontTx/>
              <a:buNone/>
            </a:pPr>
            <a:r>
              <a:rPr lang="en-US">
                <a:solidFill>
                  <a:srgbClr val="FFFFFF"/>
                </a:solidFill>
              </a:rPr>
              <a:t>Provider</a:t>
            </a:r>
          </a:p>
        </p:txBody>
      </p:sp>
      <p:sp>
        <p:nvSpPr>
          <p:cNvPr id="17441" name="TextBox 72"/>
          <p:cNvSpPr txBox="1">
            <a:spLocks noChangeArrowheads="1"/>
          </p:cNvSpPr>
          <p:nvPr/>
        </p:nvSpPr>
        <p:spPr bwMode="auto">
          <a:xfrm>
            <a:off x="203200" y="1633538"/>
            <a:ext cx="2138363" cy="461962"/>
          </a:xfrm>
          <a:prstGeom prst="rect">
            <a:avLst/>
          </a:prstGeom>
          <a:noFill/>
          <a:ln w="9525">
            <a:noFill/>
            <a:miter lim="800000"/>
            <a:headEnd/>
            <a:tailEnd/>
          </a:ln>
        </p:spPr>
        <p:txBody>
          <a:bodyPr>
            <a:prstTxWarp prst="textNoShape">
              <a:avLst/>
            </a:prstTxWarp>
            <a:spAutoFit/>
          </a:bodyPr>
          <a:lstStyle/>
          <a:p>
            <a:pPr algn="ctr">
              <a:buFontTx/>
              <a:buNone/>
            </a:pPr>
            <a:r>
              <a:rPr lang="en-US" u="sng">
                <a:solidFill>
                  <a:srgbClr val="FFFFFF"/>
                </a:solidFill>
              </a:rPr>
              <a:t>Contributions</a:t>
            </a:r>
          </a:p>
        </p:txBody>
      </p:sp>
      <p:sp>
        <p:nvSpPr>
          <p:cNvPr id="17442" name="Rectangle 73"/>
          <p:cNvSpPr>
            <a:spLocks noChangeArrowheads="1"/>
          </p:cNvSpPr>
          <p:nvPr/>
        </p:nvSpPr>
        <p:spPr bwMode="auto">
          <a:xfrm>
            <a:off x="6464300" y="1816100"/>
            <a:ext cx="2374900" cy="1093788"/>
          </a:xfrm>
          <a:prstGeom prst="rect">
            <a:avLst/>
          </a:prstGeom>
          <a:noFill/>
          <a:ln w="9525">
            <a:noFill/>
            <a:miter lim="800000"/>
            <a:headEnd/>
            <a:tailEnd/>
          </a:ln>
        </p:spPr>
        <p:txBody>
          <a:bodyPr>
            <a:prstTxWarp prst="textNoShape">
              <a:avLst/>
            </a:prstTxWarp>
            <a:spAutoFit/>
          </a:bodyPr>
          <a:lstStyle/>
          <a:p>
            <a:pPr>
              <a:lnSpc>
                <a:spcPct val="90000"/>
              </a:lnSpc>
              <a:buFont typeface="Times" pitchFamily="-106" charset="0"/>
              <a:buNone/>
            </a:pPr>
            <a:r>
              <a:rPr lang="en-US" sz="1800">
                <a:solidFill>
                  <a:srgbClr val="FFFFFF"/>
                </a:solidFill>
              </a:rPr>
              <a:t>OSG does not own processing, storage, networking and does not develop software. </a:t>
            </a:r>
          </a:p>
        </p:txBody>
      </p:sp>
      <p:sp>
        <p:nvSpPr>
          <p:cNvPr id="17443" name="TextBox 74"/>
          <p:cNvSpPr txBox="1">
            <a:spLocks noChangeArrowheads="1"/>
          </p:cNvSpPr>
          <p:nvPr/>
        </p:nvSpPr>
        <p:spPr bwMode="auto">
          <a:xfrm>
            <a:off x="533400" y="431800"/>
            <a:ext cx="1790700" cy="904875"/>
          </a:xfrm>
          <a:prstGeom prst="rect">
            <a:avLst/>
          </a:prstGeom>
          <a:solidFill>
            <a:srgbClr val="0000FF"/>
          </a:solidFill>
          <a:ln w="9525">
            <a:noFill/>
            <a:miter lim="800000"/>
            <a:headEnd/>
            <a:tailEnd/>
          </a:ln>
        </p:spPr>
        <p:txBody>
          <a:bodyPr>
            <a:prstTxWarp prst="textNoShape">
              <a:avLst/>
            </a:prstTxWarp>
            <a:spAutoFit/>
          </a:bodyPr>
          <a:lstStyle/>
          <a:p>
            <a:pPr>
              <a:buFontTx/>
              <a:buNone/>
            </a:pPr>
            <a:r>
              <a:rPr lang="en-US">
                <a:solidFill>
                  <a:srgbClr val="FFFFFF"/>
                </a:solidFill>
              </a:rPr>
              <a:t> “Local to</a:t>
            </a:r>
          </a:p>
          <a:p>
            <a:pPr>
              <a:buFontTx/>
              <a:buNone/>
            </a:pPr>
            <a:r>
              <a:rPr lang="en-US">
                <a:solidFill>
                  <a:srgbClr val="FFFFFF"/>
                </a:solidFill>
              </a:rPr>
              <a:t> Global”</a:t>
            </a:r>
          </a:p>
        </p:txBody>
      </p:sp>
      <p:sp>
        <p:nvSpPr>
          <p:cNvPr id="17444" name="TextBox 75"/>
          <p:cNvSpPr txBox="1">
            <a:spLocks noChangeArrowheads="1"/>
          </p:cNvSpPr>
          <p:nvPr/>
        </p:nvSpPr>
        <p:spPr bwMode="auto">
          <a:xfrm>
            <a:off x="6997700" y="215900"/>
            <a:ext cx="1828800" cy="1347788"/>
          </a:xfrm>
          <a:prstGeom prst="rect">
            <a:avLst/>
          </a:prstGeom>
          <a:solidFill>
            <a:srgbClr val="0000FF"/>
          </a:solidFill>
          <a:ln w="9525">
            <a:noFill/>
            <a:miter lim="800000"/>
            <a:headEnd/>
            <a:tailEnd/>
          </a:ln>
        </p:spPr>
        <p:txBody>
          <a:bodyPr>
            <a:prstTxWarp prst="textNoShape">
              <a:avLst/>
            </a:prstTxWarp>
            <a:spAutoFit/>
          </a:bodyPr>
          <a:lstStyle/>
          <a:p>
            <a:pPr>
              <a:buFontTx/>
              <a:buNone/>
            </a:pPr>
            <a:r>
              <a:rPr lang="en-US">
                <a:solidFill>
                  <a:srgbClr val="FFFFFF"/>
                </a:solidFill>
              </a:rPr>
              <a:t>End-to-End </a:t>
            </a:r>
          </a:p>
          <a:p>
            <a:pPr>
              <a:buFontTx/>
              <a:buNone/>
            </a:pPr>
            <a:r>
              <a:rPr lang="en-US">
                <a:solidFill>
                  <a:srgbClr val="FFFFFF"/>
                </a:solidFill>
              </a:rPr>
              <a:t>Community </a:t>
            </a:r>
          </a:p>
          <a:p>
            <a:pPr>
              <a:buFontTx/>
              <a:buNone/>
            </a:pPr>
            <a:r>
              <a:rPr lang="en-US">
                <a:solidFill>
                  <a:srgbClr val="FFFFFF"/>
                </a:solidFill>
              </a:rPr>
              <a:t>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We take the  “P” and “M” seriously</a:t>
            </a:r>
          </a:p>
        </p:txBody>
      </p:sp>
      <p:sp>
        <p:nvSpPr>
          <p:cNvPr id="18435" name="Content Placeholder 2"/>
          <p:cNvSpPr>
            <a:spLocks noGrp="1"/>
          </p:cNvSpPr>
          <p:nvPr>
            <p:ph idx="1"/>
          </p:nvPr>
        </p:nvSpPr>
        <p:spPr>
          <a:xfrm>
            <a:off x="0" y="901700"/>
            <a:ext cx="4521200" cy="5956300"/>
          </a:xfrm>
        </p:spPr>
        <p:txBody>
          <a:bodyPr/>
          <a:lstStyle/>
          <a:p>
            <a:r>
              <a:rPr lang="en-US" sz="1200" b="1" u="sng"/>
              <a:t>Project Management Process, Planning and Goal Setting</a:t>
            </a:r>
            <a:endParaRPr lang="en-US" sz="1200"/>
          </a:p>
          <a:p>
            <a:r>
              <a:rPr lang="en-US" sz="1200"/>
              <a:t>Staff at 16 institutions  &amp; about 3, 4 FTE of effort by about 50 staff members organized into functional work areas (e.g. Operations, Security, Education, etc.) each of which is led by an Area Coordinator</a:t>
            </a:r>
          </a:p>
          <a:p>
            <a:r>
              <a:rPr lang="en-US" sz="1200"/>
              <a:t>Project year starts in October and ends in September, program planned one year at a time starting in June preceding the start of each project year. five sub-processes Strategic Planning and Goal Setting</a:t>
            </a:r>
          </a:p>
          <a:p>
            <a:r>
              <a:rPr lang="en-US" sz="1200"/>
              <a:t>WBS and Staffing Plan, Budget Allocation and Statements of Work , Execution Management , Closure and Feedback</a:t>
            </a:r>
          </a:p>
          <a:p>
            <a:r>
              <a:rPr lang="en-US" sz="1200"/>
              <a:t>Also mid-year corrections and updates to the plan as warranted by changes in staffing or needs of key stakeholders.  OSG Council provides high-level input from the science stakeholders for the goal setting process.  </a:t>
            </a:r>
          </a:p>
          <a:p>
            <a:r>
              <a:rPr lang="en-US" sz="1200"/>
              <a:t>June of each year, develop high level strategic initiatives to drive each of the functional area of work. Inputs  from the original work proposal, plans of the key science stakeholders, evolution in  technologies, feedback from the progress made and specific inputs from funding agency stakeholders. Area Coordinators develop high level goals describing their major work items; e.g.  Recruit and develop three new science communities in achieving production</a:t>
            </a:r>
          </a:p>
          <a:p>
            <a:r>
              <a:rPr lang="en-US" sz="1200"/>
              <a:t>Reviewed to insure alignment; shared across the Area Coordinators then we proceed to WBS and staff planning. </a:t>
            </a:r>
          </a:p>
        </p:txBody>
      </p:sp>
      <p:sp>
        <p:nvSpPr>
          <p:cNvPr id="4" name="Content Placeholder 2"/>
          <p:cNvSpPr txBox="1">
            <a:spLocks/>
          </p:cNvSpPr>
          <p:nvPr/>
        </p:nvSpPr>
        <p:spPr bwMode="auto">
          <a:xfrm>
            <a:off x="4610100" y="889000"/>
            <a:ext cx="4356100" cy="5753100"/>
          </a:xfrm>
          <a:prstGeom prst="rect">
            <a:avLst/>
          </a:prstGeom>
          <a:noFill/>
          <a:ln w="9525">
            <a:noFill/>
            <a:miter lim="800000"/>
            <a:headEnd/>
            <a:tailEnd/>
          </a:ln>
        </p:spPr>
        <p:txBody>
          <a:bodyPr lIns="91429" tIns="45714" rIns="91429" bIns="45714">
            <a:prstTxWarp prst="textNoShape">
              <a:avLst/>
            </a:prstTxWarp>
          </a:bodyPr>
          <a:lstStyle/>
          <a:p>
            <a:pPr marL="342900" indent="-342900" eaLnBrk="0" hangingPunct="0">
              <a:spcBef>
                <a:spcPct val="75000"/>
              </a:spcBef>
              <a:buClr>
                <a:srgbClr val="000080"/>
              </a:buClr>
              <a:buFont typeface="Times" pitchFamily="-106" charset="0"/>
              <a:buNone/>
              <a:defRPr/>
            </a:pPr>
            <a:r>
              <a:rPr kumimoji="1" lang="en-US" sz="1200" b="1" u="sng" kern="0">
                <a:solidFill>
                  <a:schemeClr val="bg1"/>
                </a:solidFill>
                <a:latin typeface="+mn-lt"/>
              </a:rPr>
              <a:t>3. WBS and Staffing Plan, Budget Allocation  &amp; SOWs</a:t>
            </a:r>
            <a:endParaRPr kumimoji="1" lang="en-US" sz="1200" kern="0">
              <a:solidFill>
                <a:schemeClr val="bg1"/>
              </a:solidFill>
              <a:latin typeface="+mn-lt"/>
            </a:endParaRP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Transform these goals into a WBS with tasks and dates. Can move staff from one functional area to another (assuming a match in technical capability) as required by the work program.  OSG staff retreat,  provides peer review and ensure alignment of work </a:t>
            </a: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Budget plan reviewed and approved by the OSG Executive team and then concurred to by the OSG Council. The Statements of Work Overview of the work and responsibilities with high-level goals,</a:t>
            </a: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Specific tasks directly extracted from the WBS.Specific staffing commitments along with percent FTE and responsibilities.Specific budget allocations spanning NSF and DOE sources (directly extracted from the budget plan), and a set of common operating guidelines, terms and conditions, and principles that define the relationship between OSG and each participating institution.</a:t>
            </a: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The Statements of Work are then routed for approval</a:t>
            </a: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Status updates are solicited from the WBS owners on a monthly basis and, as needed, issues are discussed and managed. Each functional area presents their status every 6-8 weeks at a teleconference meeting.</a:t>
            </a:r>
          </a:p>
          <a:p>
            <a:pPr marL="342900" indent="-342900" eaLnBrk="0" hangingPunct="0">
              <a:spcBef>
                <a:spcPct val="75000"/>
              </a:spcBef>
              <a:buClr>
                <a:srgbClr val="000080"/>
              </a:buClr>
              <a:buFont typeface="Times" pitchFamily="-106" charset="0"/>
              <a:buNone/>
              <a:defRPr/>
            </a:pPr>
            <a:r>
              <a:rPr kumimoji="1" lang="en-US" sz="1200" kern="0">
                <a:solidFill>
                  <a:schemeClr val="bg1"/>
                </a:solidFill>
                <a:latin typeface="+mn-lt"/>
              </a:rPr>
              <a:t>St the end of September, a final WBS status update is undertaken.  A set of metrics show what parts of the project were completed and which WBS items remain incomplete.</a:t>
            </a:r>
          </a:p>
          <a:p>
            <a:pPr marL="342900" indent="-342900" eaLnBrk="0" hangingPunct="0">
              <a:spcBef>
                <a:spcPct val="75000"/>
              </a:spcBef>
              <a:buClr>
                <a:srgbClr val="000080"/>
              </a:buClr>
              <a:buFont typeface="Times" pitchFamily="-106" charset="0"/>
              <a:buNone/>
              <a:defRPr/>
            </a:pPr>
            <a:endParaRPr kumimoji="1" lang="en-US" sz="3200" kern="0">
              <a:solidFill>
                <a:schemeClr val="bg1"/>
              </a:solidFill>
              <a:latin typeface="+mn-lt"/>
            </a:endParaRPr>
          </a:p>
        </p:txBody>
      </p:sp>
      <p:cxnSp>
        <p:nvCxnSpPr>
          <p:cNvPr id="18437" name="Straight Connector 5"/>
          <p:cNvCxnSpPr>
            <a:cxnSpLocks noChangeShapeType="1"/>
          </p:cNvCxnSpPr>
          <p:nvPr/>
        </p:nvCxnSpPr>
        <p:spPr bwMode="auto">
          <a:xfrm rot="5400000">
            <a:off x="1714501" y="3733800"/>
            <a:ext cx="5613400" cy="3175"/>
          </a:xfrm>
          <a:prstGeom prst="line">
            <a:avLst/>
          </a:prstGeom>
          <a:noFill/>
          <a:ln w="9525">
            <a:noFill/>
            <a:round/>
            <a:headEnd/>
            <a:tailEnd/>
          </a:ln>
        </p:spPr>
      </p:cxnSp>
      <p:cxnSp>
        <p:nvCxnSpPr>
          <p:cNvPr id="18438" name="Straight Connector 7"/>
          <p:cNvCxnSpPr>
            <a:cxnSpLocks noChangeShapeType="1"/>
          </p:cNvCxnSpPr>
          <p:nvPr/>
        </p:nvCxnSpPr>
        <p:spPr bwMode="auto">
          <a:xfrm rot="5400000">
            <a:off x="1873250" y="3905250"/>
            <a:ext cx="5410200" cy="12700"/>
          </a:xfrm>
          <a:prstGeom prst="line">
            <a:avLst/>
          </a:prstGeom>
          <a:noFill/>
          <a:ln w="28575">
            <a:solidFill>
              <a:schemeClr val="bg1"/>
            </a:solidFill>
            <a:round/>
            <a:headEnd/>
            <a:tailEn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19458" name="Content Placeholder 3" descr="Slide04.gif"/>
          <p:cNvPicPr>
            <a:picLocks noGrp="1" noChangeAspect="1"/>
          </p:cNvPicPr>
          <p:nvPr>
            <p:ph idx="1"/>
          </p:nvPr>
        </p:nvPicPr>
        <p:blipFill>
          <a:blip r:embed="rId2"/>
          <a:srcRect l="-51122" r="-51122"/>
          <a:stretch>
            <a:fillRect/>
          </a:stretch>
        </p:blipFill>
        <p:spPr>
          <a:xfrm>
            <a:off x="-1816100" y="190500"/>
            <a:ext cx="8013700" cy="2971800"/>
          </a:xfrm>
        </p:spPr>
      </p:pic>
      <p:pic>
        <p:nvPicPr>
          <p:cNvPr id="19459" name="Picture 4" descr="Slide14.gif"/>
          <p:cNvPicPr>
            <a:picLocks noChangeAspect="1"/>
          </p:cNvPicPr>
          <p:nvPr/>
        </p:nvPicPr>
        <p:blipFill>
          <a:blip r:embed="rId3"/>
          <a:srcRect/>
          <a:stretch>
            <a:fillRect/>
          </a:stretch>
        </p:blipFill>
        <p:spPr bwMode="auto">
          <a:xfrm>
            <a:off x="0" y="3590925"/>
            <a:ext cx="4356100" cy="3267075"/>
          </a:xfrm>
          <a:prstGeom prst="rect">
            <a:avLst/>
          </a:prstGeom>
          <a:noFill/>
          <a:ln w="9525">
            <a:noFill/>
            <a:miter lim="800000"/>
            <a:headEnd/>
            <a:tailEnd/>
          </a:ln>
        </p:spPr>
      </p:pic>
      <p:pic>
        <p:nvPicPr>
          <p:cNvPr id="19460" name="Picture 6" descr="Slide13.gif"/>
          <p:cNvPicPr>
            <a:picLocks noChangeAspect="1"/>
          </p:cNvPicPr>
          <p:nvPr/>
        </p:nvPicPr>
        <p:blipFill>
          <a:blip r:embed="rId4"/>
          <a:srcRect/>
          <a:stretch>
            <a:fillRect/>
          </a:stretch>
        </p:blipFill>
        <p:spPr bwMode="auto">
          <a:xfrm>
            <a:off x="4783138" y="209550"/>
            <a:ext cx="4106862" cy="3079750"/>
          </a:xfrm>
          <a:prstGeom prst="rect">
            <a:avLst/>
          </a:prstGeom>
          <a:noFill/>
          <a:ln w="9525">
            <a:noFill/>
            <a:miter lim="800000"/>
            <a:headEnd/>
            <a:tailEnd/>
          </a:ln>
        </p:spPr>
      </p:pic>
      <p:pic>
        <p:nvPicPr>
          <p:cNvPr id="19461" name="Picture 7" descr="Slide12.gif"/>
          <p:cNvPicPr>
            <a:picLocks noChangeAspect="1"/>
          </p:cNvPicPr>
          <p:nvPr/>
        </p:nvPicPr>
        <p:blipFill>
          <a:blip r:embed="rId5"/>
          <a:srcRect b="11429"/>
          <a:stretch>
            <a:fillRect/>
          </a:stretch>
        </p:blipFill>
        <p:spPr bwMode="auto">
          <a:xfrm>
            <a:off x="4402138" y="3543300"/>
            <a:ext cx="4741862" cy="314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9" descr="facility_bar_smry.png"/>
          <p:cNvPicPr>
            <a:picLocks noChangeAspect="1"/>
          </p:cNvPicPr>
          <p:nvPr/>
        </p:nvPicPr>
        <p:blipFill>
          <a:blip r:embed="rId3"/>
          <a:srcRect/>
          <a:stretch>
            <a:fillRect/>
          </a:stretch>
        </p:blipFill>
        <p:spPr bwMode="auto">
          <a:xfrm>
            <a:off x="1092200" y="1500188"/>
            <a:ext cx="6784975" cy="4240212"/>
          </a:xfrm>
          <a:prstGeom prst="rect">
            <a:avLst/>
          </a:prstGeom>
          <a:noFill/>
          <a:ln w="9525">
            <a:noFill/>
            <a:miter lim="800000"/>
            <a:headEnd/>
            <a:tailEnd/>
          </a:ln>
        </p:spPr>
      </p:pic>
      <p:sp>
        <p:nvSpPr>
          <p:cNvPr id="20483" name="Rectangle 2"/>
          <p:cNvSpPr>
            <a:spLocks noGrp="1" noChangeArrowheads="1"/>
          </p:cNvSpPr>
          <p:nvPr>
            <p:ph type="title"/>
          </p:nvPr>
        </p:nvSpPr>
        <p:spPr>
          <a:xfrm>
            <a:off x="1181100" y="215900"/>
            <a:ext cx="7772400" cy="876300"/>
          </a:xfrm>
        </p:spPr>
        <p:txBody>
          <a:bodyPr/>
          <a:lstStyle/>
          <a:p>
            <a:r>
              <a:rPr lang="en-US"/>
              <a:t>Use by Site</a:t>
            </a:r>
          </a:p>
        </p:txBody>
      </p:sp>
      <p:sp>
        <p:nvSpPr>
          <p:cNvPr id="20484" name="Line 17"/>
          <p:cNvSpPr>
            <a:spLocks noChangeShapeType="1"/>
          </p:cNvSpPr>
          <p:nvPr/>
        </p:nvSpPr>
        <p:spPr bwMode="auto">
          <a:xfrm flipV="1">
            <a:off x="419100" y="2781300"/>
            <a:ext cx="7912100" cy="12700"/>
          </a:xfrm>
          <a:prstGeom prst="line">
            <a:avLst/>
          </a:prstGeom>
          <a:noFill/>
          <a:ln w="28575">
            <a:solidFill>
              <a:schemeClr val="accent1"/>
            </a:solidFill>
            <a:round/>
            <a:headEnd/>
            <a:tailEnd/>
          </a:ln>
        </p:spPr>
        <p:txBody>
          <a:bodyPr wrap="none" anchor="ctr">
            <a:prstTxWarp prst="textNoShape">
              <a:avLst/>
            </a:prstTxWarp>
          </a:bodyPr>
          <a:lstStyle/>
          <a:p>
            <a:endParaRPr lang="en-US"/>
          </a:p>
        </p:txBody>
      </p:sp>
      <p:sp>
        <p:nvSpPr>
          <p:cNvPr id="20485" name="Text Box 18"/>
          <p:cNvSpPr txBox="1">
            <a:spLocks noChangeArrowheads="1"/>
          </p:cNvSpPr>
          <p:nvPr/>
        </p:nvSpPr>
        <p:spPr bwMode="auto">
          <a:xfrm>
            <a:off x="0" y="2582863"/>
            <a:ext cx="2006600" cy="369887"/>
          </a:xfrm>
          <a:prstGeom prst="rect">
            <a:avLst/>
          </a:prstGeom>
          <a:solidFill>
            <a:schemeClr val="tx1"/>
          </a:solidFill>
          <a:ln w="9525">
            <a:noFill/>
            <a:miter lim="800000"/>
            <a:headEnd/>
            <a:tailEnd/>
          </a:ln>
        </p:spPr>
        <p:txBody>
          <a:bodyPr wrap="none" lIns="91429" tIns="45714" rIns="91429" bIns="45714">
            <a:prstTxWarp prst="textNoShape">
              <a:avLst/>
            </a:prstTxWarp>
            <a:spAutoFit/>
          </a:bodyPr>
          <a:lstStyle/>
          <a:p>
            <a:pPr>
              <a:buFontTx/>
              <a:buNone/>
            </a:pPr>
            <a:r>
              <a:rPr lang="en-US" sz="1800">
                <a:solidFill>
                  <a:schemeClr val="bg1"/>
                </a:solidFill>
              </a:rPr>
              <a:t>4,000,000 a week</a:t>
            </a:r>
          </a:p>
        </p:txBody>
      </p:sp>
      <p:sp>
        <p:nvSpPr>
          <p:cNvPr id="20486" name="Rounded Rectangle 11"/>
          <p:cNvSpPr>
            <a:spLocks noChangeArrowheads="1"/>
          </p:cNvSpPr>
          <p:nvPr/>
        </p:nvSpPr>
        <p:spPr bwMode="auto">
          <a:xfrm>
            <a:off x="1117600" y="4864100"/>
            <a:ext cx="6642100" cy="787400"/>
          </a:xfrm>
          <a:prstGeom prst="roundRect">
            <a:avLst>
              <a:gd name="adj" fmla="val 16667"/>
            </a:avLst>
          </a:prstGeom>
          <a:noFill/>
          <a:ln w="57150">
            <a:solidFill>
              <a:srgbClr val="000090"/>
            </a:solidFill>
            <a:round/>
            <a:headEnd/>
            <a:tailEnd/>
          </a:ln>
        </p:spPr>
        <p:txBody>
          <a:bodyPr>
            <a:prstTxWarp prst="textNoShape">
              <a:avLst/>
            </a:prstTxWarp>
          </a:bodyPr>
          <a:lstStyle/>
          <a:p>
            <a:endParaRPr lang="en-US"/>
          </a:p>
        </p:txBody>
      </p:sp>
      <p:sp>
        <p:nvSpPr>
          <p:cNvPr id="20487" name="TextBox 12"/>
          <p:cNvSpPr txBox="1">
            <a:spLocks noChangeArrowheads="1"/>
          </p:cNvSpPr>
          <p:nvPr/>
        </p:nvSpPr>
        <p:spPr bwMode="auto">
          <a:xfrm>
            <a:off x="647700" y="5778500"/>
            <a:ext cx="8510588" cy="904875"/>
          </a:xfrm>
          <a:prstGeom prst="rect">
            <a:avLst/>
          </a:prstGeom>
          <a:noFill/>
          <a:ln w="9525">
            <a:noFill/>
            <a:miter lim="800000"/>
            <a:headEnd/>
            <a:tailEnd/>
          </a:ln>
        </p:spPr>
        <p:txBody>
          <a:bodyPr wrap="none">
            <a:prstTxWarp prst="textNoShape">
              <a:avLst/>
            </a:prstTxWarp>
            <a:spAutoFit/>
          </a:bodyPr>
          <a:lstStyle/>
          <a:p>
            <a:pPr>
              <a:buFontTx/>
              <a:buNone/>
            </a:pPr>
            <a:r>
              <a:rPr lang="en-US">
                <a:solidFill>
                  <a:srgbClr val="FFFFFF"/>
                </a:solidFill>
              </a:rPr>
              <a:t>20 Sites represented explicitly. Largest contribution is “other”.</a:t>
            </a:r>
          </a:p>
          <a:p>
            <a:pPr>
              <a:buFontTx/>
              <a:buNone/>
            </a:pPr>
            <a:r>
              <a:rPr lang="en-US">
                <a:solidFill>
                  <a:srgbClr val="FFFFFF"/>
                </a:solidFill>
              </a:rPr>
              <a:t>Peak doubled, average more than doubled, in 2 years;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18" descr="vo_bar_smry.png"/>
          <p:cNvPicPr>
            <a:picLocks noChangeAspect="1"/>
          </p:cNvPicPr>
          <p:nvPr/>
        </p:nvPicPr>
        <p:blipFill>
          <a:blip r:embed="rId3"/>
          <a:srcRect/>
          <a:stretch>
            <a:fillRect/>
          </a:stretch>
        </p:blipFill>
        <p:spPr bwMode="auto">
          <a:xfrm>
            <a:off x="1244600" y="1581150"/>
            <a:ext cx="7061200" cy="4413250"/>
          </a:xfrm>
          <a:prstGeom prst="rect">
            <a:avLst/>
          </a:prstGeom>
          <a:noFill/>
          <a:ln w="9525">
            <a:noFill/>
            <a:miter lim="800000"/>
            <a:headEnd/>
            <a:tailEnd/>
          </a:ln>
        </p:spPr>
      </p:pic>
      <p:sp>
        <p:nvSpPr>
          <p:cNvPr id="22531" name="Rectangle 4"/>
          <p:cNvSpPr>
            <a:spLocks noGrp="1" noChangeArrowheads="1"/>
          </p:cNvSpPr>
          <p:nvPr>
            <p:ph type="title"/>
          </p:nvPr>
        </p:nvSpPr>
        <p:spPr>
          <a:xfrm>
            <a:off x="1092200" y="63500"/>
            <a:ext cx="7416800" cy="876300"/>
          </a:xfrm>
        </p:spPr>
        <p:txBody>
          <a:bodyPr/>
          <a:lstStyle/>
          <a:p>
            <a:r>
              <a:rPr lang="en-US"/>
              <a:t>Use by Community</a:t>
            </a:r>
          </a:p>
        </p:txBody>
      </p:sp>
      <p:sp>
        <p:nvSpPr>
          <p:cNvPr id="22532" name="Freeform 19"/>
          <p:cNvSpPr>
            <a:spLocks noChangeArrowheads="1"/>
          </p:cNvSpPr>
          <p:nvPr/>
        </p:nvSpPr>
        <p:spPr bwMode="auto">
          <a:xfrm>
            <a:off x="1943100" y="4051300"/>
            <a:ext cx="6007100" cy="541338"/>
          </a:xfrm>
          <a:custGeom>
            <a:avLst/>
            <a:gdLst>
              <a:gd name="T0" fmla="*/ 0 w 6007100"/>
              <a:gd name="T1" fmla="*/ 431378 h 541867"/>
              <a:gd name="T2" fmla="*/ 177800 w 6007100"/>
              <a:gd name="T3" fmla="*/ 482129 h 541867"/>
              <a:gd name="T4" fmla="*/ 215900 w 6007100"/>
              <a:gd name="T5" fmla="*/ 482129 h 541867"/>
              <a:gd name="T6" fmla="*/ 495300 w 6007100"/>
              <a:gd name="T7" fmla="*/ 304502 h 541867"/>
              <a:gd name="T8" fmla="*/ 762000 w 6007100"/>
              <a:gd name="T9" fmla="*/ 431378 h 541867"/>
              <a:gd name="T10" fmla="*/ 1257300 w 6007100"/>
              <a:gd name="T11" fmla="*/ 532879 h 541867"/>
              <a:gd name="T12" fmla="*/ 2082800 w 6007100"/>
              <a:gd name="T13" fmla="*/ 482129 h 541867"/>
              <a:gd name="T14" fmla="*/ 2781300 w 6007100"/>
              <a:gd name="T15" fmla="*/ 418691 h 541867"/>
              <a:gd name="T16" fmla="*/ 3873500 w 6007100"/>
              <a:gd name="T17" fmla="*/ 228377 h 541867"/>
              <a:gd name="T18" fmla="*/ 5029200 w 6007100"/>
              <a:gd name="T19" fmla="*/ 253752 h 541867"/>
              <a:gd name="T20" fmla="*/ 5956300 w 6007100"/>
              <a:gd name="T21" fmla="*/ 12688 h 541867"/>
              <a:gd name="T22" fmla="*/ 6007100 w 6007100"/>
              <a:gd name="T23" fmla="*/ 0 h 5418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07100"/>
              <a:gd name="T37" fmla="*/ 0 h 541867"/>
              <a:gd name="T38" fmla="*/ 6007100 w 6007100"/>
              <a:gd name="T39" fmla="*/ 541867 h 5418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07100" h="541867">
                <a:moveTo>
                  <a:pt x="0" y="431800"/>
                </a:moveTo>
                <a:cubicBezTo>
                  <a:pt x="70908" y="452966"/>
                  <a:pt x="141817" y="474133"/>
                  <a:pt x="177800" y="482600"/>
                </a:cubicBezTo>
                <a:cubicBezTo>
                  <a:pt x="213783" y="491067"/>
                  <a:pt x="162983" y="512233"/>
                  <a:pt x="215900" y="482600"/>
                </a:cubicBezTo>
                <a:cubicBezTo>
                  <a:pt x="268817" y="452967"/>
                  <a:pt x="404283" y="313267"/>
                  <a:pt x="495300" y="304800"/>
                </a:cubicBezTo>
                <a:cubicBezTo>
                  <a:pt x="586317" y="296333"/>
                  <a:pt x="635000" y="393700"/>
                  <a:pt x="762000" y="431800"/>
                </a:cubicBezTo>
                <a:cubicBezTo>
                  <a:pt x="889000" y="469900"/>
                  <a:pt x="1037167" y="524933"/>
                  <a:pt x="1257300" y="533400"/>
                </a:cubicBezTo>
                <a:cubicBezTo>
                  <a:pt x="1477433" y="541867"/>
                  <a:pt x="1828800" y="501650"/>
                  <a:pt x="2082800" y="482600"/>
                </a:cubicBezTo>
                <a:cubicBezTo>
                  <a:pt x="2336800" y="463550"/>
                  <a:pt x="2482850" y="461433"/>
                  <a:pt x="2781300" y="419100"/>
                </a:cubicBezTo>
                <a:cubicBezTo>
                  <a:pt x="3079750" y="376767"/>
                  <a:pt x="3498850" y="256117"/>
                  <a:pt x="3873500" y="228600"/>
                </a:cubicBezTo>
                <a:cubicBezTo>
                  <a:pt x="4248150" y="201083"/>
                  <a:pt x="4682067" y="289983"/>
                  <a:pt x="5029200" y="254000"/>
                </a:cubicBezTo>
                <a:cubicBezTo>
                  <a:pt x="5376333" y="218017"/>
                  <a:pt x="5956300" y="12700"/>
                  <a:pt x="5956300" y="12700"/>
                </a:cubicBezTo>
                <a:lnTo>
                  <a:pt x="6007100" y="0"/>
                </a:lnTo>
              </a:path>
            </a:pathLst>
          </a:custGeom>
          <a:noFill/>
          <a:ln w="57150">
            <a:solidFill>
              <a:srgbClr val="FF0000"/>
            </a:solidFill>
            <a:round/>
            <a:headEnd/>
            <a:tailEnd/>
          </a:ln>
        </p:spPr>
        <p:txBody>
          <a:bodyPr>
            <a:prstTxWarp prst="textNoShape">
              <a:avLst/>
            </a:prstTxWarp>
          </a:bodyPr>
          <a:lstStyle/>
          <a:p>
            <a:endParaRPr lang="en-US"/>
          </a:p>
        </p:txBody>
      </p:sp>
      <p:sp>
        <p:nvSpPr>
          <p:cNvPr id="21" name="Rectangle 4"/>
          <p:cNvSpPr txBox="1">
            <a:spLocks noChangeArrowheads="1"/>
          </p:cNvSpPr>
          <p:nvPr/>
        </p:nvSpPr>
        <p:spPr bwMode="auto">
          <a:xfrm>
            <a:off x="622300" y="5981700"/>
            <a:ext cx="7416800" cy="876300"/>
          </a:xfrm>
          <a:prstGeom prst="rect">
            <a:avLst/>
          </a:prstGeom>
          <a:noFill/>
          <a:ln w="9525">
            <a:noFill/>
            <a:miter lim="800000"/>
            <a:headEnd/>
            <a:tailEnd/>
          </a:ln>
        </p:spPr>
        <p:txBody>
          <a:bodyPr lIns="91429" tIns="45714" rIns="91429" bIns="45714" anchor="ctr">
            <a:prstTxWarp prst="textNoShape">
              <a:avLst/>
            </a:prstTxWarp>
          </a:bodyPr>
          <a:lstStyle/>
          <a:p>
            <a:pPr algn="ctr" eaLnBrk="0" hangingPunct="0">
              <a:spcBef>
                <a:spcPct val="0"/>
              </a:spcBef>
              <a:buFontTx/>
              <a:buNone/>
              <a:defRPr/>
            </a:pPr>
            <a:r>
              <a:rPr kumimoji="1" lang="en-US" sz="2800" kern="0">
                <a:solidFill>
                  <a:schemeClr val="bg1"/>
                </a:solidFill>
                <a:latin typeface="+mj-lt"/>
                <a:ea typeface="+mj-ea"/>
                <a:cs typeface="+mj-cs"/>
              </a:rPr>
              <a:t>Curve shows “not-big 4” also ~doubled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0400" y="25400"/>
            <a:ext cx="8216900" cy="1104900"/>
          </a:xfrm>
        </p:spPr>
        <p:txBody>
          <a:bodyPr/>
          <a:lstStyle/>
          <a:p>
            <a:r>
              <a:rPr lang="en-US"/>
              <a:t>“Site Filler” – not there yet!!</a:t>
            </a:r>
            <a:br>
              <a:rPr lang="en-US"/>
            </a:br>
            <a:r>
              <a:rPr lang="en-US"/>
              <a:t>LIGO BOINC based Einstein@home</a:t>
            </a:r>
          </a:p>
        </p:txBody>
      </p:sp>
      <p:pic>
        <p:nvPicPr>
          <p:cNvPr id="24579" name="Picture 4" descr="facility_hours_bar_smry.png"/>
          <p:cNvPicPr>
            <a:picLocks noChangeAspect="1"/>
          </p:cNvPicPr>
          <p:nvPr/>
        </p:nvPicPr>
        <p:blipFill>
          <a:blip r:embed="rId3"/>
          <a:srcRect/>
          <a:stretch>
            <a:fillRect/>
          </a:stretch>
        </p:blipFill>
        <p:spPr bwMode="auto">
          <a:xfrm>
            <a:off x="2705100" y="1195388"/>
            <a:ext cx="4203700" cy="2627312"/>
          </a:xfrm>
          <a:prstGeom prst="rect">
            <a:avLst/>
          </a:prstGeom>
          <a:noFill/>
          <a:ln w="9525">
            <a:noFill/>
            <a:miter lim="800000"/>
            <a:headEnd/>
            <a:tailEnd/>
          </a:ln>
        </p:spPr>
      </p:pic>
      <p:pic>
        <p:nvPicPr>
          <p:cNvPr id="24580" name="Picture 5" descr="osg_size.png"/>
          <p:cNvPicPr>
            <a:picLocks noChangeAspect="1"/>
          </p:cNvPicPr>
          <p:nvPr/>
        </p:nvPicPr>
        <p:blipFill>
          <a:blip r:embed="rId4"/>
          <a:srcRect/>
          <a:stretch>
            <a:fillRect/>
          </a:stretch>
        </p:blipFill>
        <p:spPr bwMode="auto">
          <a:xfrm>
            <a:off x="5384800" y="4013200"/>
            <a:ext cx="3759200" cy="2349500"/>
          </a:xfrm>
          <a:prstGeom prst="rect">
            <a:avLst/>
          </a:prstGeom>
          <a:noFill/>
          <a:ln w="9525">
            <a:noFill/>
            <a:miter lim="800000"/>
            <a:headEnd/>
            <a:tailEnd/>
          </a:ln>
        </p:spPr>
      </p:pic>
      <p:sp>
        <p:nvSpPr>
          <p:cNvPr id="24581" name="Rectangle 6"/>
          <p:cNvSpPr>
            <a:spLocks noChangeArrowheads="1"/>
          </p:cNvSpPr>
          <p:nvPr/>
        </p:nvSpPr>
        <p:spPr bwMode="auto">
          <a:xfrm>
            <a:off x="0" y="3854450"/>
            <a:ext cx="5308600" cy="2824163"/>
          </a:xfrm>
          <a:prstGeom prst="rect">
            <a:avLst/>
          </a:prstGeom>
          <a:noFill/>
          <a:ln w="9525">
            <a:noFill/>
            <a:miter lim="800000"/>
            <a:headEnd/>
            <a:tailEnd/>
          </a:ln>
        </p:spPr>
        <p:txBody>
          <a:bodyPr>
            <a:prstTxWarp prst="textNoShape">
              <a:avLst/>
            </a:prstTxWarp>
            <a:spAutoFit/>
          </a:bodyPr>
          <a:lstStyle/>
          <a:p>
            <a:pPr>
              <a:buFontTx/>
              <a:buNone/>
            </a:pPr>
            <a:r>
              <a:rPr lang="en-US" sz="1200" b="1">
                <a:solidFill>
                  <a:srgbClr val="FFFFFF"/>
                </a:solidFill>
              </a:rPr>
              <a:t>We determine the approximate size of the OSG by measuring how many compute hours per day are being reported, then dividing by 24. This establishes a good minimum bar for the size of the OSG, but is an under-estimate because not all resources are used every day.</a:t>
            </a:r>
          </a:p>
          <a:p>
            <a:pPr>
              <a:buFontTx/>
              <a:buNone/>
            </a:pPr>
            <a:endParaRPr lang="en-US" sz="1200" b="1">
              <a:solidFill>
                <a:srgbClr val="FFFFFF"/>
              </a:solidFill>
            </a:endParaRPr>
          </a:p>
          <a:p>
            <a:pPr>
              <a:buFontTx/>
              <a:buNone/>
            </a:pPr>
            <a:r>
              <a:rPr lang="en-US" sz="1200" b="1">
                <a:solidFill>
                  <a:srgbClr val="FFFFFF"/>
                </a:solidFill>
              </a:rPr>
              <a:t>For each site, we calculate the accessible cores by looking at the maximum usage over the past year. This assumes that the site has been utilized at its maximum capacity at some point in the last year.. This metric is based on actual usage.</a:t>
            </a:r>
          </a:p>
          <a:p>
            <a:pPr>
              <a:buFontTx/>
              <a:buNone/>
            </a:pPr>
            <a:endParaRPr lang="en-US" sz="1200" b="1">
              <a:solidFill>
                <a:srgbClr val="FFFFFF"/>
              </a:solidFill>
            </a:endParaRPr>
          </a:p>
          <a:p>
            <a:pPr>
              <a:buFontTx/>
              <a:buNone/>
            </a:pPr>
            <a:r>
              <a:rPr lang="en-US" sz="1200" b="1">
                <a:solidFill>
                  <a:srgbClr val="FFFFFF"/>
                </a:solidFill>
              </a:rPr>
              <a:t>The total cores of the OSG. This is the number of cores the site has in its batch system. Due to the fact that many sites have a batch system configuration which limits the number of grid jobs that can run, this metric is usually an over-estimate.</a:t>
            </a:r>
            <a:endParaRPr lang="en-US" sz="120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LHC Core Stakeholder</a:t>
            </a:r>
          </a:p>
        </p:txBody>
      </p:sp>
      <p:sp>
        <p:nvSpPr>
          <p:cNvPr id="26627" name="Content Placeholder 2"/>
          <p:cNvSpPr>
            <a:spLocks noGrp="1"/>
          </p:cNvSpPr>
          <p:nvPr>
            <p:ph idx="1"/>
          </p:nvPr>
        </p:nvSpPr>
        <p:spPr>
          <a:xfrm>
            <a:off x="228600" y="1270000"/>
            <a:ext cx="8547100" cy="5588000"/>
          </a:xfrm>
        </p:spPr>
        <p:txBody>
          <a:bodyPr/>
          <a:lstStyle/>
          <a:p>
            <a:r>
              <a:rPr lang="en-US" sz="2000"/>
              <a:t>Global single "sign-on" system used by &gt;1k physicists to</a:t>
            </a:r>
          </a:p>
          <a:p>
            <a:r>
              <a:rPr lang="en-US" sz="2000"/>
              <a:t>   o understand the experimental apparatus</a:t>
            </a:r>
          </a:p>
          <a:p>
            <a:r>
              <a:rPr lang="en-US" sz="2000"/>
              <a:t>   o develop &amp; refine software to process the "raw" data</a:t>
            </a:r>
          </a:p>
          <a:p>
            <a:r>
              <a:rPr lang="en-US" sz="2000"/>
              <a:t>   o develop &amp; refine software to analyze the refined data and derive scientific results</a:t>
            </a:r>
          </a:p>
          <a:p>
            <a:r>
              <a:rPr lang="en-US" sz="2000"/>
              <a:t>Tiered Structure</a:t>
            </a:r>
          </a:p>
          <a:p>
            <a:r>
              <a:rPr lang="en-US" sz="2000"/>
              <a:t> o globally distributed archival storage: National Labs in US, Germany, Italy, France, Spain, UK, Taiwan </a:t>
            </a:r>
          </a:p>
          <a:p>
            <a:r>
              <a:rPr lang="en-US" sz="2000"/>
              <a:t> Live archive &amp; primary processing</a:t>
            </a:r>
          </a:p>
          <a:p>
            <a:r>
              <a:rPr lang="en-US" sz="2000"/>
              <a:t> o globally distributed analysis infrastructure:  ~50 clusters of 0.1-10k cores and 0.1-1 Petabyte disk</a:t>
            </a:r>
          </a:p>
          <a:p>
            <a:r>
              <a:rPr lang="en-US" sz="2000"/>
              <a:t>  - analysis to derive scientific results</a:t>
            </a:r>
          </a:p>
          <a:p>
            <a:endParaRPr lang="en-US"/>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68300" y="127000"/>
            <a:ext cx="8521700" cy="876300"/>
          </a:xfrm>
        </p:spPr>
        <p:txBody>
          <a:bodyPr/>
          <a:lstStyle/>
          <a:p>
            <a:r>
              <a:rPr lang="en-US"/>
              <a:t>Multi-Layered VOs</a:t>
            </a:r>
          </a:p>
        </p:txBody>
      </p:sp>
      <p:sp>
        <p:nvSpPr>
          <p:cNvPr id="27651" name="Text Box 4"/>
          <p:cNvSpPr txBox="1">
            <a:spLocks noChangeArrowheads="1"/>
          </p:cNvSpPr>
          <p:nvPr/>
        </p:nvSpPr>
        <p:spPr bwMode="auto">
          <a:xfrm>
            <a:off x="6176963" y="1533525"/>
            <a:ext cx="1878012" cy="466725"/>
          </a:xfrm>
          <a:prstGeom prst="rect">
            <a:avLst/>
          </a:prstGeom>
          <a:noFill/>
          <a:ln w="9525">
            <a:solidFill>
              <a:schemeClr val="bg1"/>
            </a:solidFill>
            <a:miter lim="800000"/>
            <a:headEnd/>
            <a:tailEnd/>
          </a:ln>
        </p:spPr>
        <p:txBody>
          <a:bodyPr lIns="91429" tIns="45714" rIns="91429" bIns="45714">
            <a:prstTxWarp prst="textNoShape">
              <a:avLst/>
            </a:prstTxWarp>
            <a:spAutoFit/>
          </a:bodyPr>
          <a:lstStyle/>
          <a:p>
            <a:pPr algn="ctr">
              <a:buFontTx/>
              <a:buNone/>
            </a:pPr>
            <a:r>
              <a:rPr lang="en-US">
                <a:solidFill>
                  <a:schemeClr val="bg1"/>
                </a:solidFill>
              </a:rPr>
              <a:t>  CMS   </a:t>
            </a:r>
          </a:p>
        </p:txBody>
      </p:sp>
      <p:sp>
        <p:nvSpPr>
          <p:cNvPr id="27652" name="Text Box 5"/>
          <p:cNvSpPr txBox="1">
            <a:spLocks noChangeArrowheads="1"/>
          </p:cNvSpPr>
          <p:nvPr/>
        </p:nvSpPr>
        <p:spPr bwMode="auto">
          <a:xfrm>
            <a:off x="2684463" y="1724025"/>
            <a:ext cx="1793875" cy="466725"/>
          </a:xfrm>
          <a:prstGeom prst="rect">
            <a:avLst/>
          </a:prstGeom>
          <a:noFill/>
          <a:ln w="9525">
            <a:solidFill>
              <a:schemeClr val="bg1"/>
            </a:solidFill>
            <a:miter lim="800000"/>
            <a:headEnd/>
            <a:tailEnd/>
          </a:ln>
        </p:spPr>
        <p:txBody>
          <a:bodyPr lIns="91429" tIns="45714" rIns="91429" bIns="45714">
            <a:prstTxWarp prst="textNoShape">
              <a:avLst/>
            </a:prstTxWarp>
            <a:spAutoFit/>
          </a:bodyPr>
          <a:lstStyle/>
          <a:p>
            <a:pPr algn="ctr">
              <a:buFontTx/>
              <a:buNone/>
            </a:pPr>
            <a:r>
              <a:rPr lang="en-US">
                <a:solidFill>
                  <a:schemeClr val="bg1"/>
                </a:solidFill>
              </a:rPr>
              <a:t> ATLAS  </a:t>
            </a:r>
          </a:p>
        </p:txBody>
      </p:sp>
      <p:sp>
        <p:nvSpPr>
          <p:cNvPr id="27653" name="Text Box 6"/>
          <p:cNvSpPr txBox="1">
            <a:spLocks noChangeArrowheads="1"/>
          </p:cNvSpPr>
          <p:nvPr/>
        </p:nvSpPr>
        <p:spPr bwMode="auto">
          <a:xfrm>
            <a:off x="4883150" y="3502025"/>
            <a:ext cx="1616075" cy="466725"/>
          </a:xfrm>
          <a:prstGeom prst="rect">
            <a:avLst/>
          </a:prstGeom>
          <a:noFill/>
          <a:ln w="9525">
            <a:solidFill>
              <a:schemeClr val="bg1"/>
            </a:solid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WLCG    </a:t>
            </a:r>
          </a:p>
        </p:txBody>
      </p:sp>
      <p:sp>
        <p:nvSpPr>
          <p:cNvPr id="27654" name="Text Box 7"/>
          <p:cNvSpPr txBox="1">
            <a:spLocks noChangeArrowheads="1"/>
          </p:cNvSpPr>
          <p:nvPr/>
        </p:nvSpPr>
        <p:spPr bwMode="auto">
          <a:xfrm>
            <a:off x="5348288" y="5572125"/>
            <a:ext cx="1597025" cy="514350"/>
          </a:xfrm>
          <a:prstGeom prst="rect">
            <a:avLst/>
          </a:prstGeom>
          <a:noFill/>
          <a:ln w="57150">
            <a:solidFill>
              <a:schemeClr val="bg1"/>
            </a:solid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OSG     </a:t>
            </a:r>
          </a:p>
        </p:txBody>
      </p:sp>
      <p:sp>
        <p:nvSpPr>
          <p:cNvPr id="27655" name="Text Box 8"/>
          <p:cNvSpPr txBox="1">
            <a:spLocks noChangeArrowheads="1"/>
          </p:cNvSpPr>
          <p:nvPr/>
        </p:nvSpPr>
        <p:spPr bwMode="auto">
          <a:xfrm>
            <a:off x="2532063" y="5572125"/>
            <a:ext cx="1463675" cy="466725"/>
          </a:xfrm>
          <a:prstGeom prst="rect">
            <a:avLst/>
          </a:prstGeom>
          <a:noFill/>
          <a:ln w="9525">
            <a:solidFill>
              <a:schemeClr val="bg1"/>
            </a:solid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EGEE   </a:t>
            </a:r>
          </a:p>
        </p:txBody>
      </p:sp>
      <p:sp>
        <p:nvSpPr>
          <p:cNvPr id="27656" name="Text Box 9"/>
          <p:cNvSpPr txBox="1">
            <a:spLocks noChangeArrowheads="1"/>
          </p:cNvSpPr>
          <p:nvPr/>
        </p:nvSpPr>
        <p:spPr bwMode="auto">
          <a:xfrm>
            <a:off x="6189663" y="1990725"/>
            <a:ext cx="1887537" cy="466725"/>
          </a:xfrm>
          <a:prstGeom prst="rect">
            <a:avLst/>
          </a:prstGeom>
          <a:noFill/>
          <a:ln w="9525">
            <a:solidFill>
              <a:schemeClr val="bg1"/>
            </a:solid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US CMS   </a:t>
            </a:r>
          </a:p>
        </p:txBody>
      </p:sp>
      <p:sp>
        <p:nvSpPr>
          <p:cNvPr id="27657" name="Line 12"/>
          <p:cNvSpPr>
            <a:spLocks noChangeShapeType="1"/>
          </p:cNvSpPr>
          <p:nvPr/>
        </p:nvSpPr>
        <p:spPr bwMode="auto">
          <a:xfrm flipH="1" flipV="1">
            <a:off x="4483100" y="1905000"/>
            <a:ext cx="1028700" cy="1574800"/>
          </a:xfrm>
          <a:prstGeom prst="line">
            <a:avLst/>
          </a:prstGeom>
          <a:noFill/>
          <a:ln w="9525">
            <a:solidFill>
              <a:schemeClr val="bg1"/>
            </a:solidFill>
            <a:round/>
            <a:headEnd/>
            <a:tailEnd type="triangle" w="med" len="med"/>
          </a:ln>
        </p:spPr>
        <p:txBody>
          <a:bodyPr wrap="none" anchor="ctr">
            <a:prstTxWarp prst="textNoShape">
              <a:avLst/>
            </a:prstTxWarp>
          </a:bodyPr>
          <a:lstStyle/>
          <a:p>
            <a:endParaRPr lang="en-US"/>
          </a:p>
        </p:txBody>
      </p:sp>
      <p:sp>
        <p:nvSpPr>
          <p:cNvPr id="27658" name="Line 13"/>
          <p:cNvSpPr>
            <a:spLocks noChangeShapeType="1"/>
          </p:cNvSpPr>
          <p:nvPr/>
        </p:nvSpPr>
        <p:spPr bwMode="auto">
          <a:xfrm flipV="1">
            <a:off x="5829300" y="1663700"/>
            <a:ext cx="342900" cy="1841500"/>
          </a:xfrm>
          <a:prstGeom prst="line">
            <a:avLst/>
          </a:prstGeom>
          <a:noFill/>
          <a:ln w="9525">
            <a:solidFill>
              <a:schemeClr val="bg1"/>
            </a:solidFill>
            <a:round/>
            <a:headEnd/>
            <a:tailEnd type="triangle" w="med" len="med"/>
          </a:ln>
        </p:spPr>
        <p:txBody>
          <a:bodyPr wrap="none" anchor="ctr">
            <a:prstTxWarp prst="textNoShape">
              <a:avLst/>
            </a:prstTxWarp>
          </a:bodyPr>
          <a:lstStyle/>
          <a:p>
            <a:endParaRPr lang="en-US"/>
          </a:p>
        </p:txBody>
      </p:sp>
      <p:sp>
        <p:nvSpPr>
          <p:cNvPr id="27659" name="Line 14"/>
          <p:cNvSpPr>
            <a:spLocks noChangeShapeType="1"/>
          </p:cNvSpPr>
          <p:nvPr/>
        </p:nvSpPr>
        <p:spPr bwMode="auto">
          <a:xfrm flipH="1" flipV="1">
            <a:off x="5715000" y="3949700"/>
            <a:ext cx="257175" cy="1617663"/>
          </a:xfrm>
          <a:prstGeom prst="line">
            <a:avLst/>
          </a:prstGeom>
          <a:noFill/>
          <a:ln w="28575">
            <a:solidFill>
              <a:schemeClr val="bg1"/>
            </a:solidFill>
            <a:round/>
            <a:headEnd/>
            <a:tailEnd type="triangle" w="med" len="med"/>
          </a:ln>
        </p:spPr>
        <p:txBody>
          <a:bodyPr wrap="none" anchor="ctr">
            <a:prstTxWarp prst="textNoShape">
              <a:avLst/>
            </a:prstTxWarp>
          </a:bodyPr>
          <a:lstStyle/>
          <a:p>
            <a:endParaRPr lang="en-US"/>
          </a:p>
        </p:txBody>
      </p:sp>
      <p:sp>
        <p:nvSpPr>
          <p:cNvPr id="27660" name="Line 15"/>
          <p:cNvSpPr>
            <a:spLocks noChangeShapeType="1"/>
          </p:cNvSpPr>
          <p:nvPr/>
        </p:nvSpPr>
        <p:spPr bwMode="auto">
          <a:xfrm flipV="1">
            <a:off x="3213100" y="3975100"/>
            <a:ext cx="2035175" cy="1655763"/>
          </a:xfrm>
          <a:prstGeom prst="line">
            <a:avLst/>
          </a:prstGeom>
          <a:noFill/>
          <a:ln w="9525">
            <a:solidFill>
              <a:schemeClr val="bg1"/>
            </a:solidFill>
            <a:round/>
            <a:headEnd/>
            <a:tailEnd type="triangle" w="med" len="med"/>
          </a:ln>
        </p:spPr>
        <p:txBody>
          <a:bodyPr wrap="none" anchor="ctr">
            <a:prstTxWarp prst="textNoShape">
              <a:avLst/>
            </a:prstTxWarp>
          </a:bodyPr>
          <a:lstStyle/>
          <a:p>
            <a:endParaRPr lang="en-US"/>
          </a:p>
        </p:txBody>
      </p:sp>
      <p:sp>
        <p:nvSpPr>
          <p:cNvPr id="27661" name="Line 16"/>
          <p:cNvSpPr>
            <a:spLocks noChangeShapeType="1"/>
          </p:cNvSpPr>
          <p:nvPr/>
        </p:nvSpPr>
        <p:spPr bwMode="auto">
          <a:xfrm flipH="1" flipV="1">
            <a:off x="4381500" y="2641600"/>
            <a:ext cx="1066800" cy="2933700"/>
          </a:xfrm>
          <a:prstGeom prst="line">
            <a:avLst/>
          </a:prstGeom>
          <a:noFill/>
          <a:ln w="28575">
            <a:solidFill>
              <a:schemeClr val="bg1"/>
            </a:solidFill>
            <a:round/>
            <a:headEnd/>
            <a:tailEnd type="triangle" w="med" len="med"/>
          </a:ln>
        </p:spPr>
        <p:txBody>
          <a:bodyPr wrap="none" anchor="ctr">
            <a:prstTxWarp prst="textNoShape">
              <a:avLst/>
            </a:prstTxWarp>
          </a:bodyPr>
          <a:lstStyle/>
          <a:p>
            <a:endParaRPr lang="en-US"/>
          </a:p>
        </p:txBody>
      </p:sp>
      <p:sp>
        <p:nvSpPr>
          <p:cNvPr id="27662" name="Line 23"/>
          <p:cNvSpPr>
            <a:spLocks noChangeShapeType="1"/>
          </p:cNvSpPr>
          <p:nvPr/>
        </p:nvSpPr>
        <p:spPr bwMode="auto">
          <a:xfrm flipV="1">
            <a:off x="3975100" y="5791200"/>
            <a:ext cx="1092200" cy="14288"/>
          </a:xfrm>
          <a:prstGeom prst="line">
            <a:avLst/>
          </a:prstGeom>
          <a:noFill/>
          <a:ln w="28575">
            <a:solidFill>
              <a:schemeClr val="bg1"/>
            </a:solidFill>
            <a:prstDash val="dash"/>
            <a:round/>
            <a:headEnd type="triangle" w="med" len="med"/>
            <a:tailEnd type="triangle" w="med" len="med"/>
          </a:ln>
        </p:spPr>
        <p:txBody>
          <a:bodyPr wrap="none" anchor="ctr">
            <a:prstTxWarp prst="textNoShape">
              <a:avLst/>
            </a:prstTxWarp>
          </a:bodyPr>
          <a:lstStyle/>
          <a:p>
            <a:endParaRPr lang="en-US"/>
          </a:p>
        </p:txBody>
      </p:sp>
      <p:sp>
        <p:nvSpPr>
          <p:cNvPr id="27663" name="Text Box 26"/>
          <p:cNvSpPr txBox="1">
            <a:spLocks noChangeArrowheads="1"/>
          </p:cNvSpPr>
          <p:nvPr/>
        </p:nvSpPr>
        <p:spPr bwMode="auto">
          <a:xfrm>
            <a:off x="52388" y="1533525"/>
            <a:ext cx="2741612" cy="457200"/>
          </a:xfrm>
          <a:prstGeom prst="rect">
            <a:avLst/>
          </a:prstGeom>
          <a:noFill/>
          <a:ln w="9525">
            <a:no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The Experiments  </a:t>
            </a:r>
          </a:p>
        </p:txBody>
      </p:sp>
      <p:sp>
        <p:nvSpPr>
          <p:cNvPr id="27664" name="Text Box 27"/>
          <p:cNvSpPr txBox="1">
            <a:spLocks noChangeArrowheads="1"/>
          </p:cNvSpPr>
          <p:nvPr/>
        </p:nvSpPr>
        <p:spPr bwMode="auto">
          <a:xfrm>
            <a:off x="1498600" y="5191125"/>
            <a:ext cx="1606550" cy="457200"/>
          </a:xfrm>
          <a:prstGeom prst="rect">
            <a:avLst/>
          </a:prstGeom>
          <a:noFill/>
          <a:ln w="9525">
            <a:no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The Grids</a:t>
            </a:r>
          </a:p>
        </p:txBody>
      </p:sp>
      <p:sp>
        <p:nvSpPr>
          <p:cNvPr id="27665" name="AutoShape 28"/>
          <p:cNvSpPr>
            <a:spLocks noChangeArrowheads="1"/>
          </p:cNvSpPr>
          <p:nvPr/>
        </p:nvSpPr>
        <p:spPr bwMode="auto">
          <a:xfrm>
            <a:off x="1587500" y="5194300"/>
            <a:ext cx="5297488" cy="1090613"/>
          </a:xfrm>
          <a:prstGeom prst="roundRect">
            <a:avLst>
              <a:gd name="adj" fmla="val 16667"/>
            </a:avLst>
          </a:prstGeom>
          <a:noFill/>
          <a:ln w="57150">
            <a:solidFill>
              <a:srgbClr val="F66500"/>
            </a:solidFill>
            <a:round/>
            <a:headEnd/>
            <a:tailEnd/>
          </a:ln>
        </p:spPr>
        <p:txBody>
          <a:bodyPr wrap="none" anchor="ctr">
            <a:prstTxWarp prst="textNoShape">
              <a:avLst/>
            </a:prstTxWarp>
          </a:bodyPr>
          <a:lstStyle/>
          <a:p>
            <a:endParaRPr lang="en-US"/>
          </a:p>
        </p:txBody>
      </p:sp>
      <p:sp>
        <p:nvSpPr>
          <p:cNvPr id="27666" name="AutoShape 30"/>
          <p:cNvSpPr>
            <a:spLocks noChangeArrowheads="1"/>
          </p:cNvSpPr>
          <p:nvPr/>
        </p:nvSpPr>
        <p:spPr bwMode="auto">
          <a:xfrm>
            <a:off x="190500" y="1524000"/>
            <a:ext cx="8802688" cy="1230313"/>
          </a:xfrm>
          <a:prstGeom prst="roundRect">
            <a:avLst>
              <a:gd name="adj" fmla="val 16667"/>
            </a:avLst>
          </a:prstGeom>
          <a:noFill/>
          <a:ln w="57150">
            <a:solidFill>
              <a:srgbClr val="F66500"/>
            </a:solidFill>
            <a:round/>
            <a:headEnd/>
            <a:tailEnd/>
          </a:ln>
        </p:spPr>
        <p:txBody>
          <a:bodyPr wrap="none" anchor="ctr">
            <a:prstTxWarp prst="textNoShape">
              <a:avLst/>
            </a:prstTxWarp>
          </a:bodyPr>
          <a:lstStyle/>
          <a:p>
            <a:endParaRPr lang="en-US"/>
          </a:p>
        </p:txBody>
      </p:sp>
      <p:sp>
        <p:nvSpPr>
          <p:cNvPr id="27667" name="Freeform 34"/>
          <p:cNvSpPr>
            <a:spLocks/>
          </p:cNvSpPr>
          <p:nvPr/>
        </p:nvSpPr>
        <p:spPr bwMode="auto">
          <a:xfrm>
            <a:off x="8813800" y="2667000"/>
            <a:ext cx="88900" cy="50800"/>
          </a:xfrm>
          <a:custGeom>
            <a:avLst/>
            <a:gdLst>
              <a:gd name="T0" fmla="*/ 0 w 56"/>
              <a:gd name="T1" fmla="*/ 80645000 h 32"/>
              <a:gd name="T2" fmla="*/ 141128750 w 56"/>
              <a:gd name="T3" fmla="*/ 0 h 32"/>
              <a:gd name="T4" fmla="*/ 0 60000 65536"/>
              <a:gd name="T5" fmla="*/ 0 60000 65536"/>
              <a:gd name="T6" fmla="*/ 0 w 56"/>
              <a:gd name="T7" fmla="*/ 0 h 32"/>
              <a:gd name="T8" fmla="*/ 56 w 56"/>
              <a:gd name="T9" fmla="*/ 32 h 32"/>
            </a:gdLst>
            <a:ahLst/>
            <a:cxnLst>
              <a:cxn ang="T4">
                <a:pos x="T0" y="T1"/>
              </a:cxn>
              <a:cxn ang="T5">
                <a:pos x="T2" y="T3"/>
              </a:cxn>
            </a:cxnLst>
            <a:rect l="T6" t="T7" r="T8" b="T9"/>
            <a:pathLst>
              <a:path w="56" h="32">
                <a:moveTo>
                  <a:pt x="0" y="32"/>
                </a:moveTo>
                <a:cubicBezTo>
                  <a:pt x="20" y="22"/>
                  <a:pt x="40" y="12"/>
                  <a:pt x="56" y="0"/>
                </a:cubicBezTo>
              </a:path>
            </a:pathLst>
          </a:custGeom>
          <a:noFill/>
          <a:ln w="57150">
            <a:solidFill>
              <a:schemeClr val="bg1"/>
            </a:solidFill>
            <a:round/>
            <a:headEnd/>
            <a:tailEnd/>
          </a:ln>
        </p:spPr>
        <p:txBody>
          <a:bodyPr wrap="none" anchor="ctr">
            <a:prstTxWarp prst="textNoShape">
              <a:avLst/>
            </a:prstTxWarp>
          </a:bodyPr>
          <a:lstStyle/>
          <a:p>
            <a:endParaRPr lang="en-US"/>
          </a:p>
        </p:txBody>
      </p:sp>
      <p:sp>
        <p:nvSpPr>
          <p:cNvPr id="27668" name="Line 36"/>
          <p:cNvSpPr>
            <a:spLocks noChangeShapeType="1"/>
          </p:cNvSpPr>
          <p:nvPr/>
        </p:nvSpPr>
        <p:spPr bwMode="auto">
          <a:xfrm flipV="1">
            <a:off x="6654800" y="2438400"/>
            <a:ext cx="838200" cy="3136900"/>
          </a:xfrm>
          <a:prstGeom prst="line">
            <a:avLst/>
          </a:prstGeom>
          <a:noFill/>
          <a:ln w="28575">
            <a:solidFill>
              <a:schemeClr val="bg1"/>
            </a:solidFill>
            <a:round/>
            <a:headEnd/>
            <a:tailEnd type="triangle" w="med" len="med"/>
          </a:ln>
        </p:spPr>
        <p:txBody>
          <a:bodyPr wrap="none" anchor="ctr">
            <a:prstTxWarp prst="textNoShape">
              <a:avLst/>
            </a:prstTxWarp>
          </a:bodyPr>
          <a:lstStyle/>
          <a:p>
            <a:endParaRPr lang="en-US"/>
          </a:p>
        </p:txBody>
      </p:sp>
      <p:sp>
        <p:nvSpPr>
          <p:cNvPr id="27669" name="Text Box 38"/>
          <p:cNvSpPr txBox="1">
            <a:spLocks noChangeArrowheads="1"/>
          </p:cNvSpPr>
          <p:nvPr/>
        </p:nvSpPr>
        <p:spPr bwMode="auto">
          <a:xfrm>
            <a:off x="2686050" y="2193925"/>
            <a:ext cx="1836738" cy="466725"/>
          </a:xfrm>
          <a:prstGeom prst="rect">
            <a:avLst/>
          </a:prstGeom>
          <a:noFill/>
          <a:ln w="9525">
            <a:solidFill>
              <a:schemeClr val="bg1"/>
            </a:solidFill>
            <a:miter lim="800000"/>
            <a:headEnd/>
            <a:tailEnd/>
          </a:ln>
        </p:spPr>
        <p:txBody>
          <a:bodyPr wrap="none" lIns="91429" tIns="45714" rIns="91429" bIns="45714">
            <a:prstTxWarp prst="textNoShape">
              <a:avLst/>
            </a:prstTxWarp>
            <a:spAutoFit/>
          </a:bodyPr>
          <a:lstStyle/>
          <a:p>
            <a:pPr algn="ctr">
              <a:buFontTx/>
              <a:buNone/>
            </a:pPr>
            <a:r>
              <a:rPr lang="en-US">
                <a:solidFill>
                  <a:schemeClr val="bg1"/>
                </a:solidFill>
              </a:rPr>
              <a:t> US ATLAS </a:t>
            </a:r>
          </a:p>
        </p:txBody>
      </p:sp>
      <p:sp>
        <p:nvSpPr>
          <p:cNvPr id="27670" name="AutoShape 39"/>
          <p:cNvSpPr>
            <a:spLocks noChangeArrowheads="1"/>
          </p:cNvSpPr>
          <p:nvPr/>
        </p:nvSpPr>
        <p:spPr bwMode="auto">
          <a:xfrm>
            <a:off x="2044700" y="3251200"/>
            <a:ext cx="5297488" cy="1090613"/>
          </a:xfrm>
          <a:prstGeom prst="roundRect">
            <a:avLst>
              <a:gd name="adj" fmla="val 16667"/>
            </a:avLst>
          </a:prstGeom>
          <a:noFill/>
          <a:ln w="57150">
            <a:solidFill>
              <a:srgbClr val="F66500"/>
            </a:solidFill>
            <a:round/>
            <a:headEnd/>
            <a:tailEnd/>
          </a:ln>
        </p:spPr>
        <p:txBody>
          <a:bodyPr wrap="none" anchor="ctr">
            <a:prstTxWarp prst="textNoShape">
              <a:avLst/>
            </a:prstTxWarp>
          </a:bodyPr>
          <a:lstStyle/>
          <a:p>
            <a:endParaRPr lang="en-US"/>
          </a:p>
        </p:txBody>
      </p:sp>
      <p:sp>
        <p:nvSpPr>
          <p:cNvPr id="27671" name="Text Box 40"/>
          <p:cNvSpPr txBox="1">
            <a:spLocks noChangeArrowheads="1"/>
          </p:cNvSpPr>
          <p:nvPr/>
        </p:nvSpPr>
        <p:spPr bwMode="auto">
          <a:xfrm>
            <a:off x="1935163" y="3336925"/>
            <a:ext cx="2974975" cy="895350"/>
          </a:xfrm>
          <a:prstGeom prst="rect">
            <a:avLst/>
          </a:prstGeom>
          <a:noFill/>
          <a:ln w="9525">
            <a:noFill/>
            <a:miter lim="800000"/>
            <a:headEnd/>
            <a:tailEnd/>
          </a:ln>
        </p:spPr>
        <p:txBody>
          <a:bodyPr lIns="91429" tIns="45714" rIns="91429" bIns="45714">
            <a:prstTxWarp prst="textNoShape">
              <a:avLst/>
            </a:prstTxWarp>
            <a:spAutoFit/>
          </a:bodyPr>
          <a:lstStyle/>
          <a:p>
            <a:pPr algn="ctr">
              <a:buFontTx/>
              <a:buNone/>
            </a:pPr>
            <a:r>
              <a:rPr lang="en-US">
                <a:solidFill>
                  <a:schemeClr val="bg1"/>
                </a:solidFill>
              </a:rPr>
              <a:t> Common Aspects </a:t>
            </a:r>
          </a:p>
          <a:p>
            <a:pPr algn="ctr">
              <a:buFontTx/>
              <a:buNone/>
            </a:pPr>
            <a:r>
              <a:rPr lang="en-US">
                <a:solidFill>
                  <a:schemeClr val="bg1"/>
                </a:solidFill>
              </a:rPr>
              <a:t>of LHC Experiments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panese Art">
  <a:themeElements>
    <a:clrScheme name="Custom 2">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E6E6E6"/>
      </a:hlink>
      <a:folHlink>
        <a:srgbClr val="99CC00"/>
      </a:folHlink>
    </a:clrScheme>
    <a:fontScheme name="Japanese Ar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18528</TotalTime>
  <Words>1599</Words>
  <Application>Microsoft Macintosh PowerPoint</Application>
  <PresentationFormat>On-screen Show (4:3)</PresentationFormat>
  <Paragraphs>191</Paragraphs>
  <Slides>17</Slides>
  <Notes>8</Notes>
  <HiddenSlides>0</HiddenSlides>
  <MMClips>0</MMClips>
  <ScaleCrop>false</ScaleCrop>
  <HeadingPairs>
    <vt:vector size="6" baseType="variant">
      <vt:variant>
        <vt:lpstr>Fonts Used</vt:lpstr>
      </vt:variant>
      <vt:variant>
        <vt:i4>6</vt:i4>
      </vt:variant>
      <vt:variant>
        <vt:lpstr>Design Template</vt:lpstr>
      </vt:variant>
      <vt:variant>
        <vt:i4>1</vt:i4>
      </vt:variant>
      <vt:variant>
        <vt:lpstr>Slide Titles</vt:lpstr>
      </vt:variant>
      <vt:variant>
        <vt:i4>17</vt:i4>
      </vt:variant>
    </vt:vector>
  </HeadingPairs>
  <TitlesOfParts>
    <vt:vector size="24" baseType="lpstr">
      <vt:lpstr>Arial</vt:lpstr>
      <vt:lpstr>ＭＳ Ｐゴシック</vt:lpstr>
      <vt:lpstr>Times</vt:lpstr>
      <vt:lpstr>Wingdings</vt:lpstr>
      <vt:lpstr>Times New Roman</vt:lpstr>
      <vt:lpstr>Calibri</vt:lpstr>
      <vt:lpstr>Japanese Art</vt:lpstr>
      <vt:lpstr>Slide 1</vt:lpstr>
      <vt:lpstr>Slide 2</vt:lpstr>
      <vt:lpstr>We take the  “P” and “M” seriously</vt:lpstr>
      <vt:lpstr>Slide 4</vt:lpstr>
      <vt:lpstr>Use by Site</vt:lpstr>
      <vt:lpstr>Use by Community</vt:lpstr>
      <vt:lpstr>“Site Filler” – not there yet!! LIGO BOINC based Einstein@home</vt:lpstr>
      <vt:lpstr>LHC Core Stakeholder</vt:lpstr>
      <vt:lpstr>Multi-Layered VOs</vt:lpstr>
      <vt:lpstr>Engagement - our word for immersive, embedded help and training</vt:lpstr>
      <vt:lpstr>Support and Sharing of  Software and Knowledge</vt:lpstr>
      <vt:lpstr>Slide 12</vt:lpstr>
      <vt:lpstr>Slide 13</vt:lpstr>
      <vt:lpstr>OSG and Globus</vt:lpstr>
      <vt:lpstr>OSG &amp; TeraGrid(XD)?</vt:lpstr>
      <vt:lpstr>Communications &amp; Outreach</vt:lpstr>
      <vt:lpstr>Happening “now”</vt:lpstr>
    </vt:vector>
  </TitlesOfParts>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Open Science Grid  Middleware </dc:title>
  <dc:creator>Ruth </dc:creator>
  <cp:keywords/>
  <cp:lastModifiedBy>Ruth Pordes</cp:lastModifiedBy>
  <cp:revision>418</cp:revision>
  <cp:lastPrinted>2010-02-24T19:42:39Z</cp:lastPrinted>
  <dcterms:created xsi:type="dcterms:W3CDTF">2010-02-24T23:47:01Z</dcterms:created>
  <dcterms:modified xsi:type="dcterms:W3CDTF">2010-02-24T23:47:14Z</dcterms:modified>
</cp:coreProperties>
</file>