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4.jpg" ContentType="image/jpg"/>
  <Override PartName="/ppt/media/image1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3" r:id="rId3"/>
    <p:sldId id="265" r:id="rId4"/>
    <p:sldId id="310" r:id="rId5"/>
    <p:sldId id="311" r:id="rId6"/>
    <p:sldId id="315" r:id="rId7"/>
    <p:sldId id="314" r:id="rId8"/>
    <p:sldId id="313" r:id="rId9"/>
    <p:sldId id="316" r:id="rId10"/>
    <p:sldId id="272" r:id="rId11"/>
    <p:sldId id="301" r:id="rId12"/>
    <p:sldId id="271" r:id="rId13"/>
    <p:sldId id="331" r:id="rId14"/>
    <p:sldId id="329" r:id="rId15"/>
    <p:sldId id="335" r:id="rId16"/>
    <p:sldId id="330" r:id="rId17"/>
    <p:sldId id="333" r:id="rId18"/>
    <p:sldId id="334" r:id="rId19"/>
    <p:sldId id="332" r:id="rId20"/>
    <p:sldId id="269" r:id="rId21"/>
    <p:sldId id="270" r:id="rId22"/>
    <p:sldId id="328" r:id="rId23"/>
    <p:sldId id="327" r:id="rId24"/>
    <p:sldId id="276" r:id="rId25"/>
    <p:sldId id="277" r:id="rId26"/>
    <p:sldId id="317" r:id="rId27"/>
    <p:sldId id="278" r:id="rId28"/>
    <p:sldId id="279" r:id="rId29"/>
    <p:sldId id="280" r:id="rId30"/>
    <p:sldId id="281" r:id="rId31"/>
    <p:sldId id="282" r:id="rId32"/>
    <p:sldId id="306" r:id="rId33"/>
    <p:sldId id="305" r:id="rId34"/>
    <p:sldId id="285" r:id="rId35"/>
    <p:sldId id="318" r:id="rId36"/>
    <p:sldId id="287" r:id="rId37"/>
    <p:sldId id="288" r:id="rId38"/>
    <p:sldId id="290" r:id="rId39"/>
    <p:sldId id="321" r:id="rId40"/>
    <p:sldId id="292" r:id="rId41"/>
    <p:sldId id="320" r:id="rId42"/>
    <p:sldId id="293" r:id="rId43"/>
    <p:sldId id="319" r:id="rId44"/>
    <p:sldId id="294" r:id="rId45"/>
    <p:sldId id="295" r:id="rId46"/>
    <p:sldId id="296" r:id="rId47"/>
    <p:sldId id="297" r:id="rId48"/>
    <p:sldId id="322" r:id="rId49"/>
    <p:sldId id="323" r:id="rId50"/>
  </p:sldIdLst>
  <p:sldSz cx="9144000" cy="5143500" type="screen16x9"/>
  <p:notesSz cx="10058400" cy="7772400"/>
  <p:defaultTextStyle>
    <a:defPPr>
      <a:defRPr lang="en-US"/>
    </a:defPPr>
    <a:lvl1pPr marL="0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6261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2522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8783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5045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31306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7567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3827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30089" algn="l" defTabSz="7325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4DF"/>
    <a:srgbClr val="FAE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93" autoAdjust="0"/>
  </p:normalViewPr>
  <p:slideViewPr>
    <p:cSldViewPr>
      <p:cViewPr varScale="1">
        <p:scale>
          <a:sx n="128" d="100"/>
          <a:sy n="128" d="100"/>
        </p:scale>
        <p:origin x="-520" y="-96"/>
      </p:cViewPr>
      <p:guideLst>
        <p:guide orient="horz" pos="1906"/>
        <p:guide pos="1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8E7E-9231-EE4D-BFDE-DE812827A51B}" type="datetimeFigureOut">
              <a:rPr lang="en-US" smtClean="0"/>
              <a:t>7/22/16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4D91B-2B9F-1340-BDB7-DF8BD264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EFC0-AD85-7345-87BA-F270C95DE262}" type="datetimeFigureOut">
              <a:rPr lang="en-US" smtClean="0"/>
              <a:t>7/22/16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529DA-6B9F-8B4E-B5B7-32194E71D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6261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2522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98783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5045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1306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97567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63827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0089" algn="l" defTabSz="36626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667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1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4554-1BBB-8D4D-9F0C-BA45BC7AC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1" y="85726"/>
            <a:ext cx="1943100" cy="442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85726"/>
            <a:ext cx="5676900" cy="442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184DE-9520-C948-8D6F-9B4CB29D5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EDED-A79F-9441-BA56-EB4E3B389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47" indent="0">
              <a:buNone/>
              <a:defRPr sz="1800"/>
            </a:lvl2pPr>
            <a:lvl3pPr marL="914093" indent="0">
              <a:buNone/>
              <a:defRPr sz="1600"/>
            </a:lvl3pPr>
            <a:lvl4pPr marL="1371141" indent="0">
              <a:buNone/>
              <a:defRPr sz="1400"/>
            </a:lvl4pPr>
            <a:lvl5pPr marL="1828188" indent="0">
              <a:buNone/>
              <a:defRPr sz="1400"/>
            </a:lvl5pPr>
            <a:lvl6pPr marL="2285235" indent="0">
              <a:buNone/>
              <a:defRPr sz="1400"/>
            </a:lvl6pPr>
            <a:lvl7pPr marL="2742282" indent="0">
              <a:buNone/>
              <a:defRPr sz="1400"/>
            </a:lvl7pPr>
            <a:lvl8pPr marL="3199329" indent="0">
              <a:buNone/>
              <a:defRPr sz="1400"/>
            </a:lvl8pPr>
            <a:lvl9pPr marL="365637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B05A9-A215-CF4D-9C08-37C02F124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1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E7972-0240-D844-975F-605D2588B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3" indent="0">
              <a:buNone/>
              <a:defRPr sz="1800" b="1"/>
            </a:lvl3pPr>
            <a:lvl4pPr marL="1371141" indent="0">
              <a:buNone/>
              <a:defRPr sz="1600" b="1"/>
            </a:lvl4pPr>
            <a:lvl5pPr marL="1828188" indent="0">
              <a:buNone/>
              <a:defRPr sz="1600" b="1"/>
            </a:lvl5pPr>
            <a:lvl6pPr marL="2285235" indent="0">
              <a:buNone/>
              <a:defRPr sz="1600" b="1"/>
            </a:lvl6pPr>
            <a:lvl7pPr marL="2742282" indent="0">
              <a:buNone/>
              <a:defRPr sz="1600" b="1"/>
            </a:lvl7pPr>
            <a:lvl8pPr marL="3199329" indent="0">
              <a:buNone/>
              <a:defRPr sz="1600" b="1"/>
            </a:lvl8pPr>
            <a:lvl9pPr marL="365637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7" indent="0">
              <a:buNone/>
              <a:defRPr sz="2000" b="1"/>
            </a:lvl2pPr>
            <a:lvl3pPr marL="914093" indent="0">
              <a:buNone/>
              <a:defRPr sz="1800" b="1"/>
            </a:lvl3pPr>
            <a:lvl4pPr marL="1371141" indent="0">
              <a:buNone/>
              <a:defRPr sz="1600" b="1"/>
            </a:lvl4pPr>
            <a:lvl5pPr marL="1828188" indent="0">
              <a:buNone/>
              <a:defRPr sz="1600" b="1"/>
            </a:lvl5pPr>
            <a:lvl6pPr marL="2285235" indent="0">
              <a:buNone/>
              <a:defRPr sz="1600" b="1"/>
            </a:lvl6pPr>
            <a:lvl7pPr marL="2742282" indent="0">
              <a:buNone/>
              <a:defRPr sz="1600" b="1"/>
            </a:lvl7pPr>
            <a:lvl8pPr marL="3199329" indent="0">
              <a:buNone/>
              <a:defRPr sz="1600" b="1"/>
            </a:lvl8pPr>
            <a:lvl9pPr marL="365637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29984-A4AE-D543-90B6-CBFD41404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1811-A12E-9745-9EEE-59EF689BE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9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DD681-2091-A647-8F62-08E72E581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47" indent="0">
              <a:buNone/>
              <a:defRPr sz="1200"/>
            </a:lvl2pPr>
            <a:lvl3pPr marL="914093" indent="0">
              <a:buNone/>
              <a:defRPr sz="1000"/>
            </a:lvl3pPr>
            <a:lvl4pPr marL="1371141" indent="0">
              <a:buNone/>
              <a:defRPr sz="900"/>
            </a:lvl4pPr>
            <a:lvl5pPr marL="1828188" indent="0">
              <a:buNone/>
              <a:defRPr sz="900"/>
            </a:lvl5pPr>
            <a:lvl6pPr marL="2285235" indent="0">
              <a:buNone/>
              <a:defRPr sz="900"/>
            </a:lvl6pPr>
            <a:lvl7pPr marL="2742282" indent="0">
              <a:buNone/>
              <a:defRPr sz="900"/>
            </a:lvl7pPr>
            <a:lvl8pPr marL="3199329" indent="0">
              <a:buNone/>
              <a:defRPr sz="900"/>
            </a:lvl8pPr>
            <a:lvl9pPr marL="365637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EC728-E676-F047-B749-A08143A7E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047" indent="0">
              <a:buNone/>
              <a:defRPr sz="2800"/>
            </a:lvl2pPr>
            <a:lvl3pPr marL="914093" indent="0">
              <a:buNone/>
              <a:defRPr sz="2400"/>
            </a:lvl3pPr>
            <a:lvl4pPr marL="1371141" indent="0">
              <a:buNone/>
              <a:defRPr sz="2000"/>
            </a:lvl4pPr>
            <a:lvl5pPr marL="1828188" indent="0">
              <a:buNone/>
              <a:defRPr sz="2000"/>
            </a:lvl5pPr>
            <a:lvl6pPr marL="2285235" indent="0">
              <a:buNone/>
              <a:defRPr sz="2000"/>
            </a:lvl6pPr>
            <a:lvl7pPr marL="2742282" indent="0">
              <a:buNone/>
              <a:defRPr sz="2000"/>
            </a:lvl7pPr>
            <a:lvl8pPr marL="3199329" indent="0">
              <a:buNone/>
              <a:defRPr sz="2000"/>
            </a:lvl8pPr>
            <a:lvl9pPr marL="365637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47" indent="0">
              <a:buNone/>
              <a:defRPr sz="1200"/>
            </a:lvl2pPr>
            <a:lvl3pPr marL="914093" indent="0">
              <a:buNone/>
              <a:defRPr sz="1000"/>
            </a:lvl3pPr>
            <a:lvl4pPr marL="1371141" indent="0">
              <a:buNone/>
              <a:defRPr sz="900"/>
            </a:lvl4pPr>
            <a:lvl5pPr marL="1828188" indent="0">
              <a:buNone/>
              <a:defRPr sz="900"/>
            </a:lvl5pPr>
            <a:lvl6pPr marL="2285235" indent="0">
              <a:buNone/>
              <a:defRPr sz="900"/>
            </a:lvl6pPr>
            <a:lvl7pPr marL="2742282" indent="0">
              <a:buNone/>
              <a:defRPr sz="900"/>
            </a:lvl7pPr>
            <a:lvl8pPr marL="3199329" indent="0">
              <a:buNone/>
              <a:defRPr sz="900"/>
            </a:lvl8pPr>
            <a:lvl9pPr marL="365637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20BD5-553C-B743-BD14-9E5D7D0C4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9" tIns="45710" rIns="91419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4" y="4506913"/>
            <a:ext cx="184624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9" tIns="45710" rIns="91419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mtClean="0">
              <a:cs typeface="Arial" pitchFamily="34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2555C4F-B780-4A45-BAAE-1A390F5A5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382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1" y="4856165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10" rIns="91419" bIns="4571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200" dirty="0" smtClean="0">
                <a:solidFill>
                  <a:srgbClr val="FF8000"/>
                </a:solidFill>
                <a:cs typeface="+mn-cs"/>
              </a:rPr>
              <a:t>OSG Summer School 2016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5" y="866775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19" tIns="45710" rIns="91419" bIns="4571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7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095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187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282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375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821" indent="-342821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777" indent="-28568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2735" indent="-228547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599829" indent="-228547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6922" indent="-228547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017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110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8204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5298" indent="-228547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7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5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2" algn="l" defTabSz="4570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slot7@opt-a001.cht" TargetMode="External"/><Relationship Id="rId4" Type="http://schemas.openxmlformats.org/officeDocument/2006/relationships/hyperlink" Target="mailto:slot8@opt-a001.cht" TargetMode="External"/><Relationship Id="rId5" Type="http://schemas.openxmlformats.org/officeDocument/2006/relationships/hyperlink" Target="mailto:slot9@opt-a001.cht" TargetMode="External"/><Relationship Id="rId6" Type="http://schemas.openxmlformats.org/officeDocument/2006/relationships/hyperlink" Target="mailto:slot10@opt-a002.ch" TargetMode="External"/><Relationship Id="rId7" Type="http://schemas.openxmlformats.org/officeDocument/2006/relationships/hyperlink" Target="mailto:slot11@opt-a002.ch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mailto:slot6@opt-a001.cht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High Throughput </a:t>
            </a:r>
            <a:r>
              <a:rPr lang="en-US" dirty="0" smtClean="0"/>
              <a:t>Computing and </a:t>
            </a:r>
            <a:r>
              <a:rPr lang="en-US" dirty="0" err="1" smtClean="0"/>
              <a:t>HTCondor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Monday AM, Lecture 1</a:t>
            </a:r>
          </a:p>
          <a:p>
            <a:r>
              <a:rPr lang="en-US" dirty="0" smtClean="0"/>
              <a:t>Ian Ross</a:t>
            </a:r>
          </a:p>
          <a:p>
            <a:r>
              <a:rPr lang="en-US" dirty="0" smtClean="0"/>
              <a:t>Center for High Throughput Computing</a:t>
            </a:r>
          </a:p>
          <a:p>
            <a:r>
              <a:rPr lang="en-US" dirty="0" smtClean="0"/>
              <a:t>University of Wisconsin-Madison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 </a:t>
            </a:r>
            <a:r>
              <a:rPr lang="en-US" dirty="0" err="1" smtClean="0"/>
              <a:t>vs</a:t>
            </a:r>
            <a:r>
              <a:rPr lang="en-US" dirty="0" smtClean="0"/>
              <a:t> HTC: An Analogy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23950"/>
            <a:ext cx="5080000" cy="3390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upersizedmeals.com/food/images/articles/20061009-Worlds_Largest_Birthday_Cake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52550"/>
            <a:ext cx="5093403" cy="29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 </a:t>
            </a:r>
            <a:r>
              <a:rPr lang="en-US" dirty="0" err="1" smtClean="0"/>
              <a:t>vs</a:t>
            </a:r>
            <a:r>
              <a:rPr lang="en-US" dirty="0" smtClean="0"/>
              <a:t> HTC: An Analogy</a:t>
            </a:r>
            <a:endParaRPr lang="en-US" dirty="0"/>
          </a:p>
        </p:txBody>
      </p:sp>
      <p:pic>
        <p:nvPicPr>
          <p:cNvPr id="11" name="Picture 10" descr="cake_wideweb__430x28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38350"/>
            <a:ext cx="2635028" cy="1752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3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8100"/>
            <a:ext cx="8229600" cy="857250"/>
          </a:xfrm>
        </p:spPr>
        <p:txBody>
          <a:bodyPr/>
          <a:lstStyle/>
          <a:p>
            <a:r>
              <a:rPr lang="en-US" sz="3200" dirty="0" smtClean="0"/>
              <a:t>High </a:t>
            </a:r>
            <a:r>
              <a:rPr lang="en-US" sz="3200" i="1" dirty="0" smtClean="0"/>
              <a:t>Throughput</a:t>
            </a:r>
            <a:r>
              <a:rPr lang="en-US" sz="3200" dirty="0" smtClean="0"/>
              <a:t> </a:t>
            </a:r>
            <a:r>
              <a:rPr lang="en-US" sz="3200" dirty="0" err="1" smtClean="0"/>
              <a:t>vs</a:t>
            </a:r>
            <a:r>
              <a:rPr lang="en-US" sz="3200" dirty="0" smtClean="0"/>
              <a:t> High </a:t>
            </a:r>
            <a:r>
              <a:rPr lang="en-US" sz="3200" i="1" dirty="0" smtClean="0"/>
              <a:t>Performance</a:t>
            </a:r>
            <a:endParaRPr lang="en-US" sz="320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HTC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 smtClean="0"/>
              <a:t>Focus: Workflows with many</a:t>
            </a:r>
            <a:r>
              <a:rPr lang="en-US" sz="2200" i="1" dirty="0" smtClean="0"/>
              <a:t> small</a:t>
            </a:r>
            <a:r>
              <a:rPr lang="en-US" sz="2200" dirty="0" smtClean="0"/>
              <a:t>, </a:t>
            </a:r>
            <a:r>
              <a:rPr lang="en-US" sz="2200" i="1" dirty="0" smtClean="0"/>
              <a:t>largely independent </a:t>
            </a:r>
            <a:r>
              <a:rPr lang="en-US" sz="2200" dirty="0" smtClean="0"/>
              <a:t>compute tasks</a:t>
            </a:r>
          </a:p>
          <a:p>
            <a:r>
              <a:rPr lang="en-US" sz="2200" dirty="0" smtClean="0"/>
              <a:t>CPU speed and homogeneity are less important</a:t>
            </a:r>
            <a:endParaRPr lang="en-US" sz="2200" dirty="0"/>
          </a:p>
          <a:p>
            <a:endParaRPr lang="en-US" sz="2200" dirty="0" smtClean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HPC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Focus: Workflows with </a:t>
            </a:r>
            <a:r>
              <a:rPr lang="en-US" i="1" dirty="0"/>
              <a:t>large, highly </a:t>
            </a:r>
            <a:r>
              <a:rPr lang="en-US" i="1" dirty="0" smtClean="0"/>
              <a:t>coupled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Supercomputers, highly specialized code, benefit from shared </a:t>
            </a:r>
            <a:r>
              <a:rPr lang="en-US" dirty="0" err="1" smtClean="0"/>
              <a:t>filesystems</a:t>
            </a:r>
            <a:r>
              <a:rPr lang="en-US" dirty="0" smtClean="0"/>
              <a:t> and fast networks</a:t>
            </a:r>
          </a:p>
          <a:p>
            <a:pPr lvl="1"/>
            <a:endParaRPr lang="en-US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29984-A4AE-D543-90B6-CBFD41404E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Computing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considering a strategy for your research computing, there are two key considerations:</a:t>
            </a:r>
          </a:p>
          <a:p>
            <a:pPr lvl="1"/>
            <a:r>
              <a:rPr lang="en-US" dirty="0" smtClean="0"/>
              <a:t>Is your problem HTC-able?</a:t>
            </a:r>
          </a:p>
          <a:p>
            <a:pPr lvl="1"/>
            <a:r>
              <a:rPr lang="en-US" dirty="0" smtClean="0"/>
              <a:t>Which available resources are best?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29984-A4AE-D543-90B6-CBFD41404E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1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your research HTC-able?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Can it be broken into fairly small, independent pieces?</a:t>
            </a:r>
          </a:p>
          <a:p>
            <a:pPr lvl="1"/>
            <a:r>
              <a:rPr lang="en-US" sz="2400" dirty="0" smtClean="0"/>
              <a:t>Easy to ask, harder to answer!</a:t>
            </a:r>
          </a:p>
          <a:p>
            <a:endParaRPr lang="en-US" sz="2800" dirty="0"/>
          </a:p>
          <a:p>
            <a:r>
              <a:rPr lang="en-US" sz="2800" i="1" dirty="0" smtClean="0"/>
              <a:t>Think about your research! Can you think of a good high throughput candidate task? Talk to your neighbor!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29984-A4AE-D543-90B6-CBFD41404E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2722109"/>
            <a:ext cx="1172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0955" y="2524316"/>
            <a:ext cx="1681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sweeps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0921" y="4324350"/>
            <a:ext cx="286833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Statistical model optimization</a:t>
            </a:r>
          </a:p>
          <a:p>
            <a:r>
              <a:rPr lang="en-US" dirty="0" smtClean="0"/>
              <a:t>(MCMC, numerical methods, etc.)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2724150"/>
            <a:ext cx="192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multi-start simulations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4552950"/>
            <a:ext cx="198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mage </a:t>
            </a:r>
            <a:r>
              <a:rPr lang="en-US" dirty="0" smtClean="0"/>
              <a:t>or data analysis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946" y="3227285"/>
            <a:ext cx="1773885" cy="1352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51" y="3098767"/>
            <a:ext cx="1554702" cy="1243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852" y="3174967"/>
            <a:ext cx="1169802" cy="1136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7" y="1428750"/>
            <a:ext cx="2759963" cy="12535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1122" y="1231899"/>
            <a:ext cx="1666286" cy="14922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1123950"/>
            <a:ext cx="214835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6" y="85725"/>
            <a:ext cx="7915274" cy="857250"/>
          </a:xfrm>
        </p:spPr>
        <p:txBody>
          <a:bodyPr/>
          <a:lstStyle/>
          <a:p>
            <a:r>
              <a:rPr lang="en-US" sz="2400" dirty="0" smtClean="0"/>
              <a:t>What computing resources are available to you?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single computer?</a:t>
            </a:r>
          </a:p>
          <a:p>
            <a:r>
              <a:rPr lang="en-US" sz="2400" dirty="0" smtClean="0"/>
              <a:t>A local cluster?</a:t>
            </a:r>
          </a:p>
          <a:p>
            <a:pPr lvl="1"/>
            <a:r>
              <a:rPr lang="en-US" sz="2000" dirty="0" smtClean="0"/>
              <a:t>Consider: What </a:t>
            </a:r>
            <a:r>
              <a:rPr lang="en-US" sz="2000" i="1" dirty="0" smtClean="0"/>
              <a:t>kind</a:t>
            </a:r>
            <a:r>
              <a:rPr lang="en-US" sz="2000" dirty="0" smtClean="0"/>
              <a:t> of cluster is it? Clusters tuned for HPC jobs typically aren’t appropriate for HTC workflows!</a:t>
            </a:r>
          </a:p>
          <a:p>
            <a:r>
              <a:rPr lang="en-US" sz="2400" dirty="0" smtClean="0"/>
              <a:t>Open Science Grid (OSG)</a:t>
            </a:r>
            <a:endParaRPr lang="en-US" sz="2400" dirty="0" smtClean="0"/>
          </a:p>
          <a:p>
            <a:r>
              <a:rPr lang="en-US" sz="2400" dirty="0" smtClean="0"/>
              <a:t>Other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European Grid Infrastructure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Other national and regional grids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Commercial cloud systems used to augment </a:t>
            </a:r>
            <a:r>
              <a:rPr lang="en-US" sz="1600" dirty="0" smtClean="0">
                <a:solidFill>
                  <a:srgbClr val="000000"/>
                </a:solidFill>
              </a:rPr>
              <a:t>grids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plot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89684"/>
            <a:ext cx="7652766" cy="3907327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1228726" y="85725"/>
            <a:ext cx="7915274" cy="857250"/>
          </a:xfrm>
        </p:spPr>
        <p:txBody>
          <a:bodyPr/>
          <a:lstStyle/>
          <a:p>
            <a:r>
              <a:rPr lang="en-US" dirty="0" smtClean="0"/>
              <a:t>Example Local Cluster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Wisconsin’s Center for High Throughput Computing (CHTC)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Local pool recent </a:t>
            </a:r>
            <a:r>
              <a:rPr lang="en-US" dirty="0" smtClean="0">
                <a:solidFill>
                  <a:srgbClr val="000000"/>
                </a:solidFill>
              </a:rPr>
              <a:t>CPU hours:</a:t>
            </a:r>
          </a:p>
          <a:p>
            <a:pPr marL="457093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~360,000/day</a:t>
            </a:r>
          </a:p>
          <a:p>
            <a:pPr marL="457093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~10 million/month</a:t>
            </a:r>
          </a:p>
          <a:p>
            <a:pPr marL="457093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~120 million/year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6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Science Grid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04800" y="1000126"/>
            <a:ext cx="7772400" cy="3514725"/>
          </a:xfrm>
        </p:spPr>
        <p:txBody>
          <a:bodyPr/>
          <a:lstStyle/>
          <a:p>
            <a:r>
              <a:rPr lang="en-US" sz="2400" dirty="0" smtClean="0"/>
              <a:t>HTC Scaled Way up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Over 120 sites</a:t>
            </a:r>
          </a:p>
          <a:p>
            <a:pPr lvl="1"/>
            <a:r>
              <a:rPr lang="en-US" sz="2000" dirty="0" smtClean="0"/>
              <a:t>Past year: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~180 million jobs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~1.2 billion CPU hours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~243 petabytes transferred</a:t>
            </a:r>
          </a:p>
          <a:p>
            <a:pPr lvl="2"/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Can s</a:t>
            </a:r>
            <a:r>
              <a:rPr lang="en-US" sz="2400" dirty="0" smtClean="0"/>
              <a:t>ubmit jobs locally, move to OSG</a:t>
            </a:r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www.opensciencegrid.org</a:t>
            </a:r>
            <a:r>
              <a:rPr lang="en-US" sz="2400" dirty="0" smtClean="0"/>
              <a:t>/</a:t>
            </a:r>
            <a:endParaRPr lang="en-US" sz="2400" dirty="0"/>
          </a:p>
        </p:txBody>
      </p:sp>
      <p:sp>
        <p:nvSpPr>
          <p:cNvPr id="25" name="object 17"/>
          <p:cNvSpPr/>
          <p:nvPr/>
        </p:nvSpPr>
        <p:spPr>
          <a:xfrm>
            <a:off x="4648200" y="1047750"/>
            <a:ext cx="4038600" cy="240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3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tasks that are easy to </a:t>
            </a:r>
            <a:r>
              <a:rPr lang="en-US" i="1" dirty="0"/>
              <a:t>break up</a:t>
            </a:r>
            <a:r>
              <a:rPr lang="en-US" dirty="0"/>
              <a:t> are </a:t>
            </a:r>
            <a:r>
              <a:rPr lang="en-US" dirty="0" smtClean="0"/>
              <a:t>easy to </a:t>
            </a:r>
            <a:r>
              <a:rPr lang="en-US" i="1" dirty="0" smtClean="0"/>
              <a:t>scale up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To truly grow your computing capabilities, you need a system appropriate for </a:t>
            </a:r>
            <a:r>
              <a:rPr lang="en-US" dirty="0" smtClean="0"/>
              <a:t>your </a:t>
            </a:r>
            <a:r>
              <a:rPr lang="en-US" dirty="0" smtClean="0"/>
              <a:t>computing task!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Work hard</a:t>
            </a:r>
          </a:p>
          <a:p>
            <a:r>
              <a:rPr lang="en-US" sz="2800" dirty="0" smtClean="0"/>
              <a:t>Ask questions!</a:t>
            </a:r>
          </a:p>
          <a:p>
            <a:pPr lvl="1"/>
            <a:r>
              <a:rPr lang="is-IS" sz="2400" dirty="0" smtClean="0"/>
              <a:t>…during lectures</a:t>
            </a:r>
          </a:p>
          <a:p>
            <a:pPr lvl="1"/>
            <a:r>
              <a:rPr lang="is-IS" sz="2400" dirty="0" smtClean="0"/>
              <a:t>...during exercises</a:t>
            </a:r>
          </a:p>
          <a:p>
            <a:pPr lvl="1"/>
            <a:r>
              <a:rPr lang="is-IS" sz="2400" dirty="0" smtClean="0"/>
              <a:t>...during breaks</a:t>
            </a:r>
          </a:p>
          <a:p>
            <a:pPr lvl="1"/>
            <a:r>
              <a:rPr lang="is-IS" sz="2400" dirty="0" smtClean="0"/>
              <a:t>...during meals</a:t>
            </a:r>
          </a:p>
          <a:p>
            <a:r>
              <a:rPr lang="is-IS" sz="2800" dirty="0" smtClean="0"/>
              <a:t>If we do not know an answer, we will try to find the person who does.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Challenge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74700" y="962025"/>
            <a:ext cx="8064500" cy="3514725"/>
          </a:xfrm>
        </p:spPr>
        <p:txBody>
          <a:bodyPr/>
          <a:lstStyle/>
          <a:p>
            <a:r>
              <a:rPr lang="en-US" sz="2400" dirty="0" smtClean="0"/>
              <a:t>You have a program </a:t>
            </a:r>
            <a:r>
              <a:rPr lang="en-US" sz="2400" dirty="0" smtClean="0"/>
              <a:t>that optimizes traffic signals in intersections.</a:t>
            </a:r>
          </a:p>
          <a:p>
            <a:pPr lvl="1"/>
            <a:r>
              <a:rPr lang="en-US" sz="2000" dirty="0" smtClean="0"/>
              <a:t>Your input is the number of cars passing through a stoplight in an hour.</a:t>
            </a:r>
          </a:p>
          <a:p>
            <a:r>
              <a:rPr lang="en-US" sz="2400" dirty="0" smtClean="0"/>
              <a:t>You have 100 days of data, from 4 different stoplights</a:t>
            </a:r>
          </a:p>
          <a:p>
            <a:r>
              <a:rPr lang="is-IS" sz="2400" dirty="0" smtClean="0"/>
              <a:t>Each run of your program </a:t>
            </a:r>
            <a:r>
              <a:rPr lang="is-IS" sz="2400" dirty="0" smtClean="0"/>
              <a:t>takes about 1 hour</a:t>
            </a:r>
          </a:p>
          <a:p>
            <a:r>
              <a:rPr lang="is-IS" sz="2400" dirty="0"/>
              <a:t>4</a:t>
            </a:r>
            <a:r>
              <a:rPr lang="is-IS" sz="2400" dirty="0" smtClean="0"/>
              <a:t> x 24 x 100 x 1 hour = 9600 </a:t>
            </a:r>
            <a:r>
              <a:rPr lang="is-IS" sz="2400" dirty="0" smtClean="0"/>
              <a:t>hours ~= 1.1 years running nonstop!</a:t>
            </a:r>
          </a:p>
          <a:p>
            <a:r>
              <a:rPr lang="is-IS" sz="2400" dirty="0" smtClean="0"/>
              <a:t>Conference is next week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many computers, each running one instance of our program</a:t>
            </a:r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000" dirty="0" smtClean="0"/>
              <a:t>2 computers =&gt; 4,800 hours ~= ½ year</a:t>
            </a:r>
          </a:p>
          <a:p>
            <a:pPr lvl="1"/>
            <a:r>
              <a:rPr lang="en-US" sz="2000" dirty="0" smtClean="0"/>
              <a:t>8 computers =&gt; 1,200 hours ~= 2 months</a:t>
            </a:r>
          </a:p>
          <a:p>
            <a:pPr lvl="1"/>
            <a:r>
              <a:rPr lang="en-US" sz="2000" dirty="0" smtClean="0"/>
              <a:t>100 computers =&gt; 96 hours ~= 4 days</a:t>
            </a:r>
          </a:p>
          <a:p>
            <a:pPr lvl="1"/>
            <a:r>
              <a:rPr lang="en-US" sz="2000" dirty="0" smtClean="0"/>
              <a:t>9,600 computers =&gt; 1 hour! (but</a:t>
            </a:r>
            <a:r>
              <a:rPr lang="is-IS" sz="2000" dirty="0" smtClean="0"/>
              <a:t>…)</a:t>
            </a:r>
          </a:p>
          <a:p>
            <a:r>
              <a:rPr lang="is-IS" sz="2400" dirty="0" smtClean="0"/>
              <a:t>In HTC, these machines are no faster than your laptop!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Submit tasks to a queue (on a submit point)</a:t>
            </a:r>
          </a:p>
          <a:p>
            <a:r>
              <a:rPr lang="en-US" sz="2800" dirty="0" smtClean="0"/>
              <a:t>Tasks are scheduled to run on computers (execute points)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19504" y="2589464"/>
            <a:ext cx="2524144" cy="1977225"/>
            <a:chOff x="3086855" y="4123553"/>
            <a:chExt cx="2524144" cy="1977225"/>
          </a:xfrm>
        </p:grpSpPr>
        <p:pic>
          <p:nvPicPr>
            <p:cNvPr id="26" name="Picture 25" descr="queu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queue</a:t>
              </a:r>
            </a:p>
            <a:p>
              <a:pPr algn="ctr"/>
              <a:endParaRPr lang="en-US" dirty="0" smtClean="0">
                <a:latin typeface="Arial"/>
                <a:cs typeface="Arial"/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76891" y="2571750"/>
            <a:ext cx="1344064" cy="876563"/>
            <a:chOff x="6708589" y="4275951"/>
            <a:chExt cx="1750032" cy="1141325"/>
          </a:xfrm>
        </p:grpSpPr>
        <p:pic>
          <p:nvPicPr>
            <p:cNvPr id="29" name="Picture 28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Rectangle 29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execute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pic>
        <p:nvPicPr>
          <p:cNvPr id="31" name="Picture 30" descr="stack-of-papers-537x3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9" y="3073041"/>
            <a:ext cx="1478478" cy="96362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47536" y="3303409"/>
            <a:ext cx="1344064" cy="876563"/>
            <a:chOff x="6708589" y="4275951"/>
            <a:chExt cx="1750032" cy="1141325"/>
          </a:xfrm>
        </p:grpSpPr>
        <p:pic>
          <p:nvPicPr>
            <p:cNvPr id="33" name="Picture 32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tangle 33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execute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64349" y="4091642"/>
            <a:ext cx="1344064" cy="876563"/>
            <a:chOff x="6708589" y="4275951"/>
            <a:chExt cx="1750032" cy="1141325"/>
          </a:xfrm>
        </p:grpSpPr>
        <p:pic>
          <p:nvPicPr>
            <p:cNvPr id="36" name="Picture 35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7" name="Rectangle 3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execute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38" name="Straight Arrow Connector 37"/>
          <p:cNvCxnSpPr>
            <a:stCxn id="31" idx="3"/>
            <a:endCxn id="27" idx="1"/>
          </p:cNvCxnSpPr>
          <p:nvPr/>
        </p:nvCxnSpPr>
        <p:spPr>
          <a:xfrm>
            <a:off x="1602837" y="3554854"/>
            <a:ext cx="516667" cy="23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29" idx="1"/>
          </p:cNvCxnSpPr>
          <p:nvPr/>
        </p:nvCxnSpPr>
        <p:spPr>
          <a:xfrm flipV="1">
            <a:off x="4611494" y="3010032"/>
            <a:ext cx="2665397" cy="7126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33" idx="1"/>
          </p:cNvCxnSpPr>
          <p:nvPr/>
        </p:nvCxnSpPr>
        <p:spPr>
          <a:xfrm>
            <a:off x="4611494" y="3722709"/>
            <a:ext cx="3036042" cy="189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1"/>
          </p:cNvCxnSpPr>
          <p:nvPr/>
        </p:nvCxnSpPr>
        <p:spPr>
          <a:xfrm>
            <a:off x="4648200" y="3714750"/>
            <a:ext cx="2516149" cy="8151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Distributed Computing Systems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HTCondor</a:t>
            </a:r>
            <a:r>
              <a:rPr lang="en-US" sz="2400" dirty="0" smtClean="0"/>
              <a:t> (much, much more to come!)</a:t>
            </a:r>
          </a:p>
          <a:p>
            <a:r>
              <a:rPr lang="en-US" sz="2400" dirty="0" smtClean="0"/>
              <a:t>Other systems to manage a local cluster:</a:t>
            </a:r>
          </a:p>
          <a:p>
            <a:pPr lvl="1"/>
            <a:r>
              <a:rPr lang="en-US" sz="2000" dirty="0" smtClean="0"/>
              <a:t>PBS/Torque</a:t>
            </a:r>
          </a:p>
          <a:p>
            <a:pPr lvl="1"/>
            <a:r>
              <a:rPr lang="en-US" sz="2000" dirty="0" smtClean="0"/>
              <a:t>LSF</a:t>
            </a:r>
          </a:p>
          <a:p>
            <a:pPr lvl="1"/>
            <a:r>
              <a:rPr lang="en-US" sz="2000" dirty="0" smtClean="0"/>
              <a:t>Sun Grid Engine/Oracle Grid Engine</a:t>
            </a:r>
          </a:p>
          <a:p>
            <a:pPr lvl="1"/>
            <a:r>
              <a:rPr lang="en-US" sz="2000" dirty="0" smtClean="0"/>
              <a:t>SLURM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7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r>
              <a:rPr lang="en-US" dirty="0" smtClean="0"/>
              <a:t> History and Status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774700" y="1000126"/>
            <a:ext cx="7772400" cy="3705224"/>
          </a:xfrm>
        </p:spPr>
        <p:txBody>
          <a:bodyPr/>
          <a:lstStyle/>
          <a:p>
            <a:r>
              <a:rPr lang="en-US" sz="1800" dirty="0" smtClean="0"/>
              <a:t>History</a:t>
            </a:r>
          </a:p>
          <a:p>
            <a:pPr lvl="1"/>
            <a:r>
              <a:rPr lang="en-US" sz="1600" dirty="0" smtClean="0"/>
              <a:t>Started in 1988 as a “cycle scavenger”</a:t>
            </a:r>
          </a:p>
          <a:p>
            <a:pPr lvl="1"/>
            <a:r>
              <a:rPr lang="en-US" sz="1600" dirty="0" smtClean="0"/>
              <a:t>Protected interests of users and machine owners</a:t>
            </a:r>
          </a:p>
          <a:p>
            <a:r>
              <a:rPr lang="en-US" sz="1800" dirty="0" smtClean="0"/>
              <a:t>Today</a:t>
            </a:r>
          </a:p>
          <a:p>
            <a:pPr lvl="1"/>
            <a:r>
              <a:rPr lang="en-US" sz="1600" dirty="0" smtClean="0"/>
              <a:t>Expanded to become CHTC team: 20+ full-time staff</a:t>
            </a:r>
          </a:p>
          <a:p>
            <a:pPr lvl="1"/>
            <a:r>
              <a:rPr lang="en-US" sz="1600" dirty="0" smtClean="0"/>
              <a:t>Current production release: </a:t>
            </a:r>
            <a:r>
              <a:rPr lang="en-US" sz="1600" dirty="0" err="1" smtClean="0"/>
              <a:t>HTCondor</a:t>
            </a:r>
            <a:r>
              <a:rPr lang="en-US" sz="1600" dirty="0" smtClean="0"/>
              <a:t> 8.4.8</a:t>
            </a:r>
          </a:p>
          <a:p>
            <a:pPr lvl="1"/>
            <a:r>
              <a:rPr lang="en-US" sz="1600" dirty="0" err="1" smtClean="0"/>
              <a:t>HTCondor</a:t>
            </a:r>
            <a:r>
              <a:rPr lang="en-US" sz="1600" dirty="0" smtClean="0"/>
              <a:t> software: ~700,000 lines of C/C++ code</a:t>
            </a:r>
          </a:p>
          <a:p>
            <a:r>
              <a:rPr lang="en-US" sz="1800" dirty="0" err="1" smtClean="0"/>
              <a:t>Miron</a:t>
            </a:r>
            <a:r>
              <a:rPr lang="en-US" sz="1800" dirty="0" smtClean="0"/>
              <a:t> </a:t>
            </a:r>
            <a:r>
              <a:rPr lang="en-US" sz="1800" dirty="0" err="1" smtClean="0"/>
              <a:t>Livny</a:t>
            </a:r>
            <a:endParaRPr lang="en-US" sz="1800" dirty="0" smtClean="0"/>
          </a:p>
          <a:p>
            <a:pPr lvl="1"/>
            <a:r>
              <a:rPr lang="en-US" sz="1600" dirty="0" smtClean="0"/>
              <a:t>Professor, UW-Madison </a:t>
            </a:r>
            <a:r>
              <a:rPr lang="en-US" sz="1600" dirty="0" err="1" smtClean="0"/>
              <a:t>CompSci</a:t>
            </a:r>
            <a:endParaRPr lang="en-US" sz="1600" dirty="0" smtClean="0"/>
          </a:p>
          <a:p>
            <a:pPr lvl="1"/>
            <a:r>
              <a:rPr lang="en-US" sz="1600" dirty="0" smtClean="0"/>
              <a:t>Director, CHTC</a:t>
            </a:r>
          </a:p>
          <a:p>
            <a:pPr lvl="1"/>
            <a:r>
              <a:rPr lang="en-US" sz="1600" dirty="0" smtClean="0"/>
              <a:t>Dir. Of Core Comp. Tech., WID/MIR </a:t>
            </a:r>
          </a:p>
          <a:p>
            <a:pPr lvl="1"/>
            <a:r>
              <a:rPr lang="en-US" sz="1600" dirty="0" smtClean="0"/>
              <a:t>Tech. Director &amp; PI, OSG</a:t>
            </a:r>
          </a:p>
        </p:txBody>
      </p:sp>
      <p:sp>
        <p:nvSpPr>
          <p:cNvPr id="27" name="object 21"/>
          <p:cNvSpPr/>
          <p:nvPr/>
        </p:nvSpPr>
        <p:spPr>
          <a:xfrm>
            <a:off x="6553200" y="1733550"/>
            <a:ext cx="2290097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r>
              <a:rPr lang="en-US" dirty="0" smtClean="0"/>
              <a:t> --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Submit tasks to a queue (on a submit point)</a:t>
            </a:r>
          </a:p>
          <a:p>
            <a:r>
              <a:rPr lang="en-US" sz="2800" dirty="0" err="1" smtClean="0"/>
              <a:t>HTCondor</a:t>
            </a:r>
            <a:r>
              <a:rPr lang="en-US" sz="2800" dirty="0" smtClean="0"/>
              <a:t> schedules them to run on computers (execute points)</a:t>
            </a:r>
            <a:endParaRPr lang="en-US" sz="2800" dirty="0"/>
          </a:p>
        </p:txBody>
      </p:sp>
      <p:pic>
        <p:nvPicPr>
          <p:cNvPr id="24" name="Picture 23" descr="HTCondor_red_blk_not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19" y="2495550"/>
            <a:ext cx="1965768" cy="464616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19504" y="2589464"/>
            <a:ext cx="2524144" cy="1977225"/>
            <a:chOff x="3086855" y="4123553"/>
            <a:chExt cx="2524144" cy="1977225"/>
          </a:xfrm>
        </p:grpSpPr>
        <p:pic>
          <p:nvPicPr>
            <p:cNvPr id="26" name="Picture 25" descr="queu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submit point</a:t>
              </a:r>
            </a:p>
            <a:p>
              <a:pPr algn="ctr"/>
              <a:endParaRPr lang="en-US" dirty="0" smtClean="0">
                <a:latin typeface="Arial"/>
                <a:cs typeface="Arial"/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76891" y="2571750"/>
            <a:ext cx="1344064" cy="876563"/>
            <a:chOff x="6708589" y="4275951"/>
            <a:chExt cx="1750032" cy="1141325"/>
          </a:xfrm>
        </p:grpSpPr>
        <p:pic>
          <p:nvPicPr>
            <p:cNvPr id="29" name="Picture 28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Rectangle 29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execute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pic>
        <p:nvPicPr>
          <p:cNvPr id="31" name="Picture 30" descr="stack-of-papers-537x35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9" y="3073041"/>
            <a:ext cx="1478478" cy="96362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47536" y="3303409"/>
            <a:ext cx="1344064" cy="876563"/>
            <a:chOff x="6708589" y="4275951"/>
            <a:chExt cx="1750032" cy="1141325"/>
          </a:xfrm>
        </p:grpSpPr>
        <p:pic>
          <p:nvPicPr>
            <p:cNvPr id="33" name="Picture 32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tangle 33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execute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64349" y="4091642"/>
            <a:ext cx="1344064" cy="876563"/>
            <a:chOff x="6708589" y="4275951"/>
            <a:chExt cx="1750032" cy="1141325"/>
          </a:xfrm>
        </p:grpSpPr>
        <p:pic>
          <p:nvPicPr>
            <p:cNvPr id="36" name="Picture 35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7" name="Rectangle 3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execute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38" name="Straight Arrow Connector 37"/>
          <p:cNvCxnSpPr>
            <a:stCxn id="31" idx="3"/>
            <a:endCxn id="27" idx="1"/>
          </p:cNvCxnSpPr>
          <p:nvPr/>
        </p:nvCxnSpPr>
        <p:spPr>
          <a:xfrm>
            <a:off x="1602837" y="3554854"/>
            <a:ext cx="516667" cy="23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2"/>
            <a:endCxn id="29" idx="1"/>
          </p:cNvCxnSpPr>
          <p:nvPr/>
        </p:nvCxnSpPr>
        <p:spPr>
          <a:xfrm>
            <a:off x="5967003" y="2960166"/>
            <a:ext cx="1309888" cy="49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  <a:endCxn id="33" idx="1"/>
          </p:cNvCxnSpPr>
          <p:nvPr/>
        </p:nvCxnSpPr>
        <p:spPr>
          <a:xfrm>
            <a:off x="5967003" y="2960166"/>
            <a:ext cx="1680533" cy="781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2"/>
            <a:endCxn id="36" idx="1"/>
          </p:cNvCxnSpPr>
          <p:nvPr/>
        </p:nvCxnSpPr>
        <p:spPr>
          <a:xfrm>
            <a:off x="5967003" y="2960166"/>
            <a:ext cx="1197346" cy="15697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27" idx="3"/>
          </p:cNvCxnSpPr>
          <p:nvPr/>
        </p:nvCxnSpPr>
        <p:spPr>
          <a:xfrm flipH="1">
            <a:off x="4643648" y="2960166"/>
            <a:ext cx="1323355" cy="617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3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 an </a:t>
            </a:r>
            <a:r>
              <a:rPr lang="en-US" dirty="0" err="1" smtClean="0"/>
              <a:t>HTCondor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774700" y="1000126"/>
            <a:ext cx="7772400" cy="3933824"/>
          </a:xfrm>
        </p:spPr>
        <p:txBody>
          <a:bodyPr/>
          <a:lstStyle/>
          <a:p>
            <a:r>
              <a:rPr lang="en-US" sz="1800" dirty="0" smtClean="0"/>
              <a:t>Users</a:t>
            </a:r>
          </a:p>
          <a:p>
            <a:pPr lvl="1"/>
            <a:r>
              <a:rPr lang="en-US" sz="1600" dirty="0" smtClean="0"/>
              <a:t>Define jobs, their requirements, and preferences</a:t>
            </a:r>
          </a:p>
          <a:p>
            <a:pPr lvl="1"/>
            <a:r>
              <a:rPr lang="en-US" sz="1600" dirty="0" smtClean="0"/>
              <a:t>Submit and cancel jobs</a:t>
            </a:r>
          </a:p>
          <a:p>
            <a:pPr lvl="1"/>
            <a:r>
              <a:rPr lang="en-US" sz="1600" dirty="0" smtClean="0"/>
              <a:t>Check on the state of a job</a:t>
            </a:r>
          </a:p>
          <a:p>
            <a:r>
              <a:rPr lang="en-US" sz="1800" dirty="0" smtClean="0"/>
              <a:t>Administrators</a:t>
            </a:r>
            <a:endParaRPr lang="en-US" sz="1800" dirty="0" smtClean="0"/>
          </a:p>
          <a:p>
            <a:pPr lvl="1"/>
            <a:r>
              <a:rPr lang="en-US" sz="1600" dirty="0" smtClean="0"/>
              <a:t>Configure and control the </a:t>
            </a:r>
            <a:r>
              <a:rPr lang="en-US" sz="1600" dirty="0" err="1" smtClean="0"/>
              <a:t>HTCondor</a:t>
            </a:r>
            <a:r>
              <a:rPr lang="en-US" sz="1600" dirty="0" smtClean="0"/>
              <a:t> system</a:t>
            </a:r>
          </a:p>
          <a:p>
            <a:pPr lvl="1"/>
            <a:r>
              <a:rPr lang="en-US" sz="1600" dirty="0" smtClean="0"/>
              <a:t>Implement policies</a:t>
            </a:r>
          </a:p>
          <a:p>
            <a:pPr lvl="1"/>
            <a:r>
              <a:rPr lang="en-US" sz="1600" dirty="0" smtClean="0"/>
              <a:t>Check on the state of the machines</a:t>
            </a:r>
          </a:p>
          <a:p>
            <a:r>
              <a:rPr lang="en-US" sz="1800" dirty="0" err="1" smtClean="0"/>
              <a:t>HTCondor</a:t>
            </a:r>
            <a:r>
              <a:rPr lang="en-US" sz="1800" dirty="0" smtClean="0"/>
              <a:t> Software</a:t>
            </a:r>
          </a:p>
          <a:p>
            <a:pPr lvl="1"/>
            <a:r>
              <a:rPr lang="en-US" sz="1600" dirty="0" smtClean="0"/>
              <a:t>Match jobs to machines (enforcing all policies)</a:t>
            </a:r>
          </a:p>
          <a:p>
            <a:pPr lvl="1"/>
            <a:r>
              <a:rPr lang="en-US" sz="1600" dirty="0" smtClean="0"/>
              <a:t>Track and manage machines</a:t>
            </a:r>
          </a:p>
          <a:p>
            <a:pPr lvl="1"/>
            <a:r>
              <a:rPr lang="en-US" sz="1600" dirty="0" smtClean="0"/>
              <a:t>Track and run jobs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</a:t>
            </a:r>
            <a:r>
              <a:rPr lang="en-US" i="1" dirty="0" smtClean="0"/>
              <a:t>job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/>
              <a:t>Job</a:t>
            </a:r>
            <a:r>
              <a:rPr lang="en-US" sz="2000" dirty="0" smtClean="0"/>
              <a:t>: A computer program or one run of it</a:t>
            </a:r>
          </a:p>
          <a:p>
            <a:r>
              <a:rPr lang="en-US" sz="2000" dirty="0" smtClean="0"/>
              <a:t>Not interactive, no graphic interface (e.g. not Word or email)</a:t>
            </a:r>
          </a:p>
          <a:p>
            <a:pPr lvl="1"/>
            <a:r>
              <a:rPr lang="en-US" sz="1800" dirty="0" smtClean="0"/>
              <a:t>How would you interact with 1,000 programs running at once?</a:t>
            </a:r>
          </a:p>
          <a:p>
            <a:r>
              <a:rPr lang="en-US" sz="2000" dirty="0" smtClean="0"/>
              <a:t>Three main pieces</a:t>
            </a:r>
          </a:p>
          <a:p>
            <a:pPr marL="457093" lvl="1" indent="0">
              <a:buNone/>
            </a:pPr>
            <a:r>
              <a:rPr lang="en-US" sz="1800" dirty="0" smtClean="0"/>
              <a:t>1. Input: Command-line arguments and/or files</a:t>
            </a:r>
          </a:p>
          <a:p>
            <a:pPr marL="457093" lvl="1" indent="0">
              <a:buNone/>
            </a:pPr>
            <a:r>
              <a:rPr lang="en-US" sz="1800" dirty="0" smtClean="0"/>
              <a:t>2. Executable: the program to run</a:t>
            </a:r>
          </a:p>
          <a:p>
            <a:pPr marL="457093" lvl="1" indent="0">
              <a:buNone/>
            </a:pPr>
            <a:r>
              <a:rPr lang="en-US" sz="1800" dirty="0" smtClean="0"/>
              <a:t>3. Output: standard output &amp; error and/or files</a:t>
            </a:r>
          </a:p>
          <a:p>
            <a:r>
              <a:rPr lang="en-US" sz="2000" dirty="0" smtClean="0"/>
              <a:t>Scheduling</a:t>
            </a:r>
          </a:p>
          <a:p>
            <a:pPr lvl="1"/>
            <a:r>
              <a:rPr lang="en-US" sz="1800" dirty="0" smtClean="0"/>
              <a:t>User decides when to </a:t>
            </a:r>
            <a:r>
              <a:rPr lang="en-US" sz="1800" i="1" dirty="0" smtClean="0"/>
              <a:t>submit</a:t>
            </a:r>
            <a:r>
              <a:rPr lang="en-US" sz="1800" dirty="0" smtClean="0"/>
              <a:t> job to be run</a:t>
            </a:r>
          </a:p>
          <a:p>
            <a:pPr lvl="1"/>
            <a:r>
              <a:rPr lang="en-US" sz="1800" dirty="0" smtClean="0"/>
              <a:t>System decides when to run job, based on policy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</a:t>
            </a:r>
            <a:r>
              <a:rPr lang="en-US" i="1" dirty="0" smtClean="0"/>
              <a:t>Machine, Slot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/>
              <a:t>Machine</a:t>
            </a:r>
            <a:endParaRPr lang="en-US" sz="2000" dirty="0" smtClean="0"/>
          </a:p>
          <a:p>
            <a:pPr lvl="1"/>
            <a:r>
              <a:rPr lang="en-US" sz="1800" dirty="0" smtClean="0"/>
              <a:t>A machine is a physical computer (typically)</a:t>
            </a:r>
          </a:p>
          <a:p>
            <a:pPr lvl="1"/>
            <a:r>
              <a:rPr lang="en-US" sz="1800" dirty="0" smtClean="0"/>
              <a:t>May have multiple </a:t>
            </a:r>
            <a:r>
              <a:rPr lang="en-US" sz="1800" i="1" dirty="0" smtClean="0"/>
              <a:t>processors</a:t>
            </a:r>
            <a:r>
              <a:rPr lang="en-US" sz="1800" dirty="0" smtClean="0"/>
              <a:t> (computer chips)</a:t>
            </a:r>
          </a:p>
          <a:p>
            <a:pPr lvl="1"/>
            <a:r>
              <a:rPr lang="en-US" sz="1800" dirty="0" smtClean="0"/>
              <a:t>One processor may have multiple </a:t>
            </a:r>
            <a:r>
              <a:rPr lang="en-US" sz="1800" i="1" dirty="0" smtClean="0"/>
              <a:t>cores</a:t>
            </a:r>
            <a:r>
              <a:rPr lang="en-US" sz="1800" dirty="0" smtClean="0"/>
              <a:t> (CPUs)</a:t>
            </a:r>
          </a:p>
          <a:p>
            <a:r>
              <a:rPr lang="en-US" sz="2200" dirty="0" err="1" smtClean="0"/>
              <a:t>HTCondor</a:t>
            </a:r>
            <a:r>
              <a:rPr lang="en-US" sz="2200" dirty="0" smtClean="0"/>
              <a:t>: </a:t>
            </a:r>
            <a:r>
              <a:rPr lang="en-US" sz="2200" i="1" dirty="0" smtClean="0"/>
              <a:t>Slot</a:t>
            </a:r>
            <a:endParaRPr lang="en-US" sz="2200" dirty="0" smtClean="0"/>
          </a:p>
          <a:p>
            <a:pPr lvl="1"/>
            <a:r>
              <a:rPr lang="en-US" sz="1800" dirty="0" smtClean="0"/>
              <a:t>One assignable unit of a machine (i.e. 1 job per slot)</a:t>
            </a:r>
          </a:p>
          <a:p>
            <a:pPr lvl="1"/>
            <a:r>
              <a:rPr lang="en-US" sz="1800" dirty="0" smtClean="0"/>
              <a:t>Most often, corresponds to one core</a:t>
            </a:r>
          </a:p>
          <a:p>
            <a:pPr lvl="1"/>
            <a:r>
              <a:rPr lang="en-US" sz="1800" dirty="0" smtClean="0"/>
              <a:t>Thus, typical machines today have 4-40 slots</a:t>
            </a:r>
          </a:p>
          <a:p>
            <a:r>
              <a:rPr lang="en-US" sz="2200" dirty="0" smtClean="0"/>
              <a:t>Advanced </a:t>
            </a:r>
            <a:r>
              <a:rPr lang="en-US" sz="2200" dirty="0" err="1" smtClean="0"/>
              <a:t>HTCondor</a:t>
            </a:r>
            <a:r>
              <a:rPr lang="en-US" sz="2200" dirty="0" smtClean="0"/>
              <a:t> features: Can get 1 slot with many cores on one machine for multicore jobs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Session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basics of High Throughput </a:t>
            </a:r>
            <a:r>
              <a:rPr lang="en-US" dirty="0" smtClean="0"/>
              <a:t>Computing (HTC)</a:t>
            </a:r>
            <a:endParaRPr lang="en-US" dirty="0" smtClean="0"/>
          </a:p>
          <a:p>
            <a:r>
              <a:rPr lang="en-US" dirty="0" smtClean="0"/>
              <a:t>Understand a few things about </a:t>
            </a:r>
            <a:r>
              <a:rPr lang="en-US" dirty="0" err="1" smtClean="0"/>
              <a:t>HTCondor</a:t>
            </a:r>
            <a:r>
              <a:rPr lang="en-US" dirty="0" smtClean="0"/>
              <a:t>, which is one kind of HTC system</a:t>
            </a:r>
          </a:p>
          <a:p>
            <a:r>
              <a:rPr lang="en-US" dirty="0" smtClean="0"/>
              <a:t>Use basic </a:t>
            </a:r>
            <a:r>
              <a:rPr lang="en-US" dirty="0" err="1" smtClean="0"/>
              <a:t>HTCondor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Run a job locally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Matchmaking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Two-way process of finding a slot for a job</a:t>
            </a:r>
          </a:p>
          <a:p>
            <a:r>
              <a:rPr lang="en-US" sz="2400" dirty="0" smtClean="0"/>
              <a:t>Jobs have requirements and preferences</a:t>
            </a:r>
          </a:p>
          <a:p>
            <a:pPr lvl="1"/>
            <a:r>
              <a:rPr lang="en-US" sz="2000" dirty="0" smtClean="0"/>
              <a:t>E.g.: I need Red Hat Linux 6 and 100 GB of disk space, and prefer to get as much memory as possible</a:t>
            </a:r>
          </a:p>
          <a:p>
            <a:r>
              <a:rPr lang="en-US" sz="2400" dirty="0" smtClean="0"/>
              <a:t>Machines have requirements and preferences</a:t>
            </a:r>
          </a:p>
          <a:p>
            <a:pPr lvl="1"/>
            <a:r>
              <a:rPr lang="en-US" sz="2000" dirty="0" smtClean="0"/>
              <a:t>E.g.: I run jobs only from users in the Comp. Sci. dept., and prefer to run ones that ask for a lot of memory</a:t>
            </a:r>
          </a:p>
          <a:p>
            <a:r>
              <a:rPr lang="en-US" sz="2400" i="1" dirty="0" smtClean="0"/>
              <a:t>Important jobs may replace less important ones</a:t>
            </a:r>
          </a:p>
          <a:p>
            <a:pPr lvl="1"/>
            <a:r>
              <a:rPr lang="en-US" sz="2000" dirty="0" smtClean="0"/>
              <a:t>Thus: Not as simple as waiting in a line!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Job Submission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33582" cy="3394472"/>
          </a:xfrm>
        </p:spPr>
        <p:txBody>
          <a:bodyPr/>
          <a:lstStyle/>
          <a:p>
            <a:r>
              <a:rPr lang="en-US" sz="2400" dirty="0" smtClean="0"/>
              <a:t>For our example, we will be using an imaginary program called “</a:t>
            </a:r>
            <a:r>
              <a:rPr lang="en-US" sz="2400" dirty="0" err="1" smtClean="0"/>
              <a:t>compare_states</a:t>
            </a:r>
            <a:r>
              <a:rPr lang="en-US" sz="2400" dirty="0" smtClean="0"/>
              <a:t>”, which compares two data files and produces a single output file.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80719" y="2881447"/>
            <a:ext cx="7154426" cy="1713176"/>
            <a:chOff x="980719" y="3841928"/>
            <a:chExt cx="7154426" cy="2284235"/>
          </a:xfrm>
        </p:grpSpPr>
        <p:sp>
          <p:nvSpPr>
            <p:cNvPr id="4" name="Rectangle 3"/>
            <p:cNvSpPr/>
            <p:nvPr/>
          </p:nvSpPr>
          <p:spPr>
            <a:xfrm>
              <a:off x="980719" y="3841928"/>
              <a:ext cx="1019902" cy="9605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Courier"/>
                  <a:cs typeface="Courier"/>
                </a:rPr>
                <a:t>wi.dat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24918" y="4142340"/>
              <a:ext cx="1390694" cy="13181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compare_</a:t>
              </a:r>
            </a:p>
            <a:p>
              <a:pPr algn="ctr"/>
              <a:r>
                <a:rPr lang="en-US" dirty="0" smtClean="0">
                  <a:latin typeface="Courier"/>
                  <a:cs typeface="Courier"/>
                </a:rPr>
                <a:t>states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80719" y="5075851"/>
              <a:ext cx="1027604" cy="1050312"/>
            </a:xfrm>
            <a:prstGeom prst="rect">
              <a:avLst/>
            </a:prstGeom>
            <a:solidFill>
              <a:srgbClr val="B7B7F5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Courier"/>
                  <a:cs typeface="Courier"/>
                </a:rPr>
                <a:t>us.dat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47021" y="4322198"/>
              <a:ext cx="1688124" cy="934329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Courier"/>
                  <a:cs typeface="Courier"/>
                </a:rPr>
                <a:t>wi.dat.out</a:t>
              </a:r>
              <a:endParaRPr lang="en-US" sz="1600" dirty="0">
                <a:latin typeface="Courier"/>
                <a:cs typeface="Courier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5" idx="1"/>
            </p:cNvCxnSpPr>
            <p:nvPr/>
          </p:nvCxnSpPr>
          <p:spPr>
            <a:xfrm flipV="1">
              <a:off x="2008323" y="4801416"/>
              <a:ext cx="1716595" cy="79959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  <a:endCxn id="7" idx="1"/>
            </p:cNvCxnSpPr>
            <p:nvPr/>
          </p:nvCxnSpPr>
          <p:spPr>
            <a:xfrm flipV="1">
              <a:off x="5115612" y="4789363"/>
              <a:ext cx="1331409" cy="12053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2000621" y="4322198"/>
              <a:ext cx="1724297" cy="4792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640920" y="4383203"/>
            <a:ext cx="6045881" cy="307777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wi.dat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us.dat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wi.dat.out</a:t>
            </a:r>
            <a:endParaRPr lang="en-US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Callout 24"/>
          <p:cNvSpPr/>
          <p:nvPr/>
        </p:nvSpPr>
        <p:spPr>
          <a:xfrm>
            <a:off x="248195" y="2698042"/>
            <a:ext cx="2050869" cy="1220241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Submit file</a:t>
            </a:r>
            <a:r>
              <a:rPr lang="en-US" dirty="0" smtClean="0"/>
              <a:t>: communicates everything about your job(s) to </a:t>
            </a:r>
            <a:r>
              <a:rPr lang="en-US" dirty="0" err="1" smtClean="0"/>
              <a:t>HTCondor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90087" y="2534874"/>
            <a:ext cx="2536993" cy="2062103"/>
          </a:xfrm>
          <a:prstGeom prst="rect">
            <a:avLst/>
          </a:prstGeom>
          <a:solidFill>
            <a:srgbClr val="FDF4D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"/>
                <a:cs typeface="Courier"/>
              </a:rPr>
              <a:t>executable = </a:t>
            </a:r>
            <a:r>
              <a:rPr lang="en-US" sz="800" dirty="0" err="1" smtClean="0">
                <a:latin typeface="Courier"/>
                <a:cs typeface="Courier"/>
              </a:rPr>
              <a:t>compare_states</a:t>
            </a:r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arguments = </a:t>
            </a:r>
            <a:r>
              <a:rPr lang="en-US" sz="800" dirty="0" err="1" smtClean="0">
                <a:latin typeface="Courier"/>
                <a:cs typeface="Courier"/>
              </a:rPr>
              <a:t>wi.dat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 err="1" smtClean="0">
                <a:latin typeface="Courier"/>
                <a:cs typeface="Courier"/>
              </a:rPr>
              <a:t>us.dat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 err="1" smtClean="0">
                <a:latin typeface="Courier"/>
                <a:cs typeface="Courier"/>
              </a:rPr>
              <a:t>wi.dat.out</a:t>
            </a:r>
            <a:endParaRPr lang="en-US" sz="800" dirty="0" smtClean="0">
              <a:latin typeface="Courier"/>
              <a:cs typeface="Courier"/>
            </a:endParaRPr>
          </a:p>
          <a:p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err="1" smtClean="0">
                <a:latin typeface="Courier"/>
                <a:cs typeface="Courier"/>
              </a:rPr>
              <a:t>should_transfer_files</a:t>
            </a:r>
            <a:r>
              <a:rPr lang="en-US" sz="800" dirty="0" smtClean="0">
                <a:latin typeface="Courier"/>
                <a:cs typeface="Courier"/>
              </a:rPr>
              <a:t> = YES</a:t>
            </a:r>
          </a:p>
          <a:p>
            <a:r>
              <a:rPr lang="en-US" sz="800" dirty="0" err="1" smtClean="0">
                <a:latin typeface="Courier"/>
                <a:cs typeface="Courier"/>
              </a:rPr>
              <a:t>transfer_input_files</a:t>
            </a:r>
            <a:r>
              <a:rPr lang="en-US" sz="800" dirty="0" smtClean="0">
                <a:latin typeface="Courier"/>
                <a:cs typeface="Courier"/>
              </a:rPr>
              <a:t> = </a:t>
            </a:r>
            <a:r>
              <a:rPr lang="en-US" sz="800" dirty="0" err="1" smtClean="0">
                <a:latin typeface="Courier"/>
                <a:cs typeface="Courier"/>
              </a:rPr>
              <a:t>us.dat</a:t>
            </a:r>
            <a:r>
              <a:rPr lang="en-US" sz="800" dirty="0" smtClean="0">
                <a:latin typeface="Courier"/>
                <a:cs typeface="Courier"/>
              </a:rPr>
              <a:t>, </a:t>
            </a:r>
            <a:r>
              <a:rPr lang="en-US" sz="800" dirty="0" err="1" smtClean="0">
                <a:latin typeface="Courier"/>
                <a:cs typeface="Courier"/>
              </a:rPr>
              <a:t>wi.dat</a:t>
            </a:r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err="1" smtClean="0">
                <a:latin typeface="Courier"/>
                <a:cs typeface="Courier"/>
              </a:rPr>
              <a:t>when_to_transfer_output</a:t>
            </a:r>
            <a:r>
              <a:rPr lang="en-US" sz="800" dirty="0" smtClean="0">
                <a:latin typeface="Courier"/>
                <a:cs typeface="Courier"/>
              </a:rPr>
              <a:t> = ON_EXIT</a:t>
            </a:r>
          </a:p>
          <a:p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log = </a:t>
            </a:r>
            <a:r>
              <a:rPr lang="en-US" sz="800" dirty="0" err="1">
                <a:latin typeface="Courier"/>
                <a:cs typeface="Courier"/>
              </a:rPr>
              <a:t>job.log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output = </a:t>
            </a:r>
            <a:r>
              <a:rPr lang="en-US" sz="800" dirty="0" err="1">
                <a:latin typeface="Courier"/>
                <a:cs typeface="Courier"/>
              </a:rPr>
              <a:t>job.out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error = </a:t>
            </a:r>
            <a:r>
              <a:rPr lang="en-US" sz="800" dirty="0" err="1">
                <a:latin typeface="Courier"/>
                <a:cs typeface="Courier"/>
              </a:rPr>
              <a:t>job.err</a:t>
            </a:r>
            <a:endParaRPr lang="en-US" sz="800" dirty="0">
              <a:latin typeface="Courier"/>
              <a:cs typeface="Courier"/>
            </a:endParaRPr>
          </a:p>
          <a:p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err="1" smtClean="0">
                <a:latin typeface="Courier"/>
                <a:cs typeface="Courier"/>
              </a:rPr>
              <a:t>request_cpus</a:t>
            </a:r>
            <a:r>
              <a:rPr lang="en-US" sz="800" dirty="0" smtClean="0">
                <a:latin typeface="Courier"/>
                <a:cs typeface="Courier"/>
              </a:rPr>
              <a:t> = 1</a:t>
            </a:r>
          </a:p>
          <a:p>
            <a:r>
              <a:rPr lang="en-US" sz="800" dirty="0" err="1" smtClean="0">
                <a:latin typeface="Courier"/>
                <a:cs typeface="Courier"/>
              </a:rPr>
              <a:t>request_disk</a:t>
            </a:r>
            <a:r>
              <a:rPr lang="en-US" sz="800" dirty="0" smtClean="0">
                <a:latin typeface="Courier"/>
                <a:cs typeface="Courier"/>
              </a:rPr>
              <a:t> = 20MB</a:t>
            </a:r>
          </a:p>
          <a:p>
            <a:r>
              <a:rPr lang="en-US" sz="800" dirty="0" err="1" smtClean="0">
                <a:latin typeface="Courier"/>
                <a:cs typeface="Courier"/>
              </a:rPr>
              <a:t>request_memory</a:t>
            </a:r>
            <a:r>
              <a:rPr lang="en-US" sz="800" dirty="0" smtClean="0">
                <a:latin typeface="Courier"/>
                <a:cs typeface="Courier"/>
              </a:rPr>
              <a:t> = 20MB</a:t>
            </a:r>
          </a:p>
          <a:p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queue 1</a:t>
            </a:r>
          </a:p>
        </p:txBody>
      </p:sp>
      <p:pic>
        <p:nvPicPr>
          <p:cNvPr id="13" name="Picture 12" descr="HTCondor_red_blk_not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1" y="3061239"/>
            <a:ext cx="2254709" cy="47998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 flipV="1">
            <a:off x="5627080" y="3301229"/>
            <a:ext cx="576411" cy="2646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5728" y="3084580"/>
            <a:ext cx="187371" cy="179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39876" y="3140748"/>
            <a:ext cx="255490" cy="2464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5728" y="3315287"/>
            <a:ext cx="188785" cy="196378"/>
          </a:xfrm>
          <a:prstGeom prst="rect">
            <a:avLst/>
          </a:prstGeom>
          <a:solidFill>
            <a:srgbClr val="9998FF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39966" y="3174376"/>
            <a:ext cx="310132" cy="174692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solidFill>
                  <a:srgbClr val="008000"/>
                </a:solidFill>
              </a:ln>
              <a:solidFill>
                <a:srgbClr val="CCFFCC"/>
              </a:solidFill>
              <a:latin typeface="Courier"/>
              <a:cs typeface="Courier"/>
            </a:endParaRPr>
          </a:p>
        </p:txBody>
      </p:sp>
      <p:cxnSp>
        <p:nvCxnSpPr>
          <p:cNvPr id="22" name="Straight Arrow Connector 21"/>
          <p:cNvCxnSpPr>
            <a:stCxn id="20" idx="3"/>
            <a:endCxn id="19" idx="1"/>
          </p:cNvCxnSpPr>
          <p:nvPr/>
        </p:nvCxnSpPr>
        <p:spPr>
          <a:xfrm flipV="1">
            <a:off x="824513" y="3263976"/>
            <a:ext cx="315363" cy="1495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 flipV="1">
            <a:off x="1395367" y="3261723"/>
            <a:ext cx="244599" cy="225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>
            <a:off x="823099" y="3174376"/>
            <a:ext cx="316778" cy="8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2"/>
            <a:endCxn id="12" idx="1"/>
          </p:cNvCxnSpPr>
          <p:nvPr/>
        </p:nvCxnSpPr>
        <p:spPr>
          <a:xfrm>
            <a:off x="2297355" y="3308163"/>
            <a:ext cx="792732" cy="257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 bwMode="auto">
          <a:xfrm>
            <a:off x="381000" y="1200150"/>
            <a:ext cx="4191000" cy="45720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7189" y="1058690"/>
            <a:ext cx="42910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wi.dat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should_transfer_files</a:t>
            </a:r>
            <a:r>
              <a:rPr lang="en-US" dirty="0">
                <a:latin typeface="Courier"/>
                <a:cs typeface="Courier"/>
              </a:rPr>
              <a:t> = YES</a:t>
            </a: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when_to_transfer_output</a:t>
            </a:r>
            <a:r>
              <a:rPr lang="en-US" dirty="0">
                <a:latin typeface="Courier"/>
                <a:cs typeface="Courier"/>
              </a:rPr>
              <a:t> = ON_EXIT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Submit File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List your executable and any arguments it takes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Arguments are any options passed to the executable from the command line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5924506" y="2315664"/>
            <a:ext cx="1390694" cy="742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"/>
                <a:cs typeface="Courier"/>
              </a:rPr>
              <a:t>compare_</a:t>
            </a:r>
          </a:p>
          <a:p>
            <a:pPr algn="ctr"/>
            <a:r>
              <a:rPr lang="en-US" dirty="0" smtClean="0">
                <a:latin typeface="Courier"/>
                <a:cs typeface="Courier"/>
              </a:rPr>
              <a:t>states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4629150"/>
            <a:ext cx="4114800" cy="261610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100" dirty="0" err="1" smtClean="0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100" dirty="0" smtClean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1100" dirty="0" err="1" smtClean="0">
                <a:solidFill>
                  <a:srgbClr val="FFFFFF"/>
                </a:solidFill>
                <a:latin typeface="Courier"/>
                <a:cs typeface="Courier"/>
              </a:rPr>
              <a:t>wi.dat</a:t>
            </a:r>
            <a:r>
              <a:rPr lang="en-US" sz="1100" dirty="0" smtClean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1100" dirty="0" err="1" smtClean="0">
                <a:solidFill>
                  <a:srgbClr val="FFFFFF"/>
                </a:solidFill>
                <a:latin typeface="Courier"/>
                <a:cs typeface="Courier"/>
              </a:rPr>
              <a:t>us.dat</a:t>
            </a:r>
            <a:r>
              <a:rPr lang="en-US" sz="1100" dirty="0" smtClean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1100" dirty="0" err="1" smtClean="0">
                <a:solidFill>
                  <a:srgbClr val="FFFFFF"/>
                </a:solidFill>
                <a:latin typeface="Courier"/>
                <a:cs typeface="Courier"/>
              </a:rPr>
              <a:t>wi.dat.out</a:t>
            </a:r>
            <a:endParaRPr lang="en-US" sz="1100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 bwMode="auto">
          <a:xfrm>
            <a:off x="381000" y="1809750"/>
            <a:ext cx="4191000" cy="45720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should_transfer_files</a:t>
            </a:r>
            <a:r>
              <a:rPr lang="en-US" dirty="0">
                <a:latin typeface="Courier"/>
                <a:cs typeface="Courier"/>
              </a:rPr>
              <a:t> = YES</a:t>
            </a: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when_to_transfer_output</a:t>
            </a:r>
            <a:r>
              <a:rPr lang="en-US" dirty="0">
                <a:latin typeface="Courier"/>
                <a:cs typeface="Courier"/>
              </a:rPr>
              <a:t> = ON_EXIT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Submit File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Comma separated list of input files to transfer to the machine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324600" y="2495550"/>
            <a:ext cx="1019902" cy="7204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ourier"/>
                <a:cs typeface="Courier"/>
              </a:rPr>
              <a:t>wi.dat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24600" y="3420992"/>
            <a:ext cx="1027604" cy="787734"/>
          </a:xfrm>
          <a:prstGeom prst="rect">
            <a:avLst/>
          </a:prstGeom>
          <a:solidFill>
            <a:srgbClr val="B7B7F5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ourier"/>
                <a:cs typeface="Courier"/>
              </a:rPr>
              <a:t>us.dat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Submit File</a:t>
            </a:r>
            <a:endParaRPr lang="en-US" dirty="0"/>
          </a:p>
        </p:txBody>
      </p:sp>
      <p:sp>
        <p:nvSpPr>
          <p:cNvPr id="42" name="Content Placeholder 4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err="1" smtClean="0"/>
              <a:t>HTCondor</a:t>
            </a:r>
            <a:r>
              <a:rPr lang="en-US" sz="2400" dirty="0" smtClean="0"/>
              <a:t> will transfer back all new and changed files (usually output) from the job.</a:t>
            </a:r>
            <a:endParaRPr lang="en-US" sz="2400" dirty="0"/>
          </a:p>
        </p:txBody>
      </p:sp>
      <p:sp>
        <p:nvSpPr>
          <p:cNvPr id="38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Rectangle 39"/>
          <p:cNvSpPr/>
          <p:nvPr/>
        </p:nvSpPr>
        <p:spPr bwMode="auto">
          <a:xfrm>
            <a:off x="381000" y="2266950"/>
            <a:ext cx="4191000" cy="22860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should_transfer_files</a:t>
            </a:r>
            <a:r>
              <a:rPr lang="en-US" dirty="0">
                <a:latin typeface="Courier"/>
                <a:cs typeface="Courier"/>
              </a:rPr>
              <a:t> = YES</a:t>
            </a: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when_to_transfer_output</a:t>
            </a:r>
            <a:r>
              <a:rPr lang="en-US" dirty="0">
                <a:latin typeface="Courier"/>
                <a:cs typeface="Courier"/>
              </a:rPr>
              <a:t> = ON_EXIT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19800" y="3181350"/>
            <a:ext cx="1688124" cy="700747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ourier"/>
                <a:cs typeface="Courier"/>
              </a:rPr>
              <a:t>wi.dat.out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Submit File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Content Placeholder 3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>
                <a:latin typeface="Courier"/>
                <a:cs typeface="Courier"/>
              </a:rPr>
              <a:t>log</a:t>
            </a:r>
            <a:r>
              <a:rPr lang="en-US" sz="2400" dirty="0" smtClean="0"/>
              <a:t>: File created by </a:t>
            </a:r>
            <a:r>
              <a:rPr lang="en-US" sz="2400" dirty="0" err="1" smtClean="0"/>
              <a:t>HTCondor</a:t>
            </a:r>
            <a:r>
              <a:rPr lang="en-US" sz="2400" dirty="0" smtClean="0"/>
              <a:t> to track job progress</a:t>
            </a:r>
          </a:p>
          <a:p>
            <a:pPr lvl="1"/>
            <a:r>
              <a:rPr lang="en-US" sz="2000" i="1" dirty="0" smtClean="0"/>
              <a:t>Explored in exercises!</a:t>
            </a:r>
          </a:p>
          <a:p>
            <a:r>
              <a:rPr lang="en-US" sz="2400" dirty="0" smtClean="0">
                <a:latin typeface="Courier"/>
                <a:cs typeface="Courier"/>
              </a:rPr>
              <a:t>output/error</a:t>
            </a:r>
            <a:r>
              <a:rPr lang="en-US" sz="2400" dirty="0" smtClean="0"/>
              <a:t>: Captures </a:t>
            </a:r>
            <a:r>
              <a:rPr lang="en-US" sz="2400" dirty="0" err="1" smtClean="0"/>
              <a:t>stdout</a:t>
            </a:r>
            <a:r>
              <a:rPr lang="en-US" sz="2400" dirty="0" smtClean="0"/>
              <a:t> and </a:t>
            </a:r>
            <a:r>
              <a:rPr lang="en-US" sz="2400" dirty="0" err="1" smtClean="0"/>
              <a:t>stderr</a:t>
            </a:r>
            <a:r>
              <a:rPr lang="en-US" sz="2400" dirty="0" smtClean="0"/>
              <a:t> from your program</a:t>
            </a:r>
            <a:endParaRPr lang="en-US" sz="2400" dirty="0"/>
          </a:p>
        </p:txBody>
      </p:sp>
      <p:sp>
        <p:nvSpPr>
          <p:cNvPr id="36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Rectangle 37"/>
          <p:cNvSpPr/>
          <p:nvPr/>
        </p:nvSpPr>
        <p:spPr bwMode="auto">
          <a:xfrm>
            <a:off x="381000" y="2647950"/>
            <a:ext cx="4191000" cy="76200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should_transfer_files</a:t>
            </a:r>
            <a:r>
              <a:rPr lang="en-US" dirty="0">
                <a:latin typeface="Courier"/>
                <a:cs typeface="Courier"/>
              </a:rPr>
              <a:t> = YES</a:t>
            </a: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when_to_transfer_output</a:t>
            </a:r>
            <a:r>
              <a:rPr lang="en-US" dirty="0">
                <a:latin typeface="Courier"/>
                <a:cs typeface="Courier"/>
              </a:rPr>
              <a:t> = ON_EXIT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Submit File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Request the appropriate resources for your job to run.</a:t>
            </a:r>
          </a:p>
          <a:p>
            <a:pPr lvl="1"/>
            <a:r>
              <a:rPr lang="en-US" sz="2000" i="1" dirty="0" smtClean="0"/>
              <a:t>More on this later!</a:t>
            </a:r>
          </a:p>
          <a:p>
            <a:r>
              <a:rPr lang="en-US" sz="2400" dirty="0">
                <a:latin typeface="Courier"/>
                <a:cs typeface="Courier"/>
              </a:rPr>
              <a:t>q</a:t>
            </a:r>
            <a:r>
              <a:rPr lang="en-US" sz="2400" dirty="0" smtClean="0">
                <a:latin typeface="Courier"/>
                <a:cs typeface="Courier"/>
              </a:rPr>
              <a:t>ueue</a:t>
            </a:r>
            <a:r>
              <a:rPr lang="en-US" sz="2400" dirty="0" smtClean="0"/>
              <a:t>: keyword indicating “create a job”</a:t>
            </a:r>
            <a:endParaRPr lang="en-US" sz="2400" dirty="0"/>
          </a:p>
        </p:txBody>
      </p:sp>
      <p:sp>
        <p:nvSpPr>
          <p:cNvPr id="28" name="object 9"/>
          <p:cNvSpPr/>
          <p:nvPr/>
        </p:nvSpPr>
        <p:spPr>
          <a:xfrm>
            <a:off x="357189" y="1058690"/>
            <a:ext cx="4214812" cy="364666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Rectangle 29"/>
          <p:cNvSpPr/>
          <p:nvPr/>
        </p:nvSpPr>
        <p:spPr bwMode="auto">
          <a:xfrm>
            <a:off x="381000" y="3486150"/>
            <a:ext cx="4191000" cy="1219200"/>
          </a:xfrm>
          <a:prstGeom prst="rect">
            <a:avLst/>
          </a:prstGeom>
          <a:solidFill>
            <a:srgbClr val="FAE3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bject 2"/>
          <p:cNvSpPr txBox="1"/>
          <p:nvPr/>
        </p:nvSpPr>
        <p:spPr>
          <a:xfrm>
            <a:off x="357189" y="1058690"/>
            <a:ext cx="4214811" cy="364666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>
                <a:latin typeface="Courier"/>
                <a:cs typeface="Courier"/>
              </a:rPr>
              <a:t>wi.dat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should_transfer_files</a:t>
            </a:r>
            <a:r>
              <a:rPr lang="en-US" dirty="0">
                <a:latin typeface="Courier"/>
                <a:cs typeface="Courier"/>
              </a:rPr>
              <a:t> = YES</a:t>
            </a: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when_to_transfer_output</a:t>
            </a:r>
            <a:r>
              <a:rPr lang="en-US" dirty="0">
                <a:latin typeface="Courier"/>
                <a:cs typeface="Courier"/>
              </a:rPr>
              <a:t> = ON_EXIT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request_cpus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 err="1">
                <a:latin typeface="Courier"/>
                <a:cs typeface="Courier"/>
              </a:rPr>
              <a:t>request_disk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r>
              <a:rPr lang="en-US" dirty="0" err="1">
                <a:latin typeface="Courier"/>
                <a:cs typeface="Courier"/>
              </a:rPr>
              <a:t>request_memory</a:t>
            </a:r>
            <a:r>
              <a:rPr lang="en-US" dirty="0">
                <a:latin typeface="Courier"/>
                <a:cs typeface="Courier"/>
              </a:rPr>
              <a:t> = 20MB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HTCondor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8726" y="85725"/>
            <a:ext cx="7915274" cy="857250"/>
          </a:xfrm>
        </p:spPr>
        <p:txBody>
          <a:bodyPr/>
          <a:lstStyle/>
          <a:p>
            <a:r>
              <a:rPr lang="en-US" sz="4000" dirty="0" smtClean="0"/>
              <a:t>Serial Computing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040" y="2647950"/>
            <a:ext cx="5957360" cy="1685925"/>
          </a:xfrm>
        </p:spPr>
        <p:txBody>
          <a:bodyPr/>
          <a:lstStyle/>
          <a:p>
            <a:r>
              <a:rPr lang="en-US" sz="2000" dirty="0" smtClean="0"/>
              <a:t>Serial execution, running on one processor at a time</a:t>
            </a:r>
          </a:p>
          <a:p>
            <a:r>
              <a:rPr lang="en-US" sz="2000" dirty="0" smtClean="0"/>
              <a:t>Overall compute time grows significantly as individual tasks get more complicated and number of tasks in a workflow increase</a:t>
            </a:r>
          </a:p>
          <a:p>
            <a:r>
              <a:rPr lang="en-US" sz="2000" i="1" dirty="0" smtClean="0"/>
              <a:t>How can you speed things up?</a:t>
            </a:r>
            <a:endParaRPr lang="en-US" sz="2000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245" y="971550"/>
            <a:ext cx="755515" cy="402622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81800" y="971550"/>
            <a:ext cx="0" cy="396182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5550299" y="2203051"/>
            <a:ext cx="176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1123950"/>
            <a:ext cx="5278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What most </a:t>
            </a:r>
          </a:p>
          <a:p>
            <a:r>
              <a:rPr lang="en-US" sz="4000" b="1" dirty="0"/>
              <a:t>p</a:t>
            </a:r>
            <a:r>
              <a:rPr lang="en-US" sz="4000" b="1" dirty="0" smtClean="0"/>
              <a:t>rograms look like: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0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357188" y="920677"/>
            <a:ext cx="8429625" cy="396518"/>
          </a:xfrm>
          <a:custGeom>
            <a:avLst/>
            <a:gdLst/>
            <a:ahLst/>
            <a:cxnLst/>
            <a:rect l="l" t="t" r="r" b="b"/>
            <a:pathLst>
              <a:path w="9272587" h="599182">
                <a:moveTo>
                  <a:pt x="0" y="0"/>
                </a:moveTo>
                <a:lnTo>
                  <a:pt x="0" y="599182"/>
                </a:lnTo>
                <a:lnTo>
                  <a:pt x="9272587" y="59918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DBD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7188" y="2240236"/>
            <a:ext cx="8429625" cy="864914"/>
          </a:xfrm>
          <a:custGeom>
            <a:avLst/>
            <a:gdLst/>
            <a:ahLst/>
            <a:cxnLst/>
            <a:rect l="l" t="t" r="r" b="b"/>
            <a:pathLst>
              <a:path w="9272587" h="1001910">
                <a:moveTo>
                  <a:pt x="0" y="0"/>
                </a:moveTo>
                <a:lnTo>
                  <a:pt x="0" y="1001910"/>
                </a:lnTo>
                <a:lnTo>
                  <a:pt x="9272587" y="100191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7188" y="2240236"/>
            <a:ext cx="8429625" cy="864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18"/>
              </a:spcBef>
            </a:pPr>
            <a:endParaRPr sz="600" dirty="0"/>
          </a:p>
          <a:p>
            <a:pPr marL="78689">
              <a:lnSpc>
                <a:spcPct val="97005"/>
              </a:lnSpc>
            </a:pPr>
            <a:r>
              <a:rPr sz="2200" b="1" dirty="0">
                <a:latin typeface="DejaVu Sans Mono"/>
                <a:cs typeface="DejaVu Sans Mono"/>
              </a:rPr>
              <a:t>Submitting</a:t>
            </a:r>
            <a:r>
              <a:rPr sz="2200" b="1" spc="148" dirty="0">
                <a:latin typeface="DejaVu Sans Mono"/>
                <a:cs typeface="DejaVu Sans Mono"/>
              </a:rPr>
              <a:t> </a:t>
            </a:r>
            <a:r>
              <a:rPr sz="2200" b="1" dirty="0">
                <a:latin typeface="DejaVu Sans Mono"/>
                <a:cs typeface="DejaVu Sans Mono"/>
              </a:rPr>
              <a:t>job(s).</a:t>
            </a:r>
            <a:endParaRPr sz="2200" dirty="0">
              <a:latin typeface="DejaVu Sans Mono"/>
              <a:cs typeface="DejaVu Sans Mono"/>
            </a:endParaRPr>
          </a:p>
          <a:p>
            <a:pPr marL="78689">
              <a:lnSpc>
                <a:spcPts val="2540"/>
              </a:lnSpc>
              <a:spcBef>
                <a:spcPts val="127"/>
              </a:spcBef>
            </a:pPr>
            <a:r>
              <a:rPr sz="2200" b="1" dirty="0">
                <a:latin typeface="DejaVu Sans Mono"/>
                <a:cs typeface="DejaVu Sans Mono"/>
              </a:rPr>
              <a:t>1</a:t>
            </a:r>
            <a:r>
              <a:rPr sz="2200" b="1" spc="29" dirty="0">
                <a:latin typeface="DejaVu Sans Mono"/>
                <a:cs typeface="DejaVu Sans Mono"/>
              </a:rPr>
              <a:t> </a:t>
            </a:r>
            <a:r>
              <a:rPr sz="2200" b="1" dirty="0">
                <a:latin typeface="DejaVu Sans Mono"/>
                <a:cs typeface="DejaVu Sans Mono"/>
              </a:rPr>
              <a:t>job(s)</a:t>
            </a:r>
            <a:r>
              <a:rPr sz="2200" b="1" spc="95" dirty="0">
                <a:latin typeface="DejaVu Sans Mono"/>
                <a:cs typeface="DejaVu Sans Mono"/>
              </a:rPr>
              <a:t> </a:t>
            </a:r>
            <a:r>
              <a:rPr sz="2200" b="1" dirty="0">
                <a:latin typeface="DejaVu Sans Mono"/>
                <a:cs typeface="DejaVu Sans Mono"/>
              </a:rPr>
              <a:t>submitted</a:t>
            </a:r>
            <a:r>
              <a:rPr sz="2200" b="1" spc="135" dirty="0">
                <a:latin typeface="DejaVu Sans Mono"/>
                <a:cs typeface="DejaVu Sans Mono"/>
              </a:rPr>
              <a:t> </a:t>
            </a:r>
            <a:r>
              <a:rPr sz="2200" b="1" dirty="0">
                <a:latin typeface="DejaVu Sans Mono"/>
                <a:cs typeface="DejaVu Sans Mono"/>
              </a:rPr>
              <a:t>to</a:t>
            </a:r>
            <a:r>
              <a:rPr sz="2200" b="1" spc="42" dirty="0">
                <a:latin typeface="DejaVu Sans Mono"/>
                <a:cs typeface="DejaVu Sans Mono"/>
              </a:rPr>
              <a:t> </a:t>
            </a:r>
            <a:r>
              <a:rPr sz="2200" b="1" dirty="0">
                <a:latin typeface="DejaVu Sans Mono"/>
                <a:cs typeface="DejaVu Sans Mono"/>
              </a:rPr>
              <a:t>cluster</a:t>
            </a:r>
            <a:r>
              <a:rPr sz="2200" b="1" spc="92" dirty="0">
                <a:latin typeface="DejaVu Sans Mono"/>
                <a:cs typeface="DejaVu Sans Mono"/>
              </a:rPr>
              <a:t> </a:t>
            </a:r>
            <a:r>
              <a:rPr sz="2200" b="1" i="1" dirty="0">
                <a:solidFill>
                  <a:srgbClr val="0332FF"/>
                </a:solidFill>
                <a:latin typeface="DejaVu Sans Mono"/>
                <a:cs typeface="DejaVu Sans Mono"/>
              </a:rPr>
              <a:t>NNN</a:t>
            </a:r>
            <a:r>
              <a:rPr sz="2200" b="1" dirty="0">
                <a:latin typeface="DejaVu Sans Mono"/>
                <a:cs typeface="DejaVu Sans Mono"/>
              </a:rPr>
              <a:t>.</a:t>
            </a:r>
            <a:endParaRPr sz="2200" dirty="0">
              <a:latin typeface="DejaVu Sans Mono"/>
              <a:cs typeface="DejaVu Sans Mon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7188" y="920677"/>
            <a:ext cx="8429625" cy="396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18"/>
              </a:spcBef>
            </a:pPr>
            <a:endParaRPr sz="600"/>
          </a:p>
          <a:p>
            <a:pPr marL="78689">
              <a:lnSpc>
                <a:spcPct val="97005"/>
              </a:lnSpc>
            </a:pPr>
            <a:r>
              <a:rPr sz="2200" b="1" dirty="0">
                <a:latin typeface="DejaVu Sans Mono"/>
                <a:cs typeface="DejaVu Sans Mono"/>
              </a:rPr>
              <a:t>condor_submit</a:t>
            </a:r>
            <a:r>
              <a:rPr sz="2200" b="1" spc="184" dirty="0">
                <a:latin typeface="DejaVu Sans Mono"/>
                <a:cs typeface="DejaVu Sans Mono"/>
              </a:rPr>
              <a:t> </a:t>
            </a:r>
            <a:r>
              <a:rPr sz="2200" b="1" i="1" dirty="0">
                <a:solidFill>
                  <a:srgbClr val="941000"/>
                </a:solidFill>
                <a:latin typeface="DejaVu Sans Mono"/>
                <a:cs typeface="DejaVu Sans Mono"/>
              </a:rPr>
              <a:t>submit-file</a:t>
            </a:r>
            <a:endParaRPr sz="2200">
              <a:latin typeface="DejaVu Sans Mono"/>
              <a:cs typeface="DejaVu Sans Mono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Job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142875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Submits job to local submit machine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Use </a:t>
            </a:r>
            <a:r>
              <a:rPr lang="en-US" sz="1800" dirty="0" err="1" smtClean="0">
                <a:latin typeface="Courier"/>
                <a:cs typeface="Courier"/>
              </a:rPr>
              <a:t>condor_q</a:t>
            </a:r>
            <a:r>
              <a:rPr lang="en-US" sz="1800" dirty="0" smtClean="0"/>
              <a:t> to track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356235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 err="1" smtClean="0"/>
              <a:t>condor_submit</a:t>
            </a:r>
            <a:r>
              <a:rPr lang="en-US" sz="2000" dirty="0" smtClean="0"/>
              <a:t> creates one Cluster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i="1" dirty="0" smtClean="0"/>
              <a:t>job ID</a:t>
            </a:r>
            <a:r>
              <a:rPr lang="en-US" sz="2000" dirty="0" smtClean="0"/>
              <a:t> is written as </a:t>
            </a:r>
            <a:r>
              <a:rPr lang="en-US" sz="2000" b="1" dirty="0" err="1" smtClean="0">
                <a:solidFill>
                  <a:srgbClr val="0000FF"/>
                </a:solidFill>
              </a:rPr>
              <a:t>cluster</a:t>
            </a:r>
            <a:r>
              <a:rPr lang="en-US" sz="2000" dirty="0" err="1" smtClean="0"/>
              <a:t>.</a:t>
            </a:r>
            <a:r>
              <a:rPr lang="en-US" sz="2000" b="1" dirty="0" err="1" smtClean="0">
                <a:solidFill>
                  <a:srgbClr val="008000"/>
                </a:solidFill>
              </a:rPr>
              <a:t>process</a:t>
            </a:r>
            <a:r>
              <a:rPr lang="en-US" sz="2000" dirty="0" smtClean="0"/>
              <a:t> (e.g. </a:t>
            </a:r>
            <a:r>
              <a:rPr lang="en-US" sz="2000" b="1" dirty="0" smtClean="0">
                <a:solidFill>
                  <a:srgbClr val="0000FF"/>
                </a:solidFill>
              </a:rPr>
              <a:t>8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008000"/>
                </a:solidFill>
              </a:rPr>
              <a:t>0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will see how to make multiple processes later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357188" y="956032"/>
            <a:ext cx="8429625" cy="396518"/>
          </a:xfrm>
          <a:custGeom>
            <a:avLst/>
            <a:gdLst/>
            <a:ahLst/>
            <a:cxnLst/>
            <a:rect l="l" t="t" r="r" b="b"/>
            <a:pathLst>
              <a:path w="9272587" h="599182">
                <a:moveTo>
                  <a:pt x="0" y="0"/>
                </a:moveTo>
                <a:lnTo>
                  <a:pt x="0" y="599182"/>
                </a:lnTo>
                <a:lnTo>
                  <a:pt x="9272587" y="59918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DBD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7188" y="2370241"/>
            <a:ext cx="8429625" cy="1268310"/>
          </a:xfrm>
          <a:custGeom>
            <a:avLst/>
            <a:gdLst/>
            <a:ahLst/>
            <a:cxnLst/>
            <a:rect l="l" t="t" r="r" b="b"/>
            <a:pathLst>
              <a:path w="9272587" h="2406550">
                <a:moveTo>
                  <a:pt x="0" y="0"/>
                </a:moveTo>
                <a:lnTo>
                  <a:pt x="0" y="2406550"/>
                </a:lnTo>
                <a:lnTo>
                  <a:pt x="9272587" y="240655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7188" y="2370241"/>
            <a:ext cx="8429625" cy="1268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30"/>
              </a:spcBef>
            </a:pPr>
            <a:endParaRPr sz="600" dirty="0"/>
          </a:p>
          <a:p>
            <a:pPr marL="78689">
              <a:lnSpc>
                <a:spcPct val="97005"/>
              </a:lnSpc>
            </a:pPr>
            <a:r>
              <a:rPr sz="1300" b="1" dirty="0">
                <a:latin typeface="DejaVu Sans Mono"/>
                <a:cs typeface="DejaVu Sans Mono"/>
              </a:rPr>
              <a:t>--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lang="en-US" sz="1300" b="1" dirty="0" smtClean="0">
                <a:latin typeface="DejaVu Sans Mono"/>
                <a:cs typeface="DejaVu Sans Mono"/>
              </a:rPr>
              <a:t>Schedd</a:t>
            </a:r>
            <a:r>
              <a:rPr sz="1300" b="1" dirty="0" smtClean="0">
                <a:latin typeface="DejaVu Sans Mono"/>
                <a:cs typeface="DejaVu Sans Mono"/>
              </a:rPr>
              <a:t>:</a:t>
            </a:r>
            <a:r>
              <a:rPr sz="1300" b="1" spc="87" dirty="0" smtClean="0">
                <a:latin typeface="DejaVu Sans Mono"/>
                <a:cs typeface="DejaVu Sans Mono"/>
              </a:rPr>
              <a:t> </a:t>
            </a:r>
            <a:r>
              <a:rPr lang="en-US" sz="1300" b="1" dirty="0" smtClean="0">
                <a:latin typeface="DejaVu Sans Mono"/>
                <a:cs typeface="DejaVu Sans Mono"/>
              </a:rPr>
              <a:t>learn</a:t>
            </a:r>
            <a:r>
              <a:rPr sz="1300" b="1" dirty="0" smtClean="0">
                <a:latin typeface="DejaVu Sans Mono"/>
                <a:cs typeface="DejaVu Sans Mono"/>
              </a:rPr>
              <a:t>.chtc.wisc.edu</a:t>
            </a:r>
            <a:r>
              <a:rPr sz="1300" b="1" spc="223" dirty="0" smtClean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&lt;...&gt;</a:t>
            </a:r>
            <a:r>
              <a:rPr sz="1300" b="1" spc="4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...</a:t>
            </a:r>
            <a:endParaRPr sz="1300" dirty="0">
              <a:latin typeface="DejaVu Sans Mono"/>
              <a:cs typeface="DejaVu Sans Mono"/>
            </a:endParaRPr>
          </a:p>
          <a:p>
            <a:pPr marL="180836">
              <a:lnSpc>
                <a:spcPct val="97005"/>
              </a:lnSpc>
              <a:spcBef>
                <a:spcPts val="8"/>
              </a:spcBef>
            </a:pPr>
            <a:r>
              <a:rPr sz="1300" b="1" dirty="0">
                <a:latin typeface="DejaVu Sans Mono"/>
                <a:cs typeface="DejaVu Sans Mono"/>
              </a:rPr>
              <a:t>ID     </a:t>
            </a:r>
            <a:r>
              <a:rPr sz="1300" b="1" spc="6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OWNER           </a:t>
            </a:r>
            <a:r>
              <a:rPr sz="1300" b="1" spc="14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SUBMITTED    </a:t>
            </a:r>
            <a:r>
              <a:rPr sz="1300" b="1" spc="1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RUN_TIME</a:t>
            </a:r>
            <a:r>
              <a:rPr sz="1300" b="1" spc="7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ST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PRI</a:t>
            </a:r>
            <a:r>
              <a:rPr sz="1300" b="1" spc="3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SIZE</a:t>
            </a:r>
            <a:r>
              <a:rPr sz="1300" b="1" spc="39" dirty="0">
                <a:latin typeface="DejaVu Sans Mono"/>
                <a:cs typeface="DejaVu Sans Mono"/>
              </a:rPr>
              <a:t> </a:t>
            </a:r>
            <a:r>
              <a:rPr sz="1300" b="1" dirty="0" smtClean="0">
                <a:latin typeface="DejaVu Sans Mono"/>
                <a:cs typeface="DejaVu Sans Mono"/>
              </a:rPr>
              <a:t>CMD</a:t>
            </a:r>
            <a:endParaRPr sz="1300" dirty="0" smtClean="0">
              <a:latin typeface="DejaVu Sans Mono"/>
              <a:cs typeface="DejaVu Sans Mono"/>
            </a:endParaRPr>
          </a:p>
          <a:p>
            <a:pPr marL="385133">
              <a:lnSpc>
                <a:spcPct val="97005"/>
              </a:lnSpc>
              <a:spcBef>
                <a:spcPts val="8"/>
              </a:spcBef>
            </a:pPr>
            <a:r>
              <a:rPr lang="ro-RO" sz="1300" b="1" dirty="0" smtClean="0">
                <a:latin typeface="DejaVu Sans Mono"/>
                <a:cs typeface="DejaVu Sans Mono"/>
              </a:rPr>
              <a:t>8.0  </a:t>
            </a:r>
            <a:r>
              <a:rPr lang="ro-RO" sz="1300" b="1" spc="47" dirty="0" smtClean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cat           </a:t>
            </a:r>
            <a:r>
              <a:rPr lang="ro-RO" sz="1300" b="1" spc="12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11/12</a:t>
            </a:r>
            <a:r>
              <a:rPr lang="ro-RO" sz="1300" b="1" spc="4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09:30  </a:t>
            </a:r>
            <a:r>
              <a:rPr lang="ro-RO" sz="1300" b="1" spc="63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0+00:00:00</a:t>
            </a:r>
            <a:r>
              <a:rPr lang="ro-RO" sz="1300" b="1" spc="8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I </a:t>
            </a:r>
            <a:r>
              <a:rPr lang="ro-RO" sz="1300" b="1" spc="23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  </a:t>
            </a:r>
            <a:r>
              <a:rPr lang="ro-RO" sz="1300" b="1" spc="31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0.0 </a:t>
            </a:r>
            <a:r>
              <a:rPr lang="ro-RO" sz="1300" b="1" spc="39" dirty="0">
                <a:latin typeface="DejaVu Sans Mono"/>
                <a:cs typeface="DejaVu Sans Mono"/>
              </a:rPr>
              <a:t> </a:t>
            </a:r>
            <a:r>
              <a:rPr lang="ro-RO" sz="1300" b="1" dirty="0" smtClean="0">
                <a:latin typeface="DejaVu Sans Mono"/>
                <a:cs typeface="DejaVu Sans Mono"/>
              </a:rPr>
              <a:t>compare_states</a:t>
            </a:r>
            <a:endParaRPr sz="1300" dirty="0">
              <a:latin typeface="DejaVu Sans Mono"/>
              <a:cs typeface="DejaVu Sans Mono"/>
            </a:endParaRPr>
          </a:p>
          <a:p>
            <a:pPr marL="78689">
              <a:lnSpc>
                <a:spcPct val="97005"/>
              </a:lnSpc>
              <a:spcBef>
                <a:spcPts val="1559"/>
              </a:spcBef>
            </a:pPr>
            <a:r>
              <a:rPr lang="en-US" sz="1300" b="1" dirty="0">
                <a:latin typeface="DejaVu Sans Mono"/>
                <a:cs typeface="DejaVu Sans Mono"/>
              </a:rPr>
              <a:t>1 jobs; 0 completed, 0 removed, 1 idle, 0 running, 0 held, 0 suspended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7188" y="920677"/>
            <a:ext cx="8429625" cy="396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18"/>
              </a:spcBef>
            </a:pPr>
            <a:endParaRPr sz="600"/>
          </a:p>
          <a:p>
            <a:pPr marL="78689">
              <a:lnSpc>
                <a:spcPct val="97005"/>
              </a:lnSpc>
            </a:pPr>
            <a:r>
              <a:rPr sz="2200" b="1" dirty="0">
                <a:latin typeface="DejaVu Sans Mono"/>
                <a:cs typeface="DejaVu Sans Mono"/>
              </a:rPr>
              <a:t>condor_q</a:t>
            </a:r>
            <a:endParaRPr sz="2200">
              <a:latin typeface="DejaVu Sans Mono"/>
              <a:cs typeface="DejaVu Sans Mono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Jobs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142875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With no </a:t>
            </a:r>
            <a:r>
              <a:rPr lang="en-US" sz="1800" dirty="0" smtClean="0"/>
              <a:t>arguments</a:t>
            </a:r>
            <a:r>
              <a:rPr lang="en-US" sz="1800" dirty="0"/>
              <a:t>, lists all </a:t>
            </a:r>
            <a:r>
              <a:rPr lang="en-US" sz="1800"/>
              <a:t>of </a:t>
            </a:r>
            <a:r>
              <a:rPr lang="en-US" sz="1800" smtClean="0"/>
              <a:t>your* </a:t>
            </a:r>
            <a:r>
              <a:rPr lang="en-US" sz="1800" dirty="0"/>
              <a:t>jobs waiting or running here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For more info: exercises, </a:t>
            </a:r>
            <a:r>
              <a:rPr lang="en-US" sz="1800" b="1" dirty="0">
                <a:solidFill>
                  <a:srgbClr val="800000"/>
                </a:solidFill>
              </a:rPr>
              <a:t>-h</a:t>
            </a:r>
            <a:r>
              <a:rPr lang="en-US" sz="1800" dirty="0"/>
              <a:t>, manual, next lecture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4897279"/>
            <a:ext cx="4596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 As of version 8.5. Earlier versions show all jobs submitted from that machine.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357188" y="920678"/>
            <a:ext cx="8429625" cy="1193872"/>
          </a:xfrm>
          <a:custGeom>
            <a:avLst/>
            <a:gdLst/>
            <a:ahLst/>
            <a:cxnLst/>
            <a:rect l="l" t="t" r="r" b="b"/>
            <a:pathLst>
              <a:path w="9272587" h="1001910">
                <a:moveTo>
                  <a:pt x="0" y="0"/>
                </a:moveTo>
                <a:lnTo>
                  <a:pt x="0" y="1001910"/>
                </a:lnTo>
                <a:lnTo>
                  <a:pt x="9272587" y="100191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DBD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" y="3714750"/>
            <a:ext cx="8429625" cy="496578"/>
          </a:xfrm>
          <a:custGeom>
            <a:avLst/>
            <a:gdLst/>
            <a:ahLst/>
            <a:cxnLst/>
            <a:rect l="l" t="t" r="r" b="b"/>
            <a:pathLst>
              <a:path w="9272587" h="599182">
                <a:moveTo>
                  <a:pt x="0" y="0"/>
                </a:moveTo>
                <a:lnTo>
                  <a:pt x="0" y="599182"/>
                </a:lnTo>
                <a:lnTo>
                  <a:pt x="9272587" y="59918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3714750"/>
            <a:ext cx="8429625" cy="496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18"/>
              </a:spcBef>
            </a:pPr>
            <a:endParaRPr sz="600"/>
          </a:p>
          <a:p>
            <a:pPr marL="78689">
              <a:lnSpc>
                <a:spcPct val="97005"/>
              </a:lnSpc>
            </a:pPr>
            <a:r>
              <a:rPr sz="2200" b="1" dirty="0">
                <a:latin typeface="DejaVu Sans Mono"/>
                <a:cs typeface="DejaVu Sans Mono"/>
              </a:rPr>
              <a:t>Cluster</a:t>
            </a:r>
            <a:r>
              <a:rPr sz="2200" b="1" spc="108" dirty="0">
                <a:latin typeface="DejaVu Sans Mono"/>
                <a:cs typeface="DejaVu Sans Mono"/>
              </a:rPr>
              <a:t> </a:t>
            </a:r>
            <a:r>
              <a:rPr sz="2200" b="1" i="1" dirty="0">
                <a:solidFill>
                  <a:srgbClr val="0332FF"/>
                </a:solidFill>
                <a:latin typeface="DejaVu Sans Mono"/>
                <a:cs typeface="DejaVu Sans Mono"/>
              </a:rPr>
              <a:t>NNN</a:t>
            </a:r>
            <a:r>
              <a:rPr sz="2200" b="1" i="1" spc="55" dirty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200" b="1" dirty="0">
                <a:latin typeface="DejaVu Sans Mono"/>
                <a:cs typeface="DejaVu Sans Mono"/>
              </a:rPr>
              <a:t>has</a:t>
            </a:r>
            <a:r>
              <a:rPr sz="2200" b="1" spc="55" dirty="0">
                <a:latin typeface="DejaVu Sans Mono"/>
                <a:cs typeface="DejaVu Sans Mono"/>
              </a:rPr>
              <a:t> </a:t>
            </a:r>
            <a:r>
              <a:rPr sz="2200" b="1" dirty="0">
                <a:latin typeface="DejaVu Sans Mono"/>
                <a:cs typeface="DejaVu Sans Mono"/>
              </a:rPr>
              <a:t>been</a:t>
            </a:r>
            <a:r>
              <a:rPr sz="2200" b="1" spc="69" dirty="0">
                <a:latin typeface="DejaVu Sans Mono"/>
                <a:cs typeface="DejaVu Sans Mono"/>
              </a:rPr>
              <a:t> </a:t>
            </a:r>
            <a:r>
              <a:rPr sz="2200" b="1" dirty="0">
                <a:latin typeface="DejaVu Sans Mono"/>
                <a:cs typeface="DejaVu Sans Mono"/>
              </a:rPr>
              <a:t>marked</a:t>
            </a:r>
            <a:r>
              <a:rPr sz="2200" b="1" spc="95" dirty="0">
                <a:latin typeface="DejaVu Sans Mono"/>
                <a:cs typeface="DejaVu Sans Mono"/>
              </a:rPr>
              <a:t> </a:t>
            </a:r>
            <a:r>
              <a:rPr sz="2200" b="1" dirty="0">
                <a:latin typeface="DejaVu Sans Mono"/>
                <a:cs typeface="DejaVu Sans Mono"/>
              </a:rPr>
              <a:t>for</a:t>
            </a:r>
            <a:r>
              <a:rPr sz="2200" b="1" spc="55" dirty="0">
                <a:latin typeface="DejaVu Sans Mono"/>
                <a:cs typeface="DejaVu Sans Mono"/>
              </a:rPr>
              <a:t> </a:t>
            </a:r>
            <a:r>
              <a:rPr sz="2200" b="1" dirty="0">
                <a:latin typeface="DejaVu Sans Mono"/>
                <a:cs typeface="DejaVu Sans Mono"/>
              </a:rPr>
              <a:t>removal.</a:t>
            </a:r>
            <a:endParaRPr sz="2200">
              <a:latin typeface="DejaVu Sans Mono"/>
              <a:cs typeface="DejaVu Sans Mon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7188" y="920678"/>
            <a:ext cx="8429625" cy="663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18"/>
              </a:spcBef>
            </a:pPr>
            <a:endParaRPr sz="600" dirty="0"/>
          </a:p>
          <a:p>
            <a:pPr marL="78689">
              <a:lnSpc>
                <a:spcPct val="97005"/>
              </a:lnSpc>
            </a:pPr>
            <a:r>
              <a:rPr sz="2200" b="1" dirty="0">
                <a:latin typeface="DejaVu Sans Mono"/>
                <a:cs typeface="DejaVu Sans Mono"/>
              </a:rPr>
              <a:t>condor_rm</a:t>
            </a:r>
            <a:r>
              <a:rPr sz="2200" b="1" spc="135" dirty="0">
                <a:latin typeface="DejaVu Sans Mono"/>
                <a:cs typeface="DejaVu Sans Mono"/>
              </a:rPr>
              <a:t> </a:t>
            </a:r>
            <a:r>
              <a:rPr sz="2200" b="1" i="1" dirty="0">
                <a:solidFill>
                  <a:srgbClr val="0332FF"/>
                </a:solidFill>
                <a:latin typeface="DejaVu Sans Mono"/>
                <a:cs typeface="DejaVu Sans Mono"/>
              </a:rPr>
              <a:t>cluster</a:t>
            </a:r>
            <a:r>
              <a:rPr sz="2200" b="1" i="1" spc="108" dirty="0">
                <a:solidFill>
                  <a:srgbClr val="0332FF"/>
                </a:solidFill>
                <a:latin typeface="DejaVu Sans Mono"/>
                <a:cs typeface="DejaVu Sans Mono"/>
              </a:rPr>
              <a:t> </a:t>
            </a:r>
            <a:r>
              <a:rPr sz="2200" b="1" i="1" dirty="0">
                <a:solidFill>
                  <a:srgbClr val="919192"/>
                </a:solidFill>
                <a:latin typeface="DejaVu Sans Mono"/>
                <a:cs typeface="DejaVu Sans Mono"/>
              </a:rPr>
              <a:t>[...]</a:t>
            </a:r>
            <a:endParaRPr sz="2200" dirty="0">
              <a:latin typeface="DejaVu Sans Mono"/>
              <a:cs typeface="DejaVu Sans Mono"/>
            </a:endParaRPr>
          </a:p>
          <a:p>
            <a:pPr marL="78689">
              <a:lnSpc>
                <a:spcPts val="2540"/>
              </a:lnSpc>
              <a:spcBef>
                <a:spcPts val="127"/>
              </a:spcBef>
            </a:pPr>
            <a:r>
              <a:rPr sz="2200" b="1" dirty="0">
                <a:latin typeface="DejaVu Sans Mono"/>
                <a:cs typeface="DejaVu Sans Mono"/>
              </a:rPr>
              <a:t>condor_rm</a:t>
            </a:r>
            <a:r>
              <a:rPr sz="2200" b="1" spc="135" dirty="0">
                <a:latin typeface="DejaVu Sans Mono"/>
                <a:cs typeface="DejaVu Sans Mono"/>
              </a:rPr>
              <a:t> </a:t>
            </a:r>
            <a:r>
              <a:rPr sz="2200" b="1" i="1" dirty="0">
                <a:solidFill>
                  <a:srgbClr val="0332FF"/>
                </a:solidFill>
                <a:latin typeface="DejaVu Sans Mono"/>
                <a:cs typeface="DejaVu Sans Mono"/>
              </a:rPr>
              <a:t>cluster</a:t>
            </a:r>
            <a:r>
              <a:rPr sz="2200" b="1" dirty="0">
                <a:latin typeface="DejaVu Sans Mono"/>
                <a:cs typeface="DejaVu Sans Mono"/>
              </a:rPr>
              <a:t>.</a:t>
            </a:r>
            <a:r>
              <a:rPr sz="2200" b="1" i="1" dirty="0">
                <a:solidFill>
                  <a:srgbClr val="008E00"/>
                </a:solidFill>
                <a:latin typeface="DejaVu Sans Mono"/>
                <a:cs typeface="DejaVu Sans Mono"/>
              </a:rPr>
              <a:t>process</a:t>
            </a:r>
            <a:r>
              <a:rPr sz="2200" b="1" i="1" spc="215" dirty="0">
                <a:solidFill>
                  <a:srgbClr val="008E00"/>
                </a:solidFill>
                <a:latin typeface="DejaVu Sans Mono"/>
                <a:cs typeface="DejaVu Sans Mono"/>
              </a:rPr>
              <a:t> </a:t>
            </a:r>
            <a:r>
              <a:rPr sz="2200" b="1" i="1" dirty="0">
                <a:solidFill>
                  <a:srgbClr val="919192"/>
                </a:solidFill>
                <a:latin typeface="DejaVu Sans Mono"/>
                <a:cs typeface="DejaVu Sans Mono"/>
              </a:rPr>
              <a:t>[...</a:t>
            </a:r>
            <a:r>
              <a:rPr sz="2200" b="1" i="1" dirty="0" smtClean="0">
                <a:solidFill>
                  <a:srgbClr val="919192"/>
                </a:solidFill>
                <a:latin typeface="DejaVu Sans Mono"/>
                <a:cs typeface="DejaVu Sans Mono"/>
              </a:rPr>
              <a:t>]</a:t>
            </a:r>
            <a:endParaRPr lang="en-US" sz="2200" b="1" i="1" dirty="0" smtClean="0">
              <a:solidFill>
                <a:srgbClr val="919192"/>
              </a:solidFill>
              <a:latin typeface="DejaVu Sans Mono"/>
              <a:cs typeface="DejaVu Sans Mono"/>
            </a:endParaRPr>
          </a:p>
          <a:p>
            <a:pPr marL="78689">
              <a:lnSpc>
                <a:spcPts val="2540"/>
              </a:lnSpc>
              <a:spcBef>
                <a:spcPts val="127"/>
              </a:spcBef>
            </a:pPr>
            <a:r>
              <a:rPr lang="en-US" sz="2200" b="1" dirty="0" err="1" smtClean="0">
                <a:latin typeface="DejaVu Sans Mono"/>
                <a:cs typeface="DejaVu Sans Mono"/>
              </a:rPr>
              <a:t>condor_rm</a:t>
            </a:r>
            <a:r>
              <a:rPr lang="en-US" sz="2200" b="1" i="1" dirty="0" smtClean="0">
                <a:latin typeface="DejaVu Sans Mono"/>
                <a:cs typeface="DejaVu Sans Mono"/>
              </a:rPr>
              <a:t> </a:t>
            </a:r>
            <a:r>
              <a:rPr lang="en-US" sz="2200" b="1" i="1" dirty="0" err="1" smtClean="0">
                <a:solidFill>
                  <a:srgbClr val="C70000"/>
                </a:solidFill>
                <a:latin typeface="DejaVu Sans Mono"/>
                <a:cs typeface="DejaVu Sans Mono"/>
              </a:rPr>
              <a:t>userid</a:t>
            </a:r>
            <a:endParaRPr sz="2200" dirty="0">
              <a:solidFill>
                <a:srgbClr val="C70000"/>
              </a:solidFill>
              <a:latin typeface="DejaVu Sans Mono"/>
              <a:cs typeface="DejaVu Sans Mono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a job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226695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Removes one or more jobs from the queue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Identify jobs by username, cluster ID, or single job ID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Only you (or an admin) can remove your jobs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357188" y="971550"/>
            <a:ext cx="8429625" cy="396518"/>
          </a:xfrm>
          <a:custGeom>
            <a:avLst/>
            <a:gdLst/>
            <a:ahLst/>
            <a:cxnLst/>
            <a:rect l="l" t="t" r="r" b="b"/>
            <a:pathLst>
              <a:path w="9272587" h="599182">
                <a:moveTo>
                  <a:pt x="0" y="0"/>
                </a:moveTo>
                <a:lnTo>
                  <a:pt x="0" y="599182"/>
                </a:lnTo>
                <a:lnTo>
                  <a:pt x="9272587" y="599182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DBD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800" y="2343150"/>
            <a:ext cx="8429625" cy="2286000"/>
          </a:xfrm>
          <a:custGeom>
            <a:avLst/>
            <a:gdLst/>
            <a:ahLst/>
            <a:cxnLst/>
            <a:rect l="l" t="t" r="r" b="b"/>
            <a:pathLst>
              <a:path w="9272587" h="1493043">
                <a:moveTo>
                  <a:pt x="0" y="0"/>
                </a:moveTo>
                <a:lnTo>
                  <a:pt x="0" y="1493043"/>
                </a:lnTo>
                <a:lnTo>
                  <a:pt x="9272587" y="1493043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188" y="3421900"/>
            <a:ext cx="8429625" cy="1131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8941">
              <a:lnSpc>
                <a:spcPct val="97005"/>
              </a:lnSpc>
            </a:pP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sz="1100" b="1" spc="42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sz="1100" b="1" spc="4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Claimed</a:t>
            </a:r>
            <a:r>
              <a:rPr sz="1100" b="1" spc="5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Unclaimed</a:t>
            </a:r>
            <a:r>
              <a:rPr sz="1100" b="1" spc="7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r>
              <a:rPr sz="1100" b="1" spc="5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Preempting</a:t>
            </a:r>
            <a:r>
              <a:rPr sz="1100" b="1" spc="7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Backfill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7437" marR="306656" algn="ctr">
              <a:lnSpc>
                <a:spcPct val="97005"/>
              </a:lnSpc>
              <a:spcBef>
                <a:spcPts val="1374"/>
              </a:spcBef>
            </a:pP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NTEL/WINNT51    </a:t>
            </a:r>
            <a:r>
              <a:rPr sz="1100" b="1" spc="13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sz="1100" b="1" spc="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sz="1100" b="1" spc="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</a:t>
            </a:r>
            <a:r>
              <a:rPr sz="1100" b="1" spc="9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</a:t>
            </a:r>
            <a:r>
              <a:rPr sz="1100" b="1" spc="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</a:t>
            </a:r>
            <a:r>
              <a:rPr sz="1100" b="1" spc="10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</a:t>
            </a:r>
            <a:r>
              <a:rPr sz="1100" b="1" spc="8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7437" marR="306656" algn="ctr">
              <a:lnSpc>
                <a:spcPct val="97005"/>
              </a:lnSpc>
              <a:spcBef>
                <a:spcPts val="8"/>
              </a:spcBef>
            </a:pP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INTEL/WINNT61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spc="12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52    </a:t>
            </a:r>
            <a:r>
              <a:rPr sz="1100" b="1" spc="6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</a:t>
            </a:r>
            <a:r>
              <a:rPr sz="1100" b="1" spc="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</a:t>
            </a:r>
            <a:r>
              <a:rPr sz="1100" b="1" spc="8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50      </a:t>
            </a:r>
            <a:r>
              <a:rPr sz="1100" b="1" spc="8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</a:t>
            </a:r>
            <a:r>
              <a:rPr sz="1100" b="1" spc="10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sz="1100" b="1" spc="8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7437" marR="306656" algn="ctr">
              <a:lnSpc>
                <a:spcPct val="97005"/>
              </a:lnSpc>
              <a:spcBef>
                <a:spcPts val="8"/>
              </a:spcBef>
            </a:pP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X86_64/LINUX </a:t>
            </a:r>
            <a:r>
              <a:rPr sz="1100" b="1" spc="99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spc="99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1100" b="1" dirty="0">
                <a:solidFill>
                  <a:srgbClr val="03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2086  </a:t>
            </a:r>
            <a:r>
              <a:rPr sz="1100" b="1" spc="55" dirty="0">
                <a:solidFill>
                  <a:srgbClr val="03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544   </a:t>
            </a:r>
            <a:r>
              <a:rPr sz="1100" b="1" spc="6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1258      </a:t>
            </a:r>
            <a:r>
              <a:rPr sz="1100" b="1" spc="9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03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284    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</a:t>
            </a:r>
            <a:r>
              <a:rPr sz="1100" b="1" spc="10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</a:t>
            </a:r>
            <a:r>
              <a:rPr sz="1100" b="1" spc="8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979">
              <a:lnSpc>
                <a:spcPct val="97005"/>
              </a:lnSpc>
              <a:spcBef>
                <a:spcPts val="1374"/>
              </a:spcBef>
            </a:pP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sz="1100" b="1" spc="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spc="54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2140  </a:t>
            </a:r>
            <a:r>
              <a:rPr sz="1100" b="1" spc="5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546   </a:t>
            </a:r>
            <a:r>
              <a:rPr sz="1100" b="1" spc="6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1258      </a:t>
            </a:r>
            <a:r>
              <a:rPr sz="1100" b="1" spc="9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336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188" y="2380350"/>
            <a:ext cx="8429625" cy="988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41"/>
              </a:lnSpc>
              <a:spcBef>
                <a:spcPts val="15"/>
              </a:spcBef>
            </a:pPr>
            <a:endParaRPr sz="600" dirty="0"/>
          </a:p>
          <a:p>
            <a:pPr marL="78689" marR="212448" algn="just">
              <a:lnSpc>
                <a:spcPct val="97781"/>
              </a:lnSpc>
            </a:pPr>
            <a:r>
              <a:rPr sz="1100" b="1" dirty="0">
                <a:solidFill>
                  <a:srgbClr val="008E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slot6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@</a:t>
            </a:r>
            <a:r>
              <a:rPr sz="1100" b="1" dirty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opt-a001.cht</a:t>
            </a:r>
            <a:r>
              <a:rPr sz="1100" b="1" spc="86" dirty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     </a:t>
            </a:r>
            <a:r>
              <a:rPr sz="1100" b="1" spc="42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sz="1100" b="1" spc="2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Claimed  </a:t>
            </a:r>
            <a:r>
              <a:rPr sz="1100" b="1" spc="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Busy    </a:t>
            </a:r>
            <a:r>
              <a:rPr sz="1100" b="1" spc="2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1.000 </a:t>
            </a:r>
            <a:r>
              <a:rPr sz="1100" b="1" spc="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  0+19:09:32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689" marR="212448" algn="just">
              <a:lnSpc>
                <a:spcPct val="97781"/>
              </a:lnSpc>
            </a:pPr>
            <a:r>
              <a:rPr sz="1100" b="1" dirty="0">
                <a:solidFill>
                  <a:srgbClr val="008E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slot7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@</a:t>
            </a:r>
            <a:r>
              <a:rPr sz="1100" b="1" dirty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opt-a001.cht</a:t>
            </a:r>
            <a:r>
              <a:rPr sz="1100" b="1" spc="86" dirty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     </a:t>
            </a:r>
            <a:r>
              <a:rPr sz="1100" b="1" spc="42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sz="1100" b="1" spc="2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Claimed  </a:t>
            </a:r>
            <a:r>
              <a:rPr sz="1100" b="1" spc="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Busy    </a:t>
            </a:r>
            <a:r>
              <a:rPr sz="1100" b="1" spc="2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1.000 </a:t>
            </a:r>
            <a:r>
              <a:rPr sz="1100" b="1" spc="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  0+19:09:31 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689" marR="212448" algn="just">
              <a:lnSpc>
                <a:spcPct val="97781"/>
              </a:lnSpc>
            </a:pPr>
            <a:r>
              <a:rPr sz="1100" b="1" dirty="0">
                <a:solidFill>
                  <a:srgbClr val="008E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slot8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@</a:t>
            </a:r>
            <a:r>
              <a:rPr sz="1100" b="1" dirty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opt-a001.cht</a:t>
            </a:r>
            <a:r>
              <a:rPr lang="en-US" sz="1100" b="1" dirty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     </a:t>
            </a:r>
            <a:r>
              <a:rPr sz="1100" b="1" spc="42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sz="1100" b="1" spc="2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Unclaimed</a:t>
            </a:r>
            <a:r>
              <a:rPr sz="1100" b="1" spc="2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Idle    </a:t>
            </a:r>
            <a:r>
              <a:rPr sz="1100" b="1" spc="2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1.000 </a:t>
            </a:r>
            <a:r>
              <a:rPr sz="1100" b="1" spc="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  0+17:37:54 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689" marR="212448" algn="just">
              <a:lnSpc>
                <a:spcPct val="97781"/>
              </a:lnSpc>
            </a:pPr>
            <a:r>
              <a:rPr sz="1100" b="1" dirty="0">
                <a:solidFill>
                  <a:srgbClr val="008E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slot9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@</a:t>
            </a:r>
            <a:r>
              <a:rPr sz="1100" b="1" dirty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opt-a001.cht</a:t>
            </a:r>
            <a:r>
              <a:rPr sz="1100" b="1" spc="86" dirty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     </a:t>
            </a:r>
            <a:r>
              <a:rPr sz="1100" b="1" spc="42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sz="1100" b="1" spc="2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Claimed  </a:t>
            </a:r>
            <a:r>
              <a:rPr sz="1100" b="1" spc="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Busy    </a:t>
            </a:r>
            <a:r>
              <a:rPr sz="1100" b="1" spc="2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1.000 </a:t>
            </a:r>
            <a:r>
              <a:rPr sz="1100" b="1" spc="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  0+19:09:32 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689" marR="212448" algn="just">
              <a:lnSpc>
                <a:spcPct val="97781"/>
              </a:lnSpc>
            </a:pPr>
            <a:r>
              <a:rPr sz="1100" b="1" dirty="0">
                <a:solidFill>
                  <a:srgbClr val="008E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slot10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@</a:t>
            </a:r>
            <a:r>
              <a:rPr sz="1100" b="1" dirty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opt-a002.ch</a:t>
            </a:r>
            <a:r>
              <a:rPr sz="1100" b="1" spc="86" dirty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     </a:t>
            </a:r>
            <a:r>
              <a:rPr sz="1100" b="1" spc="42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sz="1100" b="1" spc="2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Unclaimed</a:t>
            </a:r>
            <a:r>
              <a:rPr sz="1100" b="1" spc="2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Idle    </a:t>
            </a:r>
            <a:r>
              <a:rPr sz="1100" b="1" spc="2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 </a:t>
            </a:r>
            <a:r>
              <a:rPr sz="1100" b="1" spc="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  0+17:55:15 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689" marR="212448" algn="just">
              <a:lnSpc>
                <a:spcPct val="97781"/>
              </a:lnSpc>
            </a:pPr>
            <a:r>
              <a:rPr sz="1100" b="1" dirty="0">
                <a:solidFill>
                  <a:srgbClr val="008E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slot11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@</a:t>
            </a:r>
            <a:r>
              <a:rPr sz="1100" b="1" dirty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opt-a002.ch</a:t>
            </a:r>
            <a:r>
              <a:rPr sz="1100" b="1" spc="133" dirty="0">
                <a:solidFill>
                  <a:srgbClr val="9320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     </a:t>
            </a:r>
            <a:r>
              <a:rPr sz="1100" b="1" spc="9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X86_64</a:t>
            </a:r>
            <a:r>
              <a:rPr sz="1100" b="1" spc="50" dirty="0">
                <a:solidFill>
                  <a:srgbClr val="941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Unclaimed</a:t>
            </a:r>
            <a:r>
              <a:rPr sz="1100" b="1" spc="7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Idle    </a:t>
            </a:r>
            <a:r>
              <a:rPr sz="1100" b="1" spc="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 </a:t>
            </a:r>
            <a:r>
              <a:rPr sz="1100" b="1" spc="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 </a:t>
            </a:r>
            <a:r>
              <a:rPr sz="1100" b="1" spc="4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0+17:55:16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7188" y="920677"/>
            <a:ext cx="8429625" cy="396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18"/>
              </a:spcBef>
            </a:pPr>
            <a:endParaRPr sz="600" dirty="0"/>
          </a:p>
          <a:p>
            <a:pPr marL="78689">
              <a:lnSpc>
                <a:spcPct val="97005"/>
              </a:lnSpc>
            </a:pPr>
            <a:r>
              <a:rPr sz="2200" b="1" dirty="0">
                <a:latin typeface="DejaVu Sans Mono"/>
                <a:cs typeface="DejaVu Sans Mono"/>
              </a:rPr>
              <a:t>condor_status</a:t>
            </a:r>
            <a:endParaRPr sz="2200" dirty="0">
              <a:latin typeface="DejaVu Sans Mono"/>
              <a:cs typeface="DejaVu Sa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2875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With no arguments, lists </a:t>
            </a:r>
            <a:r>
              <a:rPr lang="en-US" sz="1800" i="1" dirty="0" smtClean="0"/>
              <a:t>all </a:t>
            </a:r>
            <a:r>
              <a:rPr lang="en-US" sz="1800" dirty="0" smtClean="0"/>
              <a:t>slots currently in pool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Summary info is printed at the end of the list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For more info: exercises, </a:t>
            </a:r>
            <a:r>
              <a:rPr lang="en-US" sz="1800" b="1" dirty="0" smtClean="0">
                <a:solidFill>
                  <a:srgbClr val="800000"/>
                </a:solidFill>
              </a:rPr>
              <a:t>-h</a:t>
            </a:r>
            <a:r>
              <a:rPr lang="en-US" sz="1800" dirty="0" smtClean="0"/>
              <a:t>, manual, next lecture </a:t>
            </a:r>
            <a:endParaRPr lang="en-US" sz="1800" dirty="0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Slots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Exercises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Copy-and-paste is quick, but you may learn more by typing out commands yourself</a:t>
            </a:r>
          </a:p>
          <a:p>
            <a:r>
              <a:rPr lang="en-US" sz="2400" dirty="0" smtClean="0"/>
              <a:t>Experiment!</a:t>
            </a:r>
          </a:p>
          <a:p>
            <a:pPr lvl="1"/>
            <a:r>
              <a:rPr lang="en-US" sz="2000" dirty="0" smtClean="0"/>
              <a:t>Try your own variations on the exercises</a:t>
            </a:r>
          </a:p>
          <a:p>
            <a:pPr lvl="1"/>
            <a:r>
              <a:rPr lang="en-US" sz="2000" dirty="0" smtClean="0"/>
              <a:t>If you have time, try to apply your own work</a:t>
            </a:r>
          </a:p>
          <a:p>
            <a:r>
              <a:rPr lang="en-US" sz="2400" dirty="0" smtClean="0"/>
              <a:t>If you do not finish, that’s OK – You can make up work later or during evenings, if you like</a:t>
            </a:r>
          </a:p>
          <a:p>
            <a:r>
              <a:rPr lang="en-US" sz="2400" dirty="0" smtClean="0"/>
              <a:t>If you finish early, try any extra challenges or optional sections, or move ahead to the next section if you are brave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 today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 today, sign up for OSG Connect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twiki.opensciencegrid.org</a:t>
            </a:r>
            <a:r>
              <a:rPr lang="en-US" dirty="0"/>
              <a:t>/bin/view/Education/UserSchool16Connect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b="1" dirty="0" smtClean="0">
                <a:solidFill>
                  <a:srgbClr val="800000"/>
                </a:solidFill>
              </a:rPr>
              <a:t>is not </a:t>
            </a:r>
            <a:r>
              <a:rPr lang="en-US" dirty="0" smtClean="0"/>
              <a:t>required today</a:t>
            </a:r>
          </a:p>
          <a:p>
            <a:r>
              <a:rPr lang="en-US" dirty="0" smtClean="0"/>
              <a:t>It </a:t>
            </a:r>
            <a:r>
              <a:rPr lang="en-US" b="1" dirty="0" smtClean="0">
                <a:solidFill>
                  <a:srgbClr val="800000"/>
                </a:solidFill>
              </a:rPr>
              <a:t>will be </a:t>
            </a:r>
            <a:r>
              <a:rPr lang="en-US" dirty="0" smtClean="0"/>
              <a:t>required tomorrow afternoon</a:t>
            </a:r>
          </a:p>
          <a:p>
            <a:r>
              <a:rPr lang="en-US" dirty="0" smtClean="0"/>
              <a:t>It is best to start the process early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questions!</a:t>
            </a:r>
          </a:p>
          <a:p>
            <a:r>
              <a:rPr lang="en-US" dirty="0" smtClean="0"/>
              <a:t>Lots of instructors around</a:t>
            </a:r>
          </a:p>
          <a:p>
            <a:r>
              <a:rPr lang="en-US" dirty="0" smtClean="0"/>
              <a:t>Coming next:</a:t>
            </a:r>
          </a:p>
          <a:p>
            <a:pPr lvl="1"/>
            <a:r>
              <a:rPr lang="en-US" dirty="0" smtClean="0"/>
              <a:t>Now – 10:30 Hands-on Exercises</a:t>
            </a:r>
          </a:p>
          <a:p>
            <a:pPr lvl="1"/>
            <a:r>
              <a:rPr lang="en-US" dirty="0" smtClean="0"/>
              <a:t>10:30 – 10:45 Break</a:t>
            </a:r>
          </a:p>
          <a:p>
            <a:pPr lvl="1"/>
            <a:r>
              <a:rPr lang="en-US" dirty="0" smtClean="0"/>
              <a:t>10:45 – 11:15 Lecture</a:t>
            </a:r>
          </a:p>
          <a:p>
            <a:pPr lvl="1"/>
            <a:r>
              <a:rPr lang="en-US" dirty="0" smtClean="0"/>
              <a:t>11:15 – 12:15 Hands-on Exercises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044029"/>
            <a:ext cx="7528786" cy="3777258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000 </a:t>
            </a:r>
            <a:r>
              <a:rPr lang="en-US" sz="1050" dirty="0" smtClean="0">
                <a:latin typeface="Courier"/>
                <a:cs typeface="Courier"/>
              </a:rPr>
              <a:t>(128.000.000</a:t>
            </a:r>
            <a:r>
              <a:rPr lang="en-US" sz="1050" dirty="0">
                <a:latin typeface="Courier"/>
                <a:cs typeface="Courier"/>
              </a:rPr>
              <a:t>) 05/09 11:09:08 Job submitted from host: &lt;</a:t>
            </a:r>
            <a:r>
              <a:rPr lang="en-US" sz="1050" dirty="0" smtClean="0">
                <a:latin typeface="Courier"/>
                <a:cs typeface="Courier"/>
              </a:rPr>
              <a:t>128.104.101.92&amp;</a:t>
            </a:r>
            <a:r>
              <a:rPr lang="en-US" sz="1050" dirty="0">
                <a:latin typeface="Courier"/>
                <a:cs typeface="Courier"/>
              </a:rPr>
              <a:t>sock=6423_b881_3&gt;</a:t>
            </a:r>
          </a:p>
          <a:p>
            <a:r>
              <a:rPr lang="en-US" sz="1050" dirty="0">
                <a:latin typeface="Courier"/>
                <a:cs typeface="Courier"/>
              </a:rPr>
              <a:t>...</a:t>
            </a:r>
          </a:p>
          <a:p>
            <a:r>
              <a:rPr lang="en-US" sz="1050" dirty="0">
                <a:latin typeface="Courier"/>
                <a:cs typeface="Courier"/>
              </a:rPr>
              <a:t>001 </a:t>
            </a:r>
            <a:r>
              <a:rPr lang="en-US" sz="1050" dirty="0" smtClean="0">
                <a:latin typeface="Courier"/>
                <a:cs typeface="Courier"/>
              </a:rPr>
              <a:t>(128.000.000</a:t>
            </a:r>
            <a:r>
              <a:rPr lang="en-US" sz="1050" dirty="0">
                <a:latin typeface="Courier"/>
                <a:cs typeface="Courier"/>
              </a:rPr>
              <a:t>) 05/09 11:10:46 Job executing on host: &lt;128.104.101.128:</a:t>
            </a:r>
            <a:r>
              <a:rPr lang="en-US" sz="1050" dirty="0" smtClean="0">
                <a:latin typeface="Courier"/>
                <a:cs typeface="Courier"/>
              </a:rPr>
              <a:t>9618&amp;</a:t>
            </a:r>
            <a:r>
              <a:rPr lang="en-US" sz="1050" dirty="0">
                <a:latin typeface="Courier"/>
                <a:cs typeface="Courier"/>
              </a:rPr>
              <a:t>sock=5053_3126_3&gt;</a:t>
            </a:r>
          </a:p>
          <a:p>
            <a:r>
              <a:rPr lang="en-US" sz="1050" dirty="0">
                <a:latin typeface="Courier"/>
                <a:cs typeface="Courier"/>
              </a:rPr>
              <a:t>...</a:t>
            </a:r>
          </a:p>
          <a:p>
            <a:r>
              <a:rPr lang="en-US" sz="1050" dirty="0">
                <a:latin typeface="Courier"/>
                <a:cs typeface="Courier"/>
              </a:rPr>
              <a:t>006 </a:t>
            </a:r>
            <a:r>
              <a:rPr lang="en-US" sz="1050" dirty="0" smtClean="0">
                <a:latin typeface="Courier"/>
                <a:cs typeface="Courier"/>
              </a:rPr>
              <a:t>(128.000.000</a:t>
            </a:r>
            <a:r>
              <a:rPr lang="en-US" sz="1050" dirty="0">
                <a:latin typeface="Courier"/>
                <a:cs typeface="Courier"/>
              </a:rPr>
              <a:t>) 05/09 11:10:54 Image size of job updated: 220</a:t>
            </a:r>
          </a:p>
          <a:p>
            <a:r>
              <a:rPr lang="en-US" sz="1050" dirty="0">
                <a:latin typeface="Courier"/>
                <a:cs typeface="Courier"/>
              </a:rPr>
              <a:t>	1  -  </a:t>
            </a:r>
            <a:r>
              <a:rPr lang="en-US" sz="1050" dirty="0" err="1">
                <a:latin typeface="Courier"/>
                <a:cs typeface="Courier"/>
              </a:rPr>
              <a:t>MemoryUsage</a:t>
            </a:r>
            <a:r>
              <a:rPr lang="en-US" sz="1050" dirty="0">
                <a:latin typeface="Courier"/>
                <a:cs typeface="Courier"/>
              </a:rPr>
              <a:t> of job (MB)</a:t>
            </a:r>
          </a:p>
          <a:p>
            <a:r>
              <a:rPr lang="en-US" sz="1050" dirty="0">
                <a:latin typeface="Courier"/>
                <a:cs typeface="Courier"/>
              </a:rPr>
              <a:t>	220  -  </a:t>
            </a:r>
            <a:r>
              <a:rPr lang="en-US" sz="1050" dirty="0" err="1">
                <a:latin typeface="Courier"/>
                <a:cs typeface="Courier"/>
              </a:rPr>
              <a:t>ResidentSetSize</a:t>
            </a:r>
            <a:r>
              <a:rPr lang="en-US" sz="1050" dirty="0">
                <a:latin typeface="Courier"/>
                <a:cs typeface="Courier"/>
              </a:rPr>
              <a:t> of job (KB)</a:t>
            </a:r>
          </a:p>
          <a:p>
            <a:r>
              <a:rPr lang="en-US" sz="1050" dirty="0">
                <a:latin typeface="Courier"/>
                <a:cs typeface="Courier"/>
              </a:rPr>
              <a:t>...</a:t>
            </a:r>
          </a:p>
          <a:p>
            <a:r>
              <a:rPr lang="en-US" sz="1050" dirty="0">
                <a:latin typeface="Courier"/>
                <a:cs typeface="Courier"/>
              </a:rPr>
              <a:t>005 </a:t>
            </a:r>
            <a:r>
              <a:rPr lang="en-US" sz="1050" dirty="0" smtClean="0">
                <a:latin typeface="Courier"/>
                <a:cs typeface="Courier"/>
              </a:rPr>
              <a:t>(128.000.000</a:t>
            </a:r>
            <a:r>
              <a:rPr lang="en-US" sz="1050" dirty="0">
                <a:latin typeface="Courier"/>
                <a:cs typeface="Courier"/>
              </a:rPr>
              <a:t>) 05/09 11:12:48 Job terminated.</a:t>
            </a:r>
          </a:p>
          <a:p>
            <a:r>
              <a:rPr lang="en-US" sz="1050" dirty="0">
                <a:latin typeface="Courier"/>
                <a:cs typeface="Courier"/>
              </a:rPr>
              <a:t>	(1) Normal termination (return value 0)</a:t>
            </a:r>
          </a:p>
          <a:p>
            <a:r>
              <a:rPr lang="de-DE" sz="1050" dirty="0">
                <a:latin typeface="Courier"/>
                <a:cs typeface="Courier"/>
              </a:rPr>
              <a:t>		</a:t>
            </a:r>
            <a:r>
              <a:rPr lang="de-DE" sz="1050" dirty="0" err="1">
                <a:latin typeface="Courier"/>
                <a:cs typeface="Courier"/>
              </a:rPr>
              <a:t>Usr</a:t>
            </a:r>
            <a:r>
              <a:rPr lang="de-DE" sz="1050" dirty="0">
                <a:latin typeface="Courier"/>
                <a:cs typeface="Courier"/>
              </a:rPr>
              <a:t> 0 00:00:00, </a:t>
            </a:r>
            <a:r>
              <a:rPr lang="de-DE" sz="1050" dirty="0" err="1">
                <a:latin typeface="Courier"/>
                <a:cs typeface="Courier"/>
              </a:rPr>
              <a:t>Sys</a:t>
            </a:r>
            <a:r>
              <a:rPr lang="de-DE" sz="1050" dirty="0">
                <a:latin typeface="Courier"/>
                <a:cs typeface="Courier"/>
              </a:rPr>
              <a:t> 0 00:00:00  -  Run Remote </a:t>
            </a:r>
            <a:r>
              <a:rPr lang="de-DE" sz="1050" dirty="0" err="1">
                <a:latin typeface="Courier"/>
                <a:cs typeface="Courier"/>
              </a:rPr>
              <a:t>Usage</a:t>
            </a:r>
            <a:endParaRPr lang="de-DE" sz="1050" dirty="0">
              <a:latin typeface="Courier"/>
              <a:cs typeface="Courier"/>
            </a:endParaRPr>
          </a:p>
          <a:p>
            <a:r>
              <a:rPr lang="en-US" sz="1050" dirty="0">
                <a:latin typeface="Courier"/>
                <a:cs typeface="Courier"/>
              </a:rPr>
              <a:t>		</a:t>
            </a:r>
            <a:r>
              <a:rPr lang="en-US" sz="1050" dirty="0" err="1">
                <a:latin typeface="Courier"/>
                <a:cs typeface="Courier"/>
              </a:rPr>
              <a:t>Usr</a:t>
            </a:r>
            <a:r>
              <a:rPr lang="en-US" sz="1050" dirty="0">
                <a:latin typeface="Courier"/>
                <a:cs typeface="Courier"/>
              </a:rPr>
              <a:t> 0 00:00:00, Sys 0 00:00:00  -  Run Local Usage</a:t>
            </a:r>
          </a:p>
          <a:p>
            <a:r>
              <a:rPr lang="en-US" sz="1050" dirty="0">
                <a:latin typeface="Courier"/>
                <a:cs typeface="Courier"/>
              </a:rPr>
              <a:t>		</a:t>
            </a:r>
            <a:r>
              <a:rPr lang="en-US" sz="1050" dirty="0" err="1">
                <a:latin typeface="Courier"/>
                <a:cs typeface="Courier"/>
              </a:rPr>
              <a:t>Usr</a:t>
            </a:r>
            <a:r>
              <a:rPr lang="en-US" sz="1050" dirty="0">
                <a:latin typeface="Courier"/>
                <a:cs typeface="Courier"/>
              </a:rPr>
              <a:t> 0 00:00:00, Sys 0 00:00:00  -  Total Remote Usage</a:t>
            </a:r>
          </a:p>
          <a:p>
            <a:r>
              <a:rPr lang="en-US" sz="1050" dirty="0">
                <a:latin typeface="Courier"/>
                <a:cs typeface="Courier"/>
              </a:rPr>
              <a:t>		</a:t>
            </a:r>
            <a:r>
              <a:rPr lang="en-US" sz="1050" dirty="0" err="1">
                <a:latin typeface="Courier"/>
                <a:cs typeface="Courier"/>
              </a:rPr>
              <a:t>Usr</a:t>
            </a:r>
            <a:r>
              <a:rPr lang="en-US" sz="1050" dirty="0">
                <a:latin typeface="Courier"/>
                <a:cs typeface="Courier"/>
              </a:rPr>
              <a:t> 0 00:00:00, Sys 0 00:00:00  -  Total Local Usage</a:t>
            </a:r>
          </a:p>
          <a:p>
            <a:r>
              <a:rPr lang="en-US" sz="1050" dirty="0">
                <a:latin typeface="Courier"/>
                <a:cs typeface="Courier"/>
              </a:rPr>
              <a:t>	0  -  Run Bytes Sent By Job</a:t>
            </a:r>
          </a:p>
          <a:p>
            <a:r>
              <a:rPr lang="en-US" sz="1050" dirty="0">
                <a:latin typeface="Courier"/>
                <a:cs typeface="Courier"/>
              </a:rPr>
              <a:t>	33  -  Run Bytes Received By Job</a:t>
            </a:r>
          </a:p>
          <a:p>
            <a:r>
              <a:rPr lang="en-US" sz="1050" dirty="0">
                <a:latin typeface="Courier"/>
                <a:cs typeface="Courier"/>
              </a:rPr>
              <a:t>	0  -  Total Bytes Sent By Job</a:t>
            </a:r>
          </a:p>
          <a:p>
            <a:r>
              <a:rPr lang="en-US" sz="1050" dirty="0">
                <a:latin typeface="Courier"/>
                <a:cs typeface="Courier"/>
              </a:rPr>
              <a:t>	33  -  Total Bytes Received By Job</a:t>
            </a:r>
          </a:p>
          <a:p>
            <a:r>
              <a:rPr lang="en-US" sz="1050" dirty="0">
                <a:latin typeface="Courier"/>
                <a:cs typeface="Courier"/>
              </a:rPr>
              <a:t>	</a:t>
            </a:r>
            <a:r>
              <a:rPr lang="en-US" sz="1050" dirty="0" err="1">
                <a:latin typeface="Courier"/>
                <a:cs typeface="Courier"/>
              </a:rPr>
              <a:t>Partitionable</a:t>
            </a:r>
            <a:r>
              <a:rPr lang="en-US" sz="1050" dirty="0">
                <a:latin typeface="Courier"/>
                <a:cs typeface="Courier"/>
              </a:rPr>
              <a:t> Resources :    Usage  Request Allocated</a:t>
            </a:r>
          </a:p>
          <a:p>
            <a:r>
              <a:rPr lang="ro-RO" sz="1050" dirty="0">
                <a:latin typeface="Courier"/>
                <a:cs typeface="Courier"/>
              </a:rPr>
              <a:t>	   Cpus                 :                 1         1</a:t>
            </a:r>
          </a:p>
          <a:p>
            <a:r>
              <a:rPr lang="da-DK" sz="1050" dirty="0">
                <a:latin typeface="Courier"/>
                <a:cs typeface="Courier"/>
              </a:rPr>
              <a:t>	   Disk (KB)            :       14    20480  17203728</a:t>
            </a:r>
          </a:p>
          <a:p>
            <a:r>
              <a:rPr lang="en-US" sz="1050" dirty="0">
                <a:latin typeface="Courier"/>
                <a:cs typeface="Courier"/>
              </a:rPr>
              <a:t>	   Memory (MB)          :        1       20        20</a:t>
            </a:r>
            <a:endParaRPr lang="en-US" sz="1050" dirty="0" smtClean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6" y="85725"/>
            <a:ext cx="7915274" cy="857250"/>
          </a:xfrm>
        </p:spPr>
        <p:txBody>
          <a:bodyPr/>
          <a:lstStyle/>
          <a:p>
            <a:r>
              <a:rPr lang="en-US" sz="4000" dirty="0" smtClean="0"/>
              <a:t>Parallelized Computing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Parallelize!</a:t>
            </a:r>
          </a:p>
          <a:p>
            <a:r>
              <a:rPr lang="en-US" sz="2800" dirty="0" smtClean="0"/>
              <a:t>Use more processors to break up the work!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6" y="85725"/>
            <a:ext cx="7915274" cy="857250"/>
          </a:xfrm>
        </p:spPr>
        <p:txBody>
          <a:bodyPr/>
          <a:lstStyle/>
          <a:p>
            <a:r>
              <a:rPr lang="en-US" dirty="0" smtClean="0"/>
              <a:t>High Throughput Computing (HTC)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228726"/>
            <a:ext cx="7772400" cy="1266824"/>
          </a:xfrm>
        </p:spPr>
        <p:txBody>
          <a:bodyPr/>
          <a:lstStyle/>
          <a:p>
            <a:r>
              <a:rPr lang="en-US" dirty="0" smtClean="0"/>
              <a:t>Independent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“Embarrassingly” parallel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95400" y="3486150"/>
            <a:ext cx="0" cy="76200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253003" y="3309348"/>
            <a:ext cx="1388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28800" y="3181350"/>
            <a:ext cx="59436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5750" y="2571750"/>
            <a:ext cx="327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n </a:t>
            </a:r>
            <a:r>
              <a:rPr lang="en-US" sz="2800" dirty="0" smtClean="0"/>
              <a:t>cores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86150"/>
            <a:ext cx="6000596" cy="84766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6" y="85725"/>
            <a:ext cx="7915274" cy="857250"/>
          </a:xfrm>
        </p:spPr>
        <p:txBody>
          <a:bodyPr/>
          <a:lstStyle/>
          <a:p>
            <a:r>
              <a:rPr lang="en-US" dirty="0" smtClean="0"/>
              <a:t>High Throughput Computing (HTC)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76201" y="1000126"/>
            <a:ext cx="5334000" cy="3514725"/>
          </a:xfrm>
        </p:spPr>
        <p:txBody>
          <a:bodyPr/>
          <a:lstStyle/>
          <a:p>
            <a:r>
              <a:rPr lang="en-US" sz="2400" dirty="0" smtClean="0"/>
              <a:t>Scheduling: Only need to find 1 CPU at a time (shorter wait)</a:t>
            </a:r>
          </a:p>
          <a:p>
            <a:r>
              <a:rPr lang="en-US" sz="2400" dirty="0" smtClean="0"/>
              <a:t>Easy recovery from failure</a:t>
            </a:r>
          </a:p>
          <a:p>
            <a:r>
              <a:rPr lang="en-US" sz="2400" dirty="0" smtClean="0"/>
              <a:t>No special programming required</a:t>
            </a:r>
          </a:p>
          <a:p>
            <a:r>
              <a:rPr lang="en-US" sz="2400" dirty="0" smtClean="0"/>
              <a:t>Number of concurrently running jobs is </a:t>
            </a:r>
            <a:r>
              <a:rPr lang="en-US" sz="2400" i="1" dirty="0" smtClean="0"/>
              <a:t>more</a:t>
            </a:r>
            <a:r>
              <a:rPr lang="en-US" sz="2400" dirty="0" smtClean="0"/>
              <a:t> important</a:t>
            </a:r>
          </a:p>
          <a:p>
            <a:r>
              <a:rPr lang="en-US" sz="2400" dirty="0" smtClean="0"/>
              <a:t>CPU speed and homogeneity are </a:t>
            </a:r>
            <a:r>
              <a:rPr lang="en-US" sz="2400" i="1" dirty="0" smtClean="0"/>
              <a:t>less</a:t>
            </a:r>
            <a:r>
              <a:rPr lang="en-US" sz="2400" dirty="0" smtClean="0"/>
              <a:t> important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257800" y="2266950"/>
            <a:ext cx="3662150" cy="902198"/>
            <a:chOff x="676911" y="2571750"/>
            <a:chExt cx="7152485" cy="176206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95400" y="3486150"/>
              <a:ext cx="0" cy="76200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253004" y="3300455"/>
              <a:ext cx="1388816" cy="541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828800" y="3181350"/>
              <a:ext cx="59436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85750" y="2571750"/>
              <a:ext cx="3272251" cy="66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n </a:t>
              </a:r>
              <a:r>
                <a:rPr lang="en-US" sz="1600" dirty="0" smtClean="0"/>
                <a:t>cores</a:t>
              </a:r>
              <a:endParaRPr lang="en-US" sz="16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486150"/>
              <a:ext cx="6000596" cy="847668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847726"/>
            <a:ext cx="7772400" cy="657224"/>
          </a:xfrm>
        </p:spPr>
        <p:txBody>
          <a:bodyPr/>
          <a:lstStyle/>
          <a:p>
            <a:r>
              <a:rPr lang="en-US" sz="2800" dirty="0" smtClean="0"/>
              <a:t>Interdependent sub-</a:t>
            </a:r>
            <a:r>
              <a:rPr lang="en-US" sz="2800" dirty="0" smtClean="0"/>
              <a:t>tasks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6" y="85725"/>
            <a:ext cx="7915274" cy="857250"/>
          </a:xfrm>
        </p:spPr>
        <p:txBody>
          <a:bodyPr/>
          <a:lstStyle/>
          <a:p>
            <a:r>
              <a:rPr lang="en-US" sz="2800" dirty="0" smtClean="0"/>
              <a:t>High Performance Computing (HPC)</a:t>
            </a:r>
            <a:endParaRPr lang="en-US" sz="2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685802" y="1276350"/>
            <a:ext cx="7543798" cy="3581400"/>
            <a:chOff x="685802" y="1276350"/>
            <a:chExt cx="7543798" cy="35814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295400" y="1962150"/>
              <a:ext cx="0" cy="289560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 rot="16200000">
              <a:off x="253003" y="2318748"/>
              <a:ext cx="1388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time</a:t>
              </a:r>
              <a:endParaRPr lang="en-US" sz="28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28800" y="1800282"/>
              <a:ext cx="5943600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81400" y="1276350"/>
              <a:ext cx="32722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n cores</a:t>
              </a:r>
              <a:endParaRPr lang="en-US" sz="28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5800" y="356235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600" dirty="0" smtClean="0"/>
                <a:t>…</a:t>
              </a:r>
              <a:endParaRPr lang="en-US" sz="3600" dirty="0" smtClean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905000" y="1962150"/>
              <a:ext cx="6324600" cy="838200"/>
              <a:chOff x="1905000" y="1962150"/>
              <a:chExt cx="6324600" cy="83820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2362200" y="2343150"/>
                <a:ext cx="5486400" cy="228600"/>
              </a:xfrm>
              <a:prstGeom prst="rect">
                <a:avLst/>
              </a:prstGeom>
              <a:solidFill>
                <a:srgbClr val="BBBB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solidFill>
                      <a:srgbClr val="0000FF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19050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28956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8862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48768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>
                <a:off x="58674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74676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05600" y="196215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3600" dirty="0" smtClean="0"/>
                  <a:t>…</a:t>
                </a:r>
                <a:endParaRPr lang="en-US" sz="3600" dirty="0" smtClean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905000" y="2800350"/>
              <a:ext cx="6324600" cy="838200"/>
              <a:chOff x="1905000" y="1962150"/>
              <a:chExt cx="6324600" cy="838200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2362200" y="2343150"/>
                <a:ext cx="5486400" cy="228600"/>
              </a:xfrm>
              <a:prstGeom prst="rect">
                <a:avLst/>
              </a:prstGeom>
              <a:solidFill>
                <a:srgbClr val="BBBB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solidFill>
                      <a:srgbClr val="0000FF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19050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>
                <a:off x="28956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38862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48768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58674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74676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705600" y="196215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3600" dirty="0" smtClean="0"/>
                  <a:t>…</a:t>
                </a:r>
                <a:endParaRPr lang="en-US" sz="3600" dirty="0" smtClean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905000" y="4019550"/>
              <a:ext cx="6324600" cy="838200"/>
              <a:chOff x="1905000" y="1962150"/>
              <a:chExt cx="6324600" cy="838200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2362200" y="2343150"/>
                <a:ext cx="5486400" cy="228600"/>
              </a:xfrm>
              <a:prstGeom prst="rect">
                <a:avLst/>
              </a:prstGeom>
              <a:solidFill>
                <a:srgbClr val="BBBB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solidFill>
                      <a:srgbClr val="0000FF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 bwMode="auto">
              <a:xfrm>
                <a:off x="19050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28956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38862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48768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58674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74676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705600" y="196215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3600" dirty="0" smtClean="0"/>
                  <a:t>…</a:t>
                </a:r>
                <a:endParaRPr lang="en-US" sz="3600" dirty="0" smtClean="0"/>
              </a:p>
            </p:txBody>
          </p:sp>
        </p:grpSp>
        <p:sp>
          <p:nvSpPr>
            <p:cNvPr id="61" name="Down Arrow 60"/>
            <p:cNvSpPr/>
            <p:nvPr/>
          </p:nvSpPr>
          <p:spPr bwMode="auto">
            <a:xfrm>
              <a:off x="4495800" y="2724150"/>
              <a:ext cx="560832" cy="216408"/>
            </a:xfrm>
            <a:prstGeom prst="downArrow">
              <a:avLst/>
            </a:prstGeom>
            <a:solidFill>
              <a:srgbClr val="BBBB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Down Arrow 61"/>
            <p:cNvSpPr/>
            <p:nvPr/>
          </p:nvSpPr>
          <p:spPr bwMode="auto">
            <a:xfrm>
              <a:off x="4495800" y="3638550"/>
              <a:ext cx="560832" cy="216408"/>
            </a:xfrm>
            <a:prstGeom prst="downArrow">
              <a:avLst/>
            </a:prstGeom>
            <a:solidFill>
              <a:srgbClr val="BBBB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High Performance Computing (HPC)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00126"/>
            <a:ext cx="5486400" cy="3514725"/>
          </a:xfrm>
        </p:spPr>
        <p:txBody>
          <a:bodyPr/>
          <a:lstStyle/>
          <a:p>
            <a:r>
              <a:rPr lang="en-US" sz="2000" dirty="0" smtClean="0"/>
              <a:t>Benefits greatly from:</a:t>
            </a:r>
          </a:p>
          <a:p>
            <a:pPr lvl="1"/>
            <a:r>
              <a:rPr lang="en-US" sz="1800" dirty="0" smtClean="0"/>
              <a:t>Shared </a:t>
            </a:r>
            <a:r>
              <a:rPr lang="en-US" sz="1800" dirty="0" err="1" smtClean="0"/>
              <a:t>filesystems</a:t>
            </a:r>
            <a:endParaRPr lang="en-US" sz="1800" dirty="0" smtClean="0"/>
          </a:p>
          <a:p>
            <a:pPr lvl="1"/>
            <a:r>
              <a:rPr lang="en-US" sz="1800" dirty="0" smtClean="0"/>
              <a:t>Fast networking (e.g. </a:t>
            </a:r>
            <a:r>
              <a:rPr lang="en-US" sz="1800" dirty="0" err="1" smtClean="0"/>
              <a:t>Infiniband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CPU speed + </a:t>
            </a:r>
            <a:r>
              <a:rPr lang="en-US" sz="1800" dirty="0" err="1" smtClean="0"/>
              <a:t>homegeneity</a:t>
            </a:r>
            <a:endParaRPr lang="en-US" sz="1800" dirty="0" smtClean="0"/>
          </a:p>
          <a:p>
            <a:r>
              <a:rPr lang="en-US" sz="2000" dirty="0" smtClean="0"/>
              <a:t>Scheduling: Must wait for (and reserve) multiple processors for full duration</a:t>
            </a:r>
          </a:p>
          <a:p>
            <a:r>
              <a:rPr lang="en-US" sz="2000" dirty="0" smtClean="0"/>
              <a:t>Often requires special code</a:t>
            </a:r>
          </a:p>
          <a:p>
            <a:r>
              <a:rPr lang="en-US" sz="2000" dirty="0" smtClean="0"/>
              <a:t>Focus on biggest, fastest systems (supercomputers)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5758168" y="1962150"/>
            <a:ext cx="2852430" cy="1295400"/>
            <a:chOff x="597419" y="1276350"/>
            <a:chExt cx="7632181" cy="358140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1295400" y="1962150"/>
              <a:ext cx="0" cy="289560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 rot="16200000">
              <a:off x="253002" y="2230362"/>
              <a:ext cx="1388817" cy="69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time</a:t>
              </a:r>
              <a:endParaRPr lang="en-US" sz="1050" dirty="0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1828800" y="1800282"/>
              <a:ext cx="59436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581401" y="1276350"/>
              <a:ext cx="3272251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n cores</a:t>
              </a:r>
              <a:endParaRPr lang="en-US" sz="1050" i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55760" y="3383056"/>
              <a:ext cx="905861" cy="765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200" dirty="0" smtClean="0"/>
                <a:t>…</a:t>
              </a:r>
              <a:endParaRPr lang="en-US" sz="1200" dirty="0" smtClean="0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1905000" y="1962150"/>
              <a:ext cx="6324600" cy="838200"/>
              <a:chOff x="1905000" y="1962150"/>
              <a:chExt cx="6324600" cy="838200"/>
            </a:xfrm>
          </p:grpSpPr>
          <p:sp>
            <p:nvSpPr>
              <p:cNvPr id="152" name="Rectangle 151"/>
              <p:cNvSpPr/>
              <p:nvPr/>
            </p:nvSpPr>
            <p:spPr bwMode="auto">
              <a:xfrm>
                <a:off x="2362200" y="2343150"/>
                <a:ext cx="5486400" cy="228600"/>
              </a:xfrm>
              <a:prstGeom prst="rect">
                <a:avLst/>
              </a:prstGeom>
              <a:solidFill>
                <a:srgbClr val="BBBB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solidFill>
                      <a:srgbClr val="0000FF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 bwMode="auto">
              <a:xfrm>
                <a:off x="19050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 bwMode="auto">
              <a:xfrm>
                <a:off x="28956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 bwMode="auto">
              <a:xfrm>
                <a:off x="38862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 bwMode="auto">
              <a:xfrm>
                <a:off x="48768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 bwMode="auto">
              <a:xfrm>
                <a:off x="58674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 bwMode="auto">
              <a:xfrm>
                <a:off x="74676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705598" y="1962150"/>
                <a:ext cx="905861" cy="76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200" dirty="0" smtClean="0"/>
                  <a:t>…</a:t>
                </a:r>
                <a:endParaRPr lang="en-US" sz="1200" dirty="0" smtClean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905000" y="2800350"/>
              <a:ext cx="6324600" cy="838200"/>
              <a:chOff x="1905000" y="1962150"/>
              <a:chExt cx="6324600" cy="838200"/>
            </a:xfrm>
          </p:grpSpPr>
          <p:sp>
            <p:nvSpPr>
              <p:cNvPr id="144" name="Rectangle 143"/>
              <p:cNvSpPr/>
              <p:nvPr/>
            </p:nvSpPr>
            <p:spPr bwMode="auto">
              <a:xfrm>
                <a:off x="2362200" y="2343150"/>
                <a:ext cx="5486400" cy="228600"/>
              </a:xfrm>
              <a:prstGeom prst="rect">
                <a:avLst/>
              </a:prstGeom>
              <a:solidFill>
                <a:srgbClr val="BBBB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solidFill>
                      <a:srgbClr val="0000FF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 bwMode="auto">
              <a:xfrm>
                <a:off x="19050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28956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>
                <a:off x="38862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 bwMode="auto">
              <a:xfrm>
                <a:off x="48768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>
                <a:off x="58674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>
                <a:off x="74676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705598" y="1962150"/>
                <a:ext cx="905861" cy="76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200" dirty="0" smtClean="0"/>
                  <a:t>…</a:t>
                </a:r>
                <a:endParaRPr lang="en-US" sz="1200" dirty="0" smtClean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905000" y="4019550"/>
              <a:ext cx="6324600" cy="838200"/>
              <a:chOff x="1905000" y="1962150"/>
              <a:chExt cx="6324600" cy="838200"/>
            </a:xfrm>
          </p:grpSpPr>
          <p:sp>
            <p:nvSpPr>
              <p:cNvPr id="136" name="Rectangle 135"/>
              <p:cNvSpPr/>
              <p:nvPr/>
            </p:nvSpPr>
            <p:spPr bwMode="auto">
              <a:xfrm>
                <a:off x="2362200" y="2343150"/>
                <a:ext cx="5486400" cy="228600"/>
              </a:xfrm>
              <a:prstGeom prst="rect">
                <a:avLst/>
              </a:prstGeom>
              <a:solidFill>
                <a:srgbClr val="BBBB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solidFill>
                      <a:srgbClr val="0000FF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 bwMode="auto">
              <a:xfrm>
                <a:off x="19050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 bwMode="auto">
              <a:xfrm>
                <a:off x="28956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 bwMode="auto">
              <a:xfrm>
                <a:off x="38862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 bwMode="auto">
              <a:xfrm>
                <a:off x="48768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>
                <a:off x="58674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>
                <a:off x="7467600" y="2038350"/>
                <a:ext cx="762000" cy="762000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705598" y="1962150"/>
                <a:ext cx="905861" cy="76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200" dirty="0" smtClean="0"/>
                  <a:t>…</a:t>
                </a:r>
                <a:endParaRPr lang="en-US" sz="1200" dirty="0" smtClean="0"/>
              </a:p>
            </p:txBody>
          </p:sp>
        </p:grpSp>
        <p:sp>
          <p:nvSpPr>
            <p:cNvPr id="134" name="Down Arrow 133"/>
            <p:cNvSpPr/>
            <p:nvPr/>
          </p:nvSpPr>
          <p:spPr bwMode="auto">
            <a:xfrm>
              <a:off x="4495800" y="2724150"/>
              <a:ext cx="560832" cy="216408"/>
            </a:xfrm>
            <a:prstGeom prst="downArrow">
              <a:avLst/>
            </a:prstGeom>
            <a:solidFill>
              <a:srgbClr val="BBBB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Down Arrow 134"/>
            <p:cNvSpPr/>
            <p:nvPr/>
          </p:nvSpPr>
          <p:spPr bwMode="auto">
            <a:xfrm>
              <a:off x="4495800" y="3638550"/>
              <a:ext cx="560832" cy="216408"/>
            </a:xfrm>
            <a:prstGeom prst="downArrow">
              <a:avLst/>
            </a:prstGeom>
            <a:solidFill>
              <a:srgbClr val="BBBB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12683</TotalTime>
  <Words>2419</Words>
  <Application>Microsoft Macintosh PowerPoint</Application>
  <PresentationFormat>On-screen Show (16:9)</PresentationFormat>
  <Paragraphs>488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OSG-Summer-School-Template</vt:lpstr>
      <vt:lpstr>Introduction to High Throughput Computing and HTCondor</vt:lpstr>
      <vt:lpstr>Keys to Success</vt:lpstr>
      <vt:lpstr>Goals for this Session</vt:lpstr>
      <vt:lpstr>Serial Computing</vt:lpstr>
      <vt:lpstr>Parallelized Computing</vt:lpstr>
      <vt:lpstr>High Throughput Computing (HTC)</vt:lpstr>
      <vt:lpstr>High Throughput Computing (HTC)</vt:lpstr>
      <vt:lpstr>High Performance Computing (HPC)</vt:lpstr>
      <vt:lpstr>High Performance Computing (HPC)</vt:lpstr>
      <vt:lpstr>HPC vs HTC: An Analogy</vt:lpstr>
      <vt:lpstr>HPC vs HTC: An Analogy</vt:lpstr>
      <vt:lpstr>High Throughput vs High Performance</vt:lpstr>
      <vt:lpstr>Research Computing</vt:lpstr>
      <vt:lpstr>Is your research HTC-able?</vt:lpstr>
      <vt:lpstr>HTC Examples</vt:lpstr>
      <vt:lpstr>What computing resources are available to you?</vt:lpstr>
      <vt:lpstr>Example Local Cluster</vt:lpstr>
      <vt:lpstr>Open Science Grid</vt:lpstr>
      <vt:lpstr>PowerPoint Presentation</vt:lpstr>
      <vt:lpstr>Example Challenge</vt:lpstr>
      <vt:lpstr>Distributed Computing</vt:lpstr>
      <vt:lpstr>How It Works</vt:lpstr>
      <vt:lpstr>Distributed Computing Systems</vt:lpstr>
      <vt:lpstr>HTCondor</vt:lpstr>
      <vt:lpstr>HTCondor History and Status</vt:lpstr>
      <vt:lpstr>HTCondor -- How It Works</vt:lpstr>
      <vt:lpstr>Roles in an HTCondor System</vt:lpstr>
      <vt:lpstr>Terminology: job</vt:lpstr>
      <vt:lpstr>Terminology: Machine, Slot</vt:lpstr>
      <vt:lpstr>Terminology: Matchmaking</vt:lpstr>
      <vt:lpstr>Basic Job Submission</vt:lpstr>
      <vt:lpstr>Job Example</vt:lpstr>
      <vt:lpstr>Job Translation</vt:lpstr>
      <vt:lpstr>Basic Submit File</vt:lpstr>
      <vt:lpstr>Basic Submit File</vt:lpstr>
      <vt:lpstr>Basic Submit File</vt:lpstr>
      <vt:lpstr>Basic Submit File</vt:lpstr>
      <vt:lpstr>Basic Submit File</vt:lpstr>
      <vt:lpstr>Basic HTCondor commands</vt:lpstr>
      <vt:lpstr>Submit a Job</vt:lpstr>
      <vt:lpstr>Viewing Jobs </vt:lpstr>
      <vt:lpstr>Remove a job</vt:lpstr>
      <vt:lpstr>Viewing Slots</vt:lpstr>
      <vt:lpstr>Your turn!</vt:lpstr>
      <vt:lpstr>Thoughts on Exercises</vt:lpstr>
      <vt:lpstr>Sometime today</vt:lpstr>
      <vt:lpstr>Exercises!</vt:lpstr>
      <vt:lpstr>Backup Slides</vt:lpstr>
      <vt:lpstr>Log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gthain</dc:creator>
  <cp:lastModifiedBy>Ian Ross</cp:lastModifiedBy>
  <cp:revision>276</cp:revision>
  <dcterms:modified xsi:type="dcterms:W3CDTF">2016-07-25T01:58:58Z</dcterms:modified>
</cp:coreProperties>
</file>