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
  </p:notesMasterIdLst>
  <p:sldIdLst>
    <p:sldId id="256" r:id="rId2"/>
    <p:sldId id="264" r:id="rId3"/>
    <p:sldId id="263" r:id="rId4"/>
    <p:sldId id="265" r:id="rId5"/>
    <p:sldId id="266" r:id="rId6"/>
    <p:sldId id="267" r:id="rId7"/>
    <p:sldId id="258" r:id="rId8"/>
    <p:sldId id="259" r:id="rId9"/>
    <p:sldId id="261" r:id="rId10"/>
    <p:sldId id="260" r:id="rId11"/>
    <p:sldId id="268" r:id="rId12"/>
    <p:sldId id="269"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7" d="100"/>
          <a:sy n="117" d="100"/>
        </p:scale>
        <p:origin x="-96" y="-2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32613D-6CC5-354B-B774-A6DA0C95C852}" type="datetimeFigureOut">
              <a:rPr lang="en-US" smtClean="0"/>
              <a:pPr/>
              <a:t>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43D64-A8A5-E248-8EC0-9898615937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A43D64-A8A5-E248-8EC0-989861593710}"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3F0D29-981A-5E4A-9DE0-2086B4326372}" type="datetimeFigureOut">
              <a:rPr lang="en-US" smtClean="0"/>
              <a:pPr/>
              <a:t>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F0D29-981A-5E4A-9DE0-2086B4326372}" type="datetimeFigureOut">
              <a:rPr lang="en-US" smtClean="0"/>
              <a:pPr/>
              <a:t>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F0D29-981A-5E4A-9DE0-2086B4326372}" type="datetimeFigureOut">
              <a:rPr lang="en-US" smtClean="0"/>
              <a:pPr/>
              <a:t>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3F0D29-981A-5E4A-9DE0-2086B4326372}" type="datetimeFigureOut">
              <a:rPr lang="en-US" smtClean="0"/>
              <a:pPr/>
              <a:t>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F0D29-981A-5E4A-9DE0-2086B4326372}" type="datetimeFigureOut">
              <a:rPr lang="en-US" smtClean="0"/>
              <a:pPr/>
              <a:t>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3F0D29-981A-5E4A-9DE0-2086B4326372}" type="datetimeFigureOut">
              <a:rPr lang="en-US" smtClean="0"/>
              <a:pPr/>
              <a:t>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3F0D29-981A-5E4A-9DE0-2086B4326372}" type="datetimeFigureOut">
              <a:rPr lang="en-US" smtClean="0"/>
              <a:pPr/>
              <a:t>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3F0D29-981A-5E4A-9DE0-2086B4326372}" type="datetimeFigureOut">
              <a:rPr lang="en-US" smtClean="0"/>
              <a:pPr/>
              <a:t>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F0D29-981A-5E4A-9DE0-2086B4326372}" type="datetimeFigureOut">
              <a:rPr lang="en-US" smtClean="0"/>
              <a:pPr/>
              <a:t>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F0D29-981A-5E4A-9DE0-2086B4326372}" type="datetimeFigureOut">
              <a:rPr lang="en-US" smtClean="0"/>
              <a:pPr/>
              <a:t>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F0D29-981A-5E4A-9DE0-2086B4326372}" type="datetimeFigureOut">
              <a:rPr lang="en-US" smtClean="0"/>
              <a:pPr/>
              <a:t>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6935F-3AA6-2E44-B3E0-7E87845447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F0D29-981A-5E4A-9DE0-2086B4326372}" type="datetimeFigureOut">
              <a:rPr lang="en-US" smtClean="0"/>
              <a:pPr/>
              <a:t>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6935F-3AA6-2E44-B3E0-7E87845447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Accomplishments and Work Plans</a:t>
            </a:r>
            <a:endParaRPr lang="en-US" dirty="0"/>
          </a:p>
        </p:txBody>
      </p:sp>
      <p:sp>
        <p:nvSpPr>
          <p:cNvPr id="3" name="Subtitle 2"/>
          <p:cNvSpPr>
            <a:spLocks noGrp="1"/>
          </p:cNvSpPr>
          <p:nvPr>
            <p:ph type="subTitle" idx="1"/>
          </p:nvPr>
        </p:nvSpPr>
        <p:spPr/>
        <p:txBody>
          <a:bodyPr/>
          <a:lstStyle/>
          <a:p>
            <a:r>
              <a:rPr lang="en-US" dirty="0" smtClean="0"/>
              <a:t>OSG Security Team</a:t>
            </a:r>
          </a:p>
          <a:p>
            <a:r>
              <a:rPr lang="en-US" dirty="0" smtClean="0"/>
              <a:t>July 11, 2012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Accomplishments</a:t>
            </a:r>
            <a:endParaRPr lang="en-US" dirty="0"/>
          </a:p>
        </p:txBody>
      </p:sp>
      <p:sp>
        <p:nvSpPr>
          <p:cNvPr id="3" name="Content Placeholder 2"/>
          <p:cNvSpPr>
            <a:spLocks noGrp="1"/>
          </p:cNvSpPr>
          <p:nvPr>
            <p:ph idx="1"/>
          </p:nvPr>
        </p:nvSpPr>
        <p:spPr/>
        <p:txBody>
          <a:bodyPr>
            <a:normAutofit/>
          </a:bodyPr>
          <a:lstStyle/>
          <a:p>
            <a:r>
              <a:rPr lang="en-US" dirty="0" smtClean="0"/>
              <a:t>The Sec team helped OSG PKI Pilot project (</a:t>
            </a:r>
            <a:r>
              <a:rPr lang="en-US" dirty="0" err="1" smtClean="0"/>
              <a:t>Digicert</a:t>
            </a:r>
            <a:r>
              <a:rPr lang="en-US" dirty="0" smtClean="0"/>
              <a:t>) ITB tests complete on time.</a:t>
            </a:r>
          </a:p>
          <a:p>
            <a:r>
              <a:rPr lang="en-US" dirty="0" smtClean="0"/>
              <a:t>Had BNL and FNAL Sec teams agree to use </a:t>
            </a:r>
            <a:r>
              <a:rPr lang="en-US" dirty="0" err="1" smtClean="0"/>
              <a:t>CIlogon</a:t>
            </a:r>
            <a:r>
              <a:rPr lang="en-US" dirty="0" smtClean="0"/>
              <a:t> Basic CA </a:t>
            </a:r>
            <a:r>
              <a:rPr lang="en-US" dirty="0" err="1" smtClean="0"/>
              <a:t>certs</a:t>
            </a:r>
            <a:r>
              <a:rPr lang="en-US" dirty="0" smtClean="0"/>
              <a:t> for authentication.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1"/>
            <a:ext cx="8229600" cy="1143000"/>
          </a:xfrm>
        </p:spPr>
        <p:txBody>
          <a:bodyPr/>
          <a:lstStyle/>
          <a:p>
            <a:r>
              <a:rPr lang="en-US" dirty="0" smtClean="0"/>
              <a:t>Plans for this year</a:t>
            </a:r>
            <a:endParaRPr lang="en-US" dirty="0"/>
          </a:p>
        </p:txBody>
      </p:sp>
      <p:sp>
        <p:nvSpPr>
          <p:cNvPr id="3" name="Content Placeholder 2"/>
          <p:cNvSpPr>
            <a:spLocks noGrp="1"/>
          </p:cNvSpPr>
          <p:nvPr>
            <p:ph idx="1"/>
          </p:nvPr>
        </p:nvSpPr>
        <p:spPr>
          <a:xfrm>
            <a:off x="457200" y="1600200"/>
            <a:ext cx="8229600" cy="5046133"/>
          </a:xfrm>
        </p:spPr>
        <p:txBody>
          <a:bodyPr>
            <a:normAutofit fontScale="92500"/>
          </a:bodyPr>
          <a:lstStyle/>
          <a:p>
            <a:r>
              <a:rPr lang="en-US" dirty="0" smtClean="0"/>
              <a:t>Strengthen basic site security</a:t>
            </a:r>
          </a:p>
          <a:p>
            <a:pPr lvl="1"/>
            <a:r>
              <a:rPr lang="en-US" dirty="0" smtClean="0"/>
              <a:t>Identify and provide consulting with existing security tools. Package them in VDT if it makes sense</a:t>
            </a:r>
          </a:p>
          <a:p>
            <a:pPr lvl="1"/>
            <a:r>
              <a:rPr lang="en-US" dirty="0" smtClean="0"/>
              <a:t>First project is </a:t>
            </a:r>
            <a:r>
              <a:rPr lang="en-US" dirty="0" err="1" smtClean="0"/>
              <a:t>Pakiti</a:t>
            </a:r>
            <a:r>
              <a:rPr lang="en-US" dirty="0" smtClean="0"/>
              <a:t>. Package it in VDT, enable sites install and run their local </a:t>
            </a:r>
            <a:r>
              <a:rPr lang="en-US" dirty="0" err="1" smtClean="0"/>
              <a:t>Pakiti</a:t>
            </a:r>
            <a:r>
              <a:rPr lang="en-US" dirty="0" smtClean="0"/>
              <a:t> server. </a:t>
            </a:r>
          </a:p>
          <a:p>
            <a:pPr lvl="1"/>
            <a:r>
              <a:rPr lang="en-US" dirty="0" err="1" smtClean="0"/>
              <a:t>Comm</a:t>
            </a:r>
            <a:r>
              <a:rPr lang="en-US" dirty="0" smtClean="0"/>
              <a:t> with sites is key. We have an idea about what tools they are missing, but we need to make sure whether they can utilize these tools effectively.</a:t>
            </a:r>
          </a:p>
          <a:p>
            <a:pPr lvl="2"/>
            <a:r>
              <a:rPr lang="en-US" dirty="0" smtClean="0"/>
              <a:t>Trying to find a structured way to accomplish this. </a:t>
            </a:r>
          </a:p>
          <a:p>
            <a:pPr lvl="1"/>
            <a:r>
              <a:rPr lang="en-US" dirty="0" smtClean="0"/>
              <a:t>Drill all Tier3 sites this year. This is more of an online education class than a pass/fail incident drill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1"/>
            <a:ext cx="8229600" cy="1143000"/>
          </a:xfrm>
        </p:spPr>
        <p:txBody>
          <a:bodyPr/>
          <a:lstStyle/>
          <a:p>
            <a:r>
              <a:rPr lang="en-US" dirty="0" smtClean="0"/>
              <a:t>Plans for this year</a:t>
            </a:r>
            <a:endParaRPr lang="en-US" dirty="0"/>
          </a:p>
        </p:txBody>
      </p:sp>
      <p:sp>
        <p:nvSpPr>
          <p:cNvPr id="3" name="Content Placeholder 2"/>
          <p:cNvSpPr>
            <a:spLocks noGrp="1"/>
          </p:cNvSpPr>
          <p:nvPr>
            <p:ph idx="1"/>
          </p:nvPr>
        </p:nvSpPr>
        <p:spPr>
          <a:xfrm>
            <a:off x="457200" y="1600200"/>
            <a:ext cx="8229600" cy="5046133"/>
          </a:xfrm>
        </p:spPr>
        <p:txBody>
          <a:bodyPr>
            <a:normAutofit fontScale="92500" lnSpcReduction="20000"/>
          </a:bodyPr>
          <a:lstStyle/>
          <a:p>
            <a:r>
              <a:rPr lang="en-US" dirty="0" smtClean="0"/>
              <a:t>Get 10% of non-LHC OSG users use </a:t>
            </a:r>
            <a:r>
              <a:rPr lang="en-US" dirty="0" err="1" smtClean="0"/>
              <a:t>CILogon</a:t>
            </a:r>
            <a:r>
              <a:rPr lang="en-US" dirty="0" smtClean="0"/>
              <a:t> certificates to access OSG resources</a:t>
            </a:r>
          </a:p>
          <a:p>
            <a:pPr lvl="1"/>
            <a:r>
              <a:rPr lang="en-US" dirty="0" smtClean="0"/>
              <a:t>Biggest obstacle: OSG sites do not understand the risks of using </a:t>
            </a:r>
            <a:r>
              <a:rPr lang="en-US" dirty="0" err="1" smtClean="0"/>
              <a:t>CILogon</a:t>
            </a:r>
            <a:r>
              <a:rPr lang="en-US" dirty="0" smtClean="0"/>
              <a:t> </a:t>
            </a:r>
            <a:r>
              <a:rPr lang="en-US" dirty="0" err="1" smtClean="0"/>
              <a:t>certs</a:t>
            </a:r>
            <a:r>
              <a:rPr lang="en-US" dirty="0" smtClean="0"/>
              <a:t>. Stigma attached to lack of IGTF accreditation. </a:t>
            </a:r>
          </a:p>
          <a:p>
            <a:pPr lvl="1"/>
            <a:r>
              <a:rPr lang="en-US" dirty="0" smtClean="0"/>
              <a:t>Started work with bigger sites thinking if they accept they can influence smaller sites. </a:t>
            </a:r>
          </a:p>
          <a:p>
            <a:pPr lvl="1"/>
            <a:r>
              <a:rPr lang="en-US" dirty="0" smtClean="0"/>
              <a:t>FNAL and BNL security teams agreed that using </a:t>
            </a:r>
            <a:r>
              <a:rPr lang="en-US" dirty="0" err="1" smtClean="0"/>
              <a:t>Cilogon</a:t>
            </a:r>
            <a:r>
              <a:rPr lang="en-US" dirty="0" smtClean="0"/>
              <a:t> cert does not add any more risks and agreed to use it under some conditions. </a:t>
            </a:r>
          </a:p>
          <a:p>
            <a:pPr lvl="1"/>
            <a:r>
              <a:rPr lang="en-US" dirty="0" smtClean="0"/>
              <a:t>Next steps are to work with Universities; met with Indiana </a:t>
            </a:r>
            <a:r>
              <a:rPr lang="en-US" dirty="0" err="1"/>
              <a:t>U</a:t>
            </a:r>
            <a:r>
              <a:rPr lang="en-US" dirty="0" err="1" smtClean="0"/>
              <a:t>niv</a:t>
            </a:r>
            <a:r>
              <a:rPr lang="en-US" dirty="0" smtClean="0"/>
              <a:t> security officer</a:t>
            </a:r>
            <a:r>
              <a:rPr lang="en-US" dirty="0" smtClean="0"/>
              <a:t>. Find a pilot VO to </a:t>
            </a:r>
            <a:r>
              <a:rPr lang="en-US" dirty="0" smtClean="0"/>
              <a:t>give them </a:t>
            </a:r>
            <a:r>
              <a:rPr lang="en-US" dirty="0" err="1" smtClean="0"/>
              <a:t>CILogon</a:t>
            </a:r>
            <a:r>
              <a:rPr lang="en-US" dirty="0" smtClean="0"/>
              <a:t> certificates and have them access pilot sites with their </a:t>
            </a:r>
            <a:r>
              <a:rPr lang="en-US" dirty="0" err="1" smtClean="0"/>
              <a:t>CILogon</a:t>
            </a:r>
            <a:r>
              <a:rPr lang="en-US" dirty="0" smtClean="0"/>
              <a:t> </a:t>
            </a:r>
            <a:r>
              <a:rPr lang="en-US" dirty="0" err="1" smtClean="0"/>
              <a:t>certs</a:t>
            </a:r>
            <a:r>
              <a:rPr lang="en-US" dirty="0" smtClean="0"/>
              <a:t>. </a:t>
            </a:r>
          </a:p>
          <a:p>
            <a:pPr lvl="1">
              <a:buNone/>
            </a:pPr>
            <a:endParaRPr lang="en-US" dirty="0" smtClean="0"/>
          </a:p>
          <a:p>
            <a:pPr lvl="2"/>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1"/>
            <a:ext cx="8229600" cy="1143000"/>
          </a:xfrm>
        </p:spPr>
        <p:txBody>
          <a:bodyPr/>
          <a:lstStyle/>
          <a:p>
            <a:r>
              <a:rPr lang="en-US" dirty="0" smtClean="0"/>
              <a:t>Plans for this year</a:t>
            </a:r>
            <a:endParaRPr lang="en-US" dirty="0"/>
          </a:p>
        </p:txBody>
      </p:sp>
      <p:sp>
        <p:nvSpPr>
          <p:cNvPr id="3" name="Content Placeholder 2"/>
          <p:cNvSpPr>
            <a:spLocks noGrp="1"/>
          </p:cNvSpPr>
          <p:nvPr>
            <p:ph idx="1"/>
          </p:nvPr>
        </p:nvSpPr>
        <p:spPr>
          <a:xfrm>
            <a:off x="457200" y="1600200"/>
            <a:ext cx="8229600" cy="5046133"/>
          </a:xfrm>
        </p:spPr>
        <p:txBody>
          <a:bodyPr>
            <a:normAutofit fontScale="85000" lnSpcReduction="10000"/>
          </a:bodyPr>
          <a:lstStyle/>
          <a:p>
            <a:r>
              <a:rPr lang="en-US" dirty="0" smtClean="0"/>
              <a:t>Provide the service architecture and operational changes needed for integrating with campus identities</a:t>
            </a:r>
          </a:p>
          <a:p>
            <a:pPr lvl="1"/>
            <a:r>
              <a:rPr lang="en-US" dirty="0" smtClean="0"/>
              <a:t>How to integrate </a:t>
            </a:r>
            <a:r>
              <a:rPr lang="en-US" dirty="0" err="1" smtClean="0"/>
              <a:t>Cilogon</a:t>
            </a:r>
            <a:r>
              <a:rPr lang="en-US" dirty="0" smtClean="0"/>
              <a:t> with existing infrastructure</a:t>
            </a:r>
          </a:p>
          <a:p>
            <a:pPr lvl="1"/>
            <a:r>
              <a:rPr lang="en-US" dirty="0" smtClean="0"/>
              <a:t>Any changes to VO registration/management process to mitigate risks of using </a:t>
            </a:r>
            <a:r>
              <a:rPr lang="en-US" dirty="0" err="1" smtClean="0"/>
              <a:t>CILogon</a:t>
            </a:r>
            <a:r>
              <a:rPr lang="en-US" dirty="0" smtClean="0"/>
              <a:t> Basic CA</a:t>
            </a:r>
          </a:p>
          <a:p>
            <a:pPr lvl="1"/>
            <a:r>
              <a:rPr lang="en-US" dirty="0" smtClean="0"/>
              <a:t>How can we at least use university identities to access web based resources? How  can we get rid of certificates for web access. </a:t>
            </a:r>
          </a:p>
          <a:p>
            <a:r>
              <a:rPr lang="en-US" dirty="0" smtClean="0"/>
              <a:t>WLCG Identity Federation Prototype</a:t>
            </a:r>
          </a:p>
          <a:p>
            <a:pPr lvl="1"/>
            <a:r>
              <a:rPr lang="en-US" dirty="0" smtClean="0"/>
              <a:t>Invite a few sites and Identity Providers. Understand risk definition from both sides.</a:t>
            </a:r>
          </a:p>
          <a:p>
            <a:pPr lvl="1"/>
            <a:r>
              <a:rPr lang="en-US" dirty="0" smtClean="0"/>
              <a:t>Have a working prototype service. Technical work is less challenging than risk assessment and consensus.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1"/>
            <a:ext cx="8229600" cy="1143000"/>
          </a:xfrm>
        </p:spPr>
        <p:txBody>
          <a:bodyPr/>
          <a:lstStyle/>
          <a:p>
            <a:r>
              <a:rPr lang="en-US" dirty="0" smtClean="0"/>
              <a:t>Plans for this year</a:t>
            </a:r>
            <a:endParaRPr lang="en-US" dirty="0"/>
          </a:p>
        </p:txBody>
      </p:sp>
      <p:sp>
        <p:nvSpPr>
          <p:cNvPr id="3" name="Content Placeholder 2"/>
          <p:cNvSpPr>
            <a:spLocks noGrp="1"/>
          </p:cNvSpPr>
          <p:nvPr>
            <p:ph idx="1"/>
          </p:nvPr>
        </p:nvSpPr>
        <p:spPr>
          <a:xfrm>
            <a:off x="457200" y="1600200"/>
            <a:ext cx="8229600" cy="5046133"/>
          </a:xfrm>
        </p:spPr>
        <p:txBody>
          <a:bodyPr>
            <a:normAutofit fontScale="92500" lnSpcReduction="10000"/>
          </a:bodyPr>
          <a:lstStyle/>
          <a:p>
            <a:r>
              <a:rPr lang="en-US" dirty="0" smtClean="0"/>
              <a:t>Push IGTF to have an accreditation profile for university identity providers. </a:t>
            </a:r>
          </a:p>
          <a:p>
            <a:pPr lvl="1"/>
            <a:r>
              <a:rPr lang="en-US" dirty="0" smtClean="0"/>
              <a:t>Likely to happen; WLCG also supports this. </a:t>
            </a:r>
          </a:p>
          <a:p>
            <a:r>
              <a:rPr lang="en-US" dirty="0" smtClean="0"/>
              <a:t>WLCG project on centralized banning. </a:t>
            </a:r>
            <a:r>
              <a:rPr lang="en-US" smtClean="0"/>
              <a:t>Blueprint discussion.</a:t>
            </a:r>
          </a:p>
          <a:p>
            <a:r>
              <a:rPr lang="en-US" dirty="0" smtClean="0"/>
              <a:t>Projects that OSG Sec Team provides effort to:</a:t>
            </a:r>
          </a:p>
          <a:p>
            <a:pPr lvl="1"/>
            <a:r>
              <a:rPr lang="en-US" dirty="0" smtClean="0"/>
              <a:t>PKI transition. Test, training, contingency planning. </a:t>
            </a:r>
          </a:p>
          <a:p>
            <a:pPr lvl="1"/>
            <a:r>
              <a:rPr lang="en-US" dirty="0" smtClean="0"/>
              <a:t>SHA-2 transition. We must get ready by 2013. Provide consulting/support to software team</a:t>
            </a:r>
          </a:p>
          <a:p>
            <a:pPr lvl="1"/>
            <a:r>
              <a:rPr lang="en-US" dirty="0" smtClean="0"/>
              <a:t>Campus Infrastructure. Help with identity management architecture and services.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Drill of Tier3s</a:t>
            </a:r>
            <a:endParaRPr lang="en-US" dirty="0"/>
          </a:p>
        </p:txBody>
      </p:sp>
      <p:sp>
        <p:nvSpPr>
          <p:cNvPr id="9" name="Content Placeholder 8"/>
          <p:cNvSpPr>
            <a:spLocks noGrp="1"/>
          </p:cNvSpPr>
          <p:nvPr>
            <p:ph idx="1"/>
          </p:nvPr>
        </p:nvSpPr>
        <p:spPr>
          <a:xfrm>
            <a:off x="457200" y="1600200"/>
            <a:ext cx="8229600" cy="5257800"/>
          </a:xfrm>
        </p:spPr>
        <p:txBody>
          <a:bodyPr>
            <a:normAutofit fontScale="85000" lnSpcReduction="10000"/>
          </a:bodyPr>
          <a:lstStyle/>
          <a:p>
            <a:r>
              <a:rPr lang="en-US" dirty="0" smtClean="0"/>
              <a:t>Security Drill of Tier3s. </a:t>
            </a:r>
          </a:p>
          <a:p>
            <a:pPr lvl="1"/>
            <a:r>
              <a:rPr lang="en-US" dirty="0" smtClean="0"/>
              <a:t>The first time we drilled Tier3s. Sites did better than expected. </a:t>
            </a:r>
          </a:p>
          <a:p>
            <a:r>
              <a:rPr lang="en-US" dirty="0" smtClean="0"/>
              <a:t>Sent a test job to Tier3s and asked them to treat as a malicious job. </a:t>
            </a:r>
          </a:p>
          <a:p>
            <a:r>
              <a:rPr lang="en-US" dirty="0" smtClean="0"/>
              <a:t>Find the originator IP, search the </a:t>
            </a:r>
            <a:r>
              <a:rPr lang="en-US" dirty="0" err="1" smtClean="0"/>
              <a:t>osg</a:t>
            </a:r>
            <a:r>
              <a:rPr lang="en-US" dirty="0" smtClean="0"/>
              <a:t> logs, ban the user, understand what job was doing, do network analysis</a:t>
            </a:r>
          </a:p>
          <a:p>
            <a:r>
              <a:rPr lang="en-US" dirty="0" smtClean="0"/>
              <a:t>Provided extensive instructions before and during the drill. </a:t>
            </a:r>
          </a:p>
          <a:p>
            <a:r>
              <a:rPr lang="en-US" dirty="0" smtClean="0"/>
              <a:t>Sites could find the IP, read log files, banned the user with help</a:t>
            </a:r>
          </a:p>
          <a:p>
            <a:r>
              <a:rPr lang="en-US" dirty="0" smtClean="0"/>
              <a:t>The remaining tasks were challenging.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Drill of Tier3s</a:t>
            </a:r>
            <a:endParaRPr lang="en-US" dirty="0"/>
          </a:p>
        </p:txBody>
      </p:sp>
      <p:graphicFrame>
        <p:nvGraphicFramePr>
          <p:cNvPr id="4" name="Content Placeholder 3"/>
          <p:cNvGraphicFramePr>
            <a:graphicFrameLocks noGrp="1"/>
          </p:cNvGraphicFramePr>
          <p:nvPr>
            <p:ph idx="1"/>
          </p:nvPr>
        </p:nvGraphicFramePr>
        <p:xfrm>
          <a:off x="384711" y="1993360"/>
          <a:ext cx="8229598" cy="4153578"/>
        </p:xfrm>
        <a:graphic>
          <a:graphicData uri="http://schemas.openxmlformats.org/drawingml/2006/table">
            <a:tbl>
              <a:tblPr firstRow="1" bandRow="1">
                <a:tableStyleId>{5C22544A-7EE6-4342-B048-85BDC9FD1C3A}</a:tableStyleId>
              </a:tblPr>
              <a:tblGrid>
                <a:gridCol w="1011231"/>
                <a:gridCol w="840924"/>
                <a:gridCol w="716648"/>
                <a:gridCol w="732227"/>
                <a:gridCol w="623173"/>
                <a:gridCol w="794544"/>
                <a:gridCol w="841282"/>
                <a:gridCol w="950337"/>
                <a:gridCol w="859616"/>
                <a:gridCol w="859616"/>
              </a:tblGrid>
              <a:tr h="755059">
                <a:tc>
                  <a:txBody>
                    <a:bodyPr/>
                    <a:lstStyle/>
                    <a:p>
                      <a:endParaRPr lang="en-US" sz="1400" dirty="0"/>
                    </a:p>
                  </a:txBody>
                  <a:tcPr/>
                </a:tc>
                <a:tc>
                  <a:txBody>
                    <a:bodyPr/>
                    <a:lstStyle/>
                    <a:p>
                      <a:r>
                        <a:rPr lang="en-US" sz="1400" dirty="0" smtClean="0"/>
                        <a:t> Comm.</a:t>
                      </a:r>
                      <a:endParaRPr lang="en-US" sz="1400" dirty="0"/>
                    </a:p>
                  </a:txBody>
                  <a:tcPr/>
                </a:tc>
                <a:tc>
                  <a:txBody>
                    <a:bodyPr/>
                    <a:lstStyle/>
                    <a:p>
                      <a:r>
                        <a:rPr lang="en-US" sz="1400" dirty="0" smtClean="0"/>
                        <a:t>Found</a:t>
                      </a:r>
                      <a:r>
                        <a:rPr lang="en-US" sz="1400" baseline="0" dirty="0" smtClean="0"/>
                        <a:t> IP</a:t>
                      </a:r>
                      <a:endParaRPr lang="en-US" sz="1400" dirty="0"/>
                    </a:p>
                  </a:txBody>
                  <a:tcPr/>
                </a:tc>
                <a:tc>
                  <a:txBody>
                    <a:bodyPr/>
                    <a:lstStyle/>
                    <a:p>
                      <a:r>
                        <a:rPr lang="en-US" sz="1400" dirty="0" smtClean="0"/>
                        <a:t>Found Log Files</a:t>
                      </a:r>
                      <a:endParaRPr lang="en-US" sz="1400" dirty="0"/>
                    </a:p>
                  </a:txBody>
                  <a:tcPr/>
                </a:tc>
                <a:tc>
                  <a:txBody>
                    <a:bodyPr/>
                    <a:lstStyle/>
                    <a:p>
                      <a:r>
                        <a:rPr lang="en-US" sz="1400" dirty="0" smtClean="0"/>
                        <a:t>Ban</a:t>
                      </a:r>
                      <a:r>
                        <a:rPr lang="en-US" sz="1400" baseline="0" dirty="0" smtClean="0"/>
                        <a:t> User</a:t>
                      </a:r>
                      <a:endParaRPr lang="en-US" sz="1400" dirty="0"/>
                    </a:p>
                  </a:txBody>
                  <a:tcPr/>
                </a:tc>
                <a:tc>
                  <a:txBody>
                    <a:bodyPr/>
                    <a:lstStyle/>
                    <a:p>
                      <a:r>
                        <a:rPr lang="en-US" sz="1400" dirty="0" smtClean="0"/>
                        <a:t>Found </a:t>
                      </a:r>
                      <a:r>
                        <a:rPr lang="en-US" sz="1400" dirty="0" err="1" smtClean="0"/>
                        <a:t>Cron</a:t>
                      </a:r>
                      <a:endParaRPr lang="en-US" sz="1400" dirty="0"/>
                    </a:p>
                  </a:txBody>
                  <a:tcPr/>
                </a:tc>
                <a:tc>
                  <a:txBody>
                    <a:bodyPr/>
                    <a:lstStyle/>
                    <a:p>
                      <a:r>
                        <a:rPr lang="en-US" sz="1400" dirty="0" smtClean="0"/>
                        <a:t>Found</a:t>
                      </a:r>
                      <a:r>
                        <a:rPr lang="en-US" sz="1400" baseline="0" dirty="0" smtClean="0"/>
                        <a:t> temp files</a:t>
                      </a:r>
                      <a:endParaRPr lang="en-US" sz="1400" dirty="0"/>
                    </a:p>
                  </a:txBody>
                  <a:tcPr/>
                </a:tc>
                <a:tc>
                  <a:txBody>
                    <a:bodyPr/>
                    <a:lstStyle/>
                    <a:p>
                      <a:r>
                        <a:rPr lang="en-US" sz="1400" dirty="0" smtClean="0"/>
                        <a:t>Strings</a:t>
                      </a:r>
                      <a:endParaRPr lang="en-US" sz="1400" dirty="0"/>
                    </a:p>
                  </a:txBody>
                  <a:tcPr/>
                </a:tc>
                <a:tc>
                  <a:txBody>
                    <a:bodyPr/>
                    <a:lstStyle/>
                    <a:p>
                      <a:r>
                        <a:rPr lang="en-US" sz="1400" dirty="0" smtClean="0"/>
                        <a:t>Emails</a:t>
                      </a:r>
                      <a:endParaRPr lang="en-US" sz="1400" dirty="0"/>
                    </a:p>
                  </a:txBody>
                  <a:tcPr/>
                </a:tc>
                <a:tc>
                  <a:txBody>
                    <a:bodyPr/>
                    <a:lstStyle/>
                    <a:p>
                      <a:r>
                        <a:rPr lang="en-US" sz="1400" dirty="0" err="1" smtClean="0"/>
                        <a:t>Wget</a:t>
                      </a:r>
                      <a:r>
                        <a:rPr lang="en-US" sz="1400" dirty="0" smtClean="0"/>
                        <a:t>/status</a:t>
                      </a:r>
                      <a:endParaRPr lang="en-US" sz="1400" dirty="0"/>
                    </a:p>
                  </a:txBody>
                  <a:tcPr/>
                </a:tc>
              </a:tr>
              <a:tr h="370840">
                <a:tc>
                  <a:txBody>
                    <a:bodyPr/>
                    <a:lstStyle/>
                    <a:p>
                      <a:r>
                        <a:rPr lang="en-US" sz="1400" dirty="0" smtClean="0"/>
                        <a:t>Bellarmine-Atlas-t3</a:t>
                      </a:r>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Hint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70840">
                <a:tc>
                  <a:txBody>
                    <a:bodyPr/>
                    <a:lstStyle/>
                    <a:p>
                      <a:r>
                        <a:rPr lang="en-US" sz="1400" dirty="0" smtClean="0"/>
                        <a:t>WISC-Atlas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Zapf Dingbats"/>
                          <a:ea typeface="Zapf Dingbats"/>
                          <a:cs typeface="Zapf Dingbats"/>
                        </a:rPr>
                        <a:t>✓</a:t>
                      </a:r>
                      <a:endParaRPr lang="en-US" sz="1400" dirty="0" smtClean="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Hint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r>
              <a:tr h="370840">
                <a:tc>
                  <a:txBody>
                    <a:bodyPr/>
                    <a:lstStyle/>
                    <a:p>
                      <a:r>
                        <a:rPr lang="en-US" sz="1400" dirty="0" smtClean="0"/>
                        <a:t>SMU-HPC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Zapf Dingbats"/>
                          <a:ea typeface="Zapf Dingbats"/>
                          <a:cs typeface="Zapf Dingbats"/>
                        </a:rPr>
                        <a:t>✓</a:t>
                      </a:r>
                      <a:endParaRPr lang="en-US" sz="1400" dirty="0" smtClean="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r>
              <a:tr h="370840">
                <a:tc>
                  <a:txBody>
                    <a:bodyPr/>
                    <a:lstStyle/>
                    <a:p>
                      <a:r>
                        <a:rPr lang="en-US" sz="1400" dirty="0" smtClean="0"/>
                        <a:t>Hampton-Atlas-CE</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Hint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70840">
                <a:tc>
                  <a:txBody>
                    <a:bodyPr/>
                    <a:lstStyle/>
                    <a:p>
                      <a:r>
                        <a:rPr lang="en-US" sz="1400" dirty="0" smtClean="0"/>
                        <a:t>NWICG </a:t>
                      </a:r>
                      <a:r>
                        <a:rPr lang="en-US" sz="1400" dirty="0" err="1" smtClean="0"/>
                        <a:t>Notre_D</a:t>
                      </a:r>
                      <a:endParaRPr lang="en-US" sz="1400" dirty="0" smtClean="0"/>
                    </a:p>
                    <a:p>
                      <a:r>
                        <a:rPr lang="en-US" sz="1400" dirty="0" err="1" smtClean="0"/>
                        <a:t>ame</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70840">
                <a:tc>
                  <a:txBody>
                    <a:bodyPr/>
                    <a:lstStyle/>
                    <a:p>
                      <a:r>
                        <a:rPr lang="en-US" sz="1400" dirty="0" err="1" smtClean="0"/>
                        <a:t>Renci</a:t>
                      </a:r>
                      <a:r>
                        <a:rPr lang="en-US" sz="1400" dirty="0" smtClean="0"/>
                        <a:t>-Blueberry</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Hint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c>
                  <a:txBody>
                    <a:bodyPr/>
                    <a:lstStyle/>
                    <a:p>
                      <a:r>
                        <a:rPr lang="en-US" sz="1400" dirty="0" smtClean="0"/>
                        <a:t>X</a:t>
                      </a:r>
                      <a:endParaRPr lang="en-US" sz="1400" dirty="0"/>
                    </a:p>
                  </a:txBody>
                  <a:tcPr/>
                </a:tc>
              </a:tr>
              <a:tr h="370840">
                <a:tc>
                  <a:txBody>
                    <a:bodyPr/>
                    <a:lstStyle/>
                    <a:p>
                      <a:r>
                        <a:rPr lang="en-US" sz="1400" dirty="0" smtClean="0"/>
                        <a:t>UTD_HEP</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c>
                  <a:txBody>
                    <a:bodyPr/>
                    <a:lstStyle/>
                    <a:p>
                      <a:r>
                        <a:rPr lang="en-US" sz="1400" dirty="0" smtClean="0">
                          <a:latin typeface="Zapf Dingbats"/>
                          <a:ea typeface="Zapf Dingbats"/>
                          <a:cs typeface="Zapf Dingbats"/>
                        </a:rPr>
                        <a:t>✓</a:t>
                      </a:r>
                      <a:endParaRPr lang="en-US" sz="1400" dirty="0"/>
                    </a:p>
                  </a:txBody>
                  <a:tcPr/>
                </a:tc>
              </a:tr>
            </a:tbl>
          </a:graphicData>
        </a:graphic>
      </p:graphicFrame>
      <p:sp>
        <p:nvSpPr>
          <p:cNvPr id="5" name="TextBox 4"/>
          <p:cNvSpPr txBox="1"/>
          <p:nvPr/>
        </p:nvSpPr>
        <p:spPr>
          <a:xfrm>
            <a:off x="2313728" y="1522008"/>
            <a:ext cx="2783427" cy="369332"/>
          </a:xfrm>
          <a:prstGeom prst="rect">
            <a:avLst/>
          </a:prstGeom>
          <a:solidFill>
            <a:schemeClr val="accent1"/>
          </a:solidFill>
          <a:ln>
            <a:solidFill>
              <a:schemeClr val="tx1"/>
            </a:solidFill>
          </a:ln>
        </p:spPr>
        <p:txBody>
          <a:bodyPr wrap="square" rtlCol="0">
            <a:spAutoFit/>
          </a:bodyPr>
          <a:lstStyle/>
          <a:p>
            <a:pPr algn="ctr"/>
            <a:r>
              <a:rPr lang="en-US" b="1" dirty="0" smtClean="0">
                <a:solidFill>
                  <a:schemeClr val="bg1"/>
                </a:solidFill>
              </a:rPr>
              <a:t>Containment</a:t>
            </a:r>
            <a:endParaRPr lang="en-US" b="1" dirty="0">
              <a:solidFill>
                <a:schemeClr val="bg1"/>
              </a:solidFill>
            </a:endParaRPr>
          </a:p>
        </p:txBody>
      </p:sp>
      <p:sp>
        <p:nvSpPr>
          <p:cNvPr id="6" name="TextBox 5"/>
          <p:cNvSpPr txBox="1"/>
          <p:nvPr/>
        </p:nvSpPr>
        <p:spPr>
          <a:xfrm>
            <a:off x="5097155" y="1522008"/>
            <a:ext cx="1791832" cy="369332"/>
          </a:xfrm>
          <a:prstGeom prst="rect">
            <a:avLst/>
          </a:prstGeom>
          <a:solidFill>
            <a:schemeClr val="accent1"/>
          </a:solidFill>
          <a:ln>
            <a:solidFill>
              <a:schemeClr val="tx1"/>
            </a:solidFill>
          </a:ln>
        </p:spPr>
        <p:txBody>
          <a:bodyPr wrap="square" rtlCol="0">
            <a:spAutoFit/>
          </a:bodyPr>
          <a:lstStyle/>
          <a:p>
            <a:pPr algn="ctr"/>
            <a:r>
              <a:rPr lang="en-US" b="1" dirty="0" smtClean="0">
                <a:solidFill>
                  <a:schemeClr val="bg1"/>
                </a:solidFill>
              </a:rPr>
              <a:t>Job Analysis</a:t>
            </a:r>
            <a:endParaRPr lang="en-US" b="1" dirty="0">
              <a:solidFill>
                <a:schemeClr val="bg1"/>
              </a:solidFill>
            </a:endParaRPr>
          </a:p>
        </p:txBody>
      </p:sp>
      <p:sp>
        <p:nvSpPr>
          <p:cNvPr id="7" name="TextBox 6"/>
          <p:cNvSpPr txBox="1"/>
          <p:nvPr/>
        </p:nvSpPr>
        <p:spPr>
          <a:xfrm>
            <a:off x="6885641" y="1522009"/>
            <a:ext cx="1711272" cy="369332"/>
          </a:xfrm>
          <a:prstGeom prst="rect">
            <a:avLst/>
          </a:prstGeom>
          <a:solidFill>
            <a:schemeClr val="accent1"/>
          </a:solidFill>
          <a:ln>
            <a:solidFill>
              <a:schemeClr val="tx1"/>
            </a:solidFill>
          </a:ln>
        </p:spPr>
        <p:txBody>
          <a:bodyPr wrap="square" rtlCol="0">
            <a:spAutoFit/>
          </a:bodyPr>
          <a:lstStyle/>
          <a:p>
            <a:pPr algn="ctr"/>
            <a:r>
              <a:rPr lang="en-US" b="1" dirty="0" smtClean="0">
                <a:solidFill>
                  <a:schemeClr val="bg1"/>
                </a:solidFill>
              </a:rPr>
              <a:t>Network </a:t>
            </a:r>
            <a:r>
              <a:rPr lang="en-US" b="1" dirty="0" err="1" smtClean="0">
                <a:solidFill>
                  <a:schemeClr val="bg1"/>
                </a:solidFill>
              </a:rPr>
              <a:t>Analy</a:t>
            </a:r>
            <a:endParaRPr lang="en-US" b="1" dirty="0" smtClean="0">
              <a:solidFill>
                <a:schemeClr val="bg1"/>
              </a:solidFill>
            </a:endParaRPr>
          </a:p>
        </p:txBody>
      </p:sp>
      <p:sp>
        <p:nvSpPr>
          <p:cNvPr id="8" name="TextBox 7"/>
          <p:cNvSpPr txBox="1"/>
          <p:nvPr/>
        </p:nvSpPr>
        <p:spPr>
          <a:xfrm>
            <a:off x="1409102" y="1531211"/>
            <a:ext cx="904611" cy="369332"/>
          </a:xfrm>
          <a:prstGeom prst="rect">
            <a:avLst/>
          </a:prstGeom>
          <a:solidFill>
            <a:schemeClr val="accent1"/>
          </a:solidFill>
          <a:ln>
            <a:solidFill>
              <a:schemeClr val="tx1"/>
            </a:solidFill>
          </a:ln>
        </p:spPr>
        <p:txBody>
          <a:bodyPr wrap="square" rtlCol="0">
            <a:spAutoFit/>
          </a:bodyPr>
          <a:lstStyle/>
          <a:p>
            <a:pPr algn="ctr"/>
            <a:r>
              <a:rPr lang="en-US" b="1" dirty="0" smtClean="0">
                <a:solidFill>
                  <a:schemeClr val="bg1"/>
                </a:solidFill>
              </a:rPr>
              <a:t>Comm.</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77"/>
            <a:ext cx="8229600" cy="1143000"/>
          </a:xfrm>
        </p:spPr>
        <p:txBody>
          <a:bodyPr/>
          <a:lstStyle/>
          <a:p>
            <a:r>
              <a:rPr lang="en-US" dirty="0" smtClean="0"/>
              <a:t>Security Drill of Tier3s</a:t>
            </a:r>
            <a:endParaRPr lang="en-US" dirty="0"/>
          </a:p>
        </p:txBody>
      </p:sp>
      <p:sp>
        <p:nvSpPr>
          <p:cNvPr id="9" name="Content Placeholder 8"/>
          <p:cNvSpPr>
            <a:spLocks noGrp="1"/>
          </p:cNvSpPr>
          <p:nvPr>
            <p:ph idx="1"/>
          </p:nvPr>
        </p:nvSpPr>
        <p:spPr>
          <a:xfrm>
            <a:off x="457200" y="982763"/>
            <a:ext cx="8229600" cy="5440362"/>
          </a:xfrm>
        </p:spPr>
        <p:txBody>
          <a:bodyPr>
            <a:noAutofit/>
          </a:bodyPr>
          <a:lstStyle/>
          <a:p>
            <a:r>
              <a:rPr lang="en-US" sz="2200" dirty="0" smtClean="0"/>
              <a:t>Banning via GUMS still complicated. Needed help during the drill. A much simpler GUMS interface, with a simple Ban button is desired.</a:t>
            </a:r>
          </a:p>
          <a:p>
            <a:pPr lvl="0"/>
            <a:r>
              <a:rPr lang="en-US" sz="2200" dirty="0" smtClean="0"/>
              <a:t>Many sites were weak on network analysis. Since </a:t>
            </a:r>
            <a:r>
              <a:rPr lang="en-US" sz="2200" dirty="0" smtClean="0"/>
              <a:t>our </a:t>
            </a:r>
            <a:r>
              <a:rPr lang="en-US" sz="2200" dirty="0" smtClean="0"/>
              <a:t>grid logs do not record this information many of the site </a:t>
            </a:r>
            <a:r>
              <a:rPr lang="en-US" sz="2200" dirty="0" err="1" smtClean="0"/>
              <a:t>admins</a:t>
            </a:r>
            <a:r>
              <a:rPr lang="en-US" sz="2200" dirty="0" smtClean="0"/>
              <a:t> found it problematic to find this information. if OSG could provide them with some basic tools or documentation on to gather network traffic information it would be useful.</a:t>
            </a:r>
          </a:p>
          <a:p>
            <a:pPr lvl="0"/>
            <a:r>
              <a:rPr lang="en-US" sz="2200" dirty="0" smtClean="0"/>
              <a:t>Provide some targeted tools and documentation that can conduct some initial forensics analysis to help inexperienced site </a:t>
            </a:r>
            <a:r>
              <a:rPr lang="en-US" sz="2200" dirty="0" err="1" smtClean="0"/>
              <a:t>admins</a:t>
            </a:r>
            <a:r>
              <a:rPr lang="en-US" sz="2200" dirty="0" smtClean="0"/>
              <a:t>. These tools can be used to do front line forensic analysis so that important details can be preserved.</a:t>
            </a:r>
          </a:p>
          <a:p>
            <a:pPr lvl="0"/>
            <a:r>
              <a:rPr lang="en-US" sz="2200" dirty="0" smtClean="0"/>
              <a:t>Conducting this drill was useful based on the responses from the sites, some of them were able to gain new technical knowledge while others had the process of how to respond to an incident clarified. Overall we intend to hold periodic drills and/or training session with all Ter3s.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Assessment</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smtClean="0"/>
              <a:t>Most likely attack vector: </a:t>
            </a:r>
          </a:p>
          <a:p>
            <a:pPr lvl="1"/>
            <a:r>
              <a:rPr lang="en-US" dirty="0" smtClean="0"/>
              <a:t>Operating System security</a:t>
            </a:r>
          </a:p>
          <a:p>
            <a:pPr lvl="1"/>
            <a:r>
              <a:rPr lang="en-US" dirty="0" smtClean="0"/>
              <a:t>Passwords, </a:t>
            </a:r>
            <a:r>
              <a:rPr lang="en-US" dirty="0" err="1" smtClean="0"/>
              <a:t>ssh</a:t>
            </a:r>
            <a:r>
              <a:rPr lang="en-US" dirty="0" smtClean="0"/>
              <a:t> keys, </a:t>
            </a:r>
            <a:r>
              <a:rPr lang="en-US" dirty="0" err="1" smtClean="0"/>
              <a:t>unpatched</a:t>
            </a:r>
            <a:r>
              <a:rPr lang="en-US" dirty="0" smtClean="0"/>
              <a:t> machines</a:t>
            </a:r>
          </a:p>
          <a:p>
            <a:r>
              <a:rPr lang="en-US" dirty="0" smtClean="0"/>
              <a:t>Three big attacks this past year &amp; 27 vulnerability announcement</a:t>
            </a:r>
          </a:p>
          <a:p>
            <a:pPr lvl="1"/>
            <a:r>
              <a:rPr lang="en-US" dirty="0" smtClean="0"/>
              <a:t>TTU root attack– insecure </a:t>
            </a:r>
            <a:r>
              <a:rPr lang="en-US" dirty="0" err="1" smtClean="0"/>
              <a:t>ssh</a:t>
            </a:r>
            <a:r>
              <a:rPr lang="en-US" dirty="0" smtClean="0"/>
              <a:t>. Site </a:t>
            </a:r>
            <a:r>
              <a:rPr lang="en-US" dirty="0" err="1" smtClean="0"/>
              <a:t>admins</a:t>
            </a:r>
            <a:r>
              <a:rPr lang="en-US" dirty="0" smtClean="0"/>
              <a:t> reported and cooperated diligently.</a:t>
            </a:r>
          </a:p>
          <a:p>
            <a:pPr lvl="1"/>
            <a:r>
              <a:rPr lang="en-US" dirty="0" smtClean="0"/>
              <a:t>EGI DDOS attack – attacker </a:t>
            </a:r>
            <a:r>
              <a:rPr lang="en-US" dirty="0" err="1" smtClean="0"/>
              <a:t>sed</a:t>
            </a:r>
            <a:r>
              <a:rPr lang="en-US" dirty="0" smtClean="0"/>
              <a:t> EGI resources to launch a DDOS attack. Mistake: allowed remote ping requests. Simple attack</a:t>
            </a:r>
          </a:p>
          <a:p>
            <a:pPr lvl="1"/>
            <a:r>
              <a:rPr lang="en-US" dirty="0" smtClean="0"/>
              <a:t>CMS </a:t>
            </a:r>
            <a:r>
              <a:rPr lang="en-US" dirty="0" err="1" smtClean="0"/>
              <a:t>Hypernews</a:t>
            </a:r>
            <a:r>
              <a:rPr lang="en-US" dirty="0" smtClean="0"/>
              <a:t>: </a:t>
            </a:r>
            <a:r>
              <a:rPr lang="en-US" dirty="0" err="1" smtClean="0"/>
              <a:t>Unpatched</a:t>
            </a:r>
            <a:r>
              <a:rPr lang="en-US" dirty="0" smtClean="0"/>
              <a:t> server. Attacker got the password file. Reporting did not work well. OSG learned about it by chance. CMS lacked proper incident response processes. Overall, did not affect operations. Working with CMS to establish incident response processes.</a:t>
            </a:r>
          </a:p>
          <a:p>
            <a:r>
              <a:rPr lang="en-US" dirty="0"/>
              <a:t>H</a:t>
            </a:r>
            <a:r>
              <a:rPr lang="en-US" dirty="0" smtClean="0"/>
              <a:t>elp OSG sites maintain basic OS level security. Help discover basic security problems, help patching.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Risk Assessment</a:t>
            </a:r>
            <a:endParaRPr lang="en-US" dirty="0"/>
          </a:p>
        </p:txBody>
      </p:sp>
      <p:sp>
        <p:nvSpPr>
          <p:cNvPr id="3" name="Content Placeholder 2"/>
          <p:cNvSpPr>
            <a:spLocks noGrp="1"/>
          </p:cNvSpPr>
          <p:nvPr>
            <p:ph idx="1"/>
          </p:nvPr>
        </p:nvSpPr>
        <p:spPr>
          <a:xfrm>
            <a:off x="457200" y="1600200"/>
            <a:ext cx="8229600" cy="4989689"/>
          </a:xfrm>
        </p:spPr>
        <p:txBody>
          <a:bodyPr>
            <a:normAutofit fontScale="92500" lnSpcReduction="10000"/>
          </a:bodyPr>
          <a:lstStyle/>
          <a:p>
            <a:r>
              <a:rPr lang="en-US" dirty="0" smtClean="0"/>
              <a:t>If an attacker targets OSG, </a:t>
            </a:r>
          </a:p>
          <a:p>
            <a:pPr lvl="1"/>
            <a:r>
              <a:rPr lang="en-US" dirty="0" smtClean="0"/>
              <a:t>VDT subversion would be the most opportune target. </a:t>
            </a:r>
          </a:p>
          <a:p>
            <a:pPr lvl="1"/>
            <a:r>
              <a:rPr lang="en-US" dirty="0" smtClean="0"/>
              <a:t>GOC web-facing services. Less concerned about it. IU campus Intrusion detection, patching mechanisms.</a:t>
            </a:r>
          </a:p>
          <a:p>
            <a:pPr lvl="1"/>
            <a:r>
              <a:rPr lang="en-US" dirty="0" smtClean="0"/>
              <a:t>Access to VDT and GOC servers via password and </a:t>
            </a:r>
            <a:r>
              <a:rPr lang="en-US" dirty="0" err="1" smtClean="0"/>
              <a:t>ssh</a:t>
            </a:r>
            <a:r>
              <a:rPr lang="en-US" dirty="0" smtClean="0"/>
              <a:t> keys. Restricted by local networks. Would be better if we can use Kerberos or </a:t>
            </a:r>
            <a:r>
              <a:rPr lang="en-US" dirty="0" err="1" smtClean="0"/>
              <a:t>certs</a:t>
            </a:r>
            <a:r>
              <a:rPr lang="en-US" dirty="0" smtClean="0"/>
              <a:t> </a:t>
            </a:r>
          </a:p>
          <a:p>
            <a:r>
              <a:rPr lang="en-US" dirty="0" smtClean="0"/>
              <a:t>Want to perform a security drill with VO submission nodes. Will VO be able to perform incident response if one of the VO jobs deem malicious.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Accomplishments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announcements. Good feedback from the community. Non-OSG people signed up; shows value to scientific community</a:t>
            </a:r>
          </a:p>
          <a:p>
            <a:r>
              <a:rPr lang="en-US" dirty="0" smtClean="0"/>
              <a:t>CA bundle releases. </a:t>
            </a:r>
          </a:p>
          <a:p>
            <a:pPr lvl="1"/>
            <a:r>
              <a:rPr lang="en-US" dirty="0" smtClean="0"/>
              <a:t>2 major projects completed: </a:t>
            </a:r>
          </a:p>
          <a:p>
            <a:pPr lvl="1"/>
            <a:r>
              <a:rPr lang="en-US" dirty="0" smtClean="0"/>
              <a:t>Changed CA bundle layout to make it compatible with </a:t>
            </a:r>
            <a:r>
              <a:rPr lang="en-US" dirty="0" err="1" smtClean="0"/>
              <a:t>openssl</a:t>
            </a:r>
            <a:r>
              <a:rPr lang="en-US" dirty="0" smtClean="0"/>
              <a:t> 1.0. Completed, tested, and released to production. </a:t>
            </a:r>
          </a:p>
          <a:p>
            <a:pPr lvl="1"/>
            <a:r>
              <a:rPr lang="en-US" dirty="0" smtClean="0"/>
              <a:t>Reconciled the CA release process among VDT, Ops, and Sec teams. </a:t>
            </a:r>
          </a:p>
          <a:p>
            <a:pPr lvl="2"/>
            <a:r>
              <a:rPr lang="en-US" dirty="0" smtClean="0"/>
              <a:t>We had two separate processes for releasing CA bundles :</a:t>
            </a:r>
          </a:p>
          <a:p>
            <a:pPr lvl="2"/>
            <a:r>
              <a:rPr lang="en-US" dirty="0" smtClean="0"/>
              <a:t>one for releasing to Koji/VDT </a:t>
            </a:r>
          </a:p>
          <a:p>
            <a:pPr lvl="2"/>
            <a:r>
              <a:rPr lang="en-US" dirty="0" smtClean="0"/>
              <a:t>Other for releasing </a:t>
            </a:r>
            <a:r>
              <a:rPr lang="en-US" dirty="0" err="1" smtClean="0"/>
              <a:t>pacman</a:t>
            </a:r>
            <a:r>
              <a:rPr lang="en-US" dirty="0" smtClean="0"/>
              <a:t> packages via GOC.</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Accomplishments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DOEGrids</a:t>
            </a:r>
            <a:r>
              <a:rPr lang="en-US" dirty="0" smtClean="0"/>
              <a:t> CA certificate renewal</a:t>
            </a:r>
          </a:p>
          <a:p>
            <a:pPr lvl="1"/>
            <a:r>
              <a:rPr lang="en-US" dirty="0" smtClean="0"/>
              <a:t>CA cert expired and needed to be replaced with a new one.</a:t>
            </a:r>
          </a:p>
          <a:p>
            <a:pPr lvl="1"/>
            <a:r>
              <a:rPr lang="en-US" dirty="0" smtClean="0"/>
              <a:t>Good collaboration with </a:t>
            </a:r>
            <a:r>
              <a:rPr lang="en-US" dirty="0" err="1" smtClean="0"/>
              <a:t>DOEGrids</a:t>
            </a:r>
            <a:r>
              <a:rPr lang="en-US" dirty="0" smtClean="0"/>
              <a:t> CA. </a:t>
            </a:r>
          </a:p>
          <a:p>
            <a:pPr lvl="2"/>
            <a:r>
              <a:rPr lang="en-US" dirty="0" smtClean="0"/>
              <a:t>Successful negotiation over the release date of the new certificate. </a:t>
            </a:r>
          </a:p>
          <a:p>
            <a:pPr lvl="2"/>
            <a:r>
              <a:rPr lang="en-US" dirty="0" smtClean="0"/>
              <a:t>OSG made a list of requests to make the transition easier for its users. All but one accepted and put into operations in 3 weeks. </a:t>
            </a:r>
          </a:p>
          <a:p>
            <a:pPr lvl="2"/>
            <a:r>
              <a:rPr lang="en-US" dirty="0" smtClean="0"/>
              <a:t>OSG had great turn around in ITB and released the new cert into production  </a:t>
            </a:r>
          </a:p>
          <a:p>
            <a:r>
              <a:rPr lang="en-US" dirty="0" err="1" smtClean="0"/>
              <a:t>DOEGrids</a:t>
            </a:r>
            <a:r>
              <a:rPr lang="en-US" dirty="0" smtClean="0"/>
              <a:t> CA Outage</a:t>
            </a:r>
          </a:p>
          <a:p>
            <a:pPr lvl="1"/>
            <a:r>
              <a:rPr lang="en-US" dirty="0" smtClean="0"/>
              <a:t>Lost ability to renew user certificates and obtain service certificates</a:t>
            </a:r>
          </a:p>
          <a:p>
            <a:pPr lvl="1"/>
            <a:r>
              <a:rPr lang="en-US" dirty="0" smtClean="0"/>
              <a:t>OSG Sec team quickly found workarounds to issue certificates.</a:t>
            </a:r>
          </a:p>
          <a:p>
            <a:pPr lvl="1"/>
            <a:r>
              <a:rPr lang="en-US" dirty="0" smtClean="0"/>
              <a:t>Very prompt response from </a:t>
            </a:r>
            <a:r>
              <a:rPr lang="en-US" dirty="0" err="1" smtClean="0"/>
              <a:t>DOEGrids</a:t>
            </a:r>
            <a:r>
              <a:rPr lang="en-US" dirty="0" smtClean="0"/>
              <a:t> CA, worked around the clock to fix it. Lasted for 30 hours. </a:t>
            </a:r>
          </a:p>
          <a:p>
            <a:pPr lvl="1"/>
            <a:r>
              <a:rPr lang="en-US" dirty="0" smtClean="0"/>
              <a:t>No impact on operations. </a:t>
            </a:r>
          </a:p>
          <a:p>
            <a:pPr lvl="1"/>
            <a:r>
              <a:rPr lang="en-US" dirty="0" smtClean="0"/>
              <a:t>OSG found silent errors in the comm. channels between GOC and </a:t>
            </a:r>
            <a:r>
              <a:rPr lang="en-US" dirty="0" err="1" smtClean="0"/>
              <a:t>ESNet</a:t>
            </a:r>
            <a:r>
              <a:rPr lang="en-US" dirty="0" smtClean="0"/>
              <a:t> NOC. Corrected the problem. </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Accomplishments</a:t>
            </a:r>
            <a:endParaRPr lang="en-US" dirty="0"/>
          </a:p>
        </p:txBody>
      </p:sp>
      <p:sp>
        <p:nvSpPr>
          <p:cNvPr id="3" name="Content Placeholder 2"/>
          <p:cNvSpPr>
            <a:spLocks noGrp="1"/>
          </p:cNvSpPr>
          <p:nvPr>
            <p:ph idx="1"/>
          </p:nvPr>
        </p:nvSpPr>
        <p:spPr/>
        <p:txBody>
          <a:bodyPr>
            <a:normAutofit/>
          </a:bodyPr>
          <a:lstStyle/>
          <a:p>
            <a:r>
              <a:rPr lang="en-US" dirty="0" smtClean="0"/>
              <a:t>Since </a:t>
            </a:r>
            <a:r>
              <a:rPr lang="en-US" dirty="0"/>
              <a:t>F</a:t>
            </a:r>
            <a:r>
              <a:rPr lang="en-US" dirty="0" smtClean="0"/>
              <a:t>eb 2012, 27 vulnerabilities are assessed and announced via blogs or emails. </a:t>
            </a:r>
          </a:p>
          <a:p>
            <a:r>
              <a:rPr lang="en-US" dirty="0" smtClean="0"/>
              <a:t>3 major incidents: </a:t>
            </a:r>
          </a:p>
          <a:p>
            <a:pPr lvl="1"/>
            <a:r>
              <a:rPr lang="en-US" dirty="0" smtClean="0"/>
              <a:t>EGI: attacker used grid resources to launch </a:t>
            </a:r>
            <a:r>
              <a:rPr lang="en-US" dirty="0" err="1" smtClean="0"/>
              <a:t>DDos</a:t>
            </a:r>
            <a:r>
              <a:rPr lang="en-US" dirty="0" smtClean="0"/>
              <a:t> attack</a:t>
            </a:r>
          </a:p>
          <a:p>
            <a:pPr lvl="1"/>
            <a:r>
              <a:rPr lang="en-US" dirty="0" smtClean="0"/>
              <a:t>TTU: One root-level compromise at TTU</a:t>
            </a:r>
          </a:p>
          <a:p>
            <a:pPr lvl="1"/>
            <a:r>
              <a:rPr lang="en-US" dirty="0" err="1" smtClean="0"/>
              <a:t>Hypernews</a:t>
            </a:r>
            <a:r>
              <a:rPr lang="en-US" dirty="0" smtClean="0"/>
              <a:t> incident:</a:t>
            </a:r>
          </a:p>
          <a:p>
            <a:pPr lvl="2">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6830</TotalTime>
  <Words>1340</Words>
  <Application>Microsoft Macintosh PowerPoint</Application>
  <PresentationFormat>On-screen Show (4:3)</PresentationFormat>
  <Paragraphs>177</Paragraphs>
  <Slides>14</Slides>
  <Notes>1</Notes>
  <HiddenSlides>0</HiddenSlides>
  <MMClips>0</MMClips>
  <ScaleCrop>false</ScaleCrop>
  <HeadingPairs>
    <vt:vector size="4" baseType="variant">
      <vt:variant>
        <vt:lpstr>Design Template</vt:lpstr>
      </vt:variant>
      <vt:variant>
        <vt:i4>1</vt:i4>
      </vt:variant>
      <vt:variant>
        <vt:lpstr>Slide Titles</vt:lpstr>
      </vt:variant>
      <vt:variant>
        <vt:i4>14</vt:i4>
      </vt:variant>
    </vt:vector>
  </HeadingPairs>
  <TitlesOfParts>
    <vt:vector size="15" baseType="lpstr">
      <vt:lpstr>Office Theme</vt:lpstr>
      <vt:lpstr>Key Accomplishments and Work Plans</vt:lpstr>
      <vt:lpstr>Security Drill of Tier3s</vt:lpstr>
      <vt:lpstr>Security Drill of Tier3s</vt:lpstr>
      <vt:lpstr>Security Drill of Tier3s</vt:lpstr>
      <vt:lpstr>Risk Assessment</vt:lpstr>
      <vt:lpstr>Updated Risk Assessment</vt:lpstr>
      <vt:lpstr>Operational Accomplishments</vt:lpstr>
      <vt:lpstr>Operational Accomplishments</vt:lpstr>
      <vt:lpstr>Operational Accomplishments</vt:lpstr>
      <vt:lpstr>Key Accomplishments</vt:lpstr>
      <vt:lpstr>Plans for this year</vt:lpstr>
      <vt:lpstr>Plans for this year</vt:lpstr>
      <vt:lpstr>Plans for this year</vt:lpstr>
      <vt:lpstr>Plans for this year</vt:lpstr>
    </vt:vector>
  </TitlesOfParts>
  <Company>Fermi National Laboratory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Accomplishments and Lessons Learned</dc:title>
  <dc:creator>Mine Altunay</dc:creator>
  <cp:lastModifiedBy>Mine Altunay</cp:lastModifiedBy>
  <cp:revision>29</cp:revision>
  <dcterms:created xsi:type="dcterms:W3CDTF">2012-07-20T17:10:02Z</dcterms:created>
  <dcterms:modified xsi:type="dcterms:W3CDTF">2012-07-20T17:22:44Z</dcterms:modified>
</cp:coreProperties>
</file>