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4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7478-EF1A-4B46-A18C-313D3863FF0C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7478-EF1A-4B46-A18C-313D3863FF0C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7478-EF1A-4B46-A18C-313D3863FF0C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7478-EF1A-4B46-A18C-313D3863FF0C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7478-EF1A-4B46-A18C-313D3863FF0C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7478-EF1A-4B46-A18C-313D3863FF0C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7478-EF1A-4B46-A18C-313D3863FF0C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7478-EF1A-4B46-A18C-313D3863FF0C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7478-EF1A-4B46-A18C-313D3863FF0C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7478-EF1A-4B46-A18C-313D3863FF0C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7478-EF1A-4B46-A18C-313D3863FF0C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7478-EF1A-4B46-A18C-313D3863FF0C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6E34-F262-4D92-86D1-90DABD0568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Analysis Example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P. </a:t>
            </a:r>
            <a:r>
              <a:rPr lang="en-US" dirty="0" err="1" smtClean="0"/>
              <a:t>Skubic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data analysis steps in </a:t>
            </a:r>
            <a:br>
              <a:rPr lang="en-US" dirty="0" smtClean="0"/>
            </a:br>
            <a:r>
              <a:rPr lang="en-US" dirty="0" smtClean="0"/>
              <a:t>particle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1: create files containing simulated data</a:t>
            </a:r>
          </a:p>
          <a:p>
            <a:r>
              <a:rPr lang="en-US" dirty="0" smtClean="0"/>
              <a:t>Step 2: analyze simulated data</a:t>
            </a:r>
          </a:p>
          <a:p>
            <a:r>
              <a:rPr lang="en-US" dirty="0" smtClean="0"/>
              <a:t>Step 3: collect real data from detector</a:t>
            </a:r>
          </a:p>
          <a:p>
            <a:r>
              <a:rPr lang="en-US" dirty="0" smtClean="0"/>
              <a:t>Step 4: analyze real data</a:t>
            </a:r>
          </a:p>
          <a:p>
            <a:r>
              <a:rPr lang="en-US" dirty="0" smtClean="0"/>
              <a:t>Step 5: compare simulation with real data</a:t>
            </a:r>
          </a:p>
          <a:p>
            <a:pPr lvl="1"/>
            <a:r>
              <a:rPr lang="en-US" dirty="0" smtClean="0"/>
              <a:t>If there is good agreement, limits can be set on existence of  new physical states (i.e. particles)</a:t>
            </a:r>
          </a:p>
          <a:p>
            <a:pPr lvl="1"/>
            <a:r>
              <a:rPr lang="en-US" dirty="0" smtClean="0"/>
              <a:t>If there is disagreement, further study is needed </a:t>
            </a:r>
          </a:p>
          <a:p>
            <a:pPr lvl="2"/>
            <a:r>
              <a:rPr lang="en-US" dirty="0" smtClean="0"/>
              <a:t>Possible mistake?</a:t>
            </a:r>
          </a:p>
          <a:p>
            <a:pPr lvl="2"/>
            <a:r>
              <a:rPr lang="en-US" dirty="0" smtClean="0"/>
              <a:t>Possible new discovery?</a:t>
            </a:r>
          </a:p>
          <a:p>
            <a:r>
              <a:rPr lang="en-US" dirty="0" smtClean="0"/>
              <a:t>We will illustrate steps 1 and 2 today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particle physics software tools such </a:t>
            </a:r>
            <a:r>
              <a:rPr lang="en-US" dirty="0" err="1" smtClean="0"/>
              <a:t>Madgraph</a:t>
            </a:r>
            <a:r>
              <a:rPr lang="en-US" dirty="0" smtClean="0"/>
              <a:t> or </a:t>
            </a:r>
            <a:r>
              <a:rPr lang="en-US" dirty="0" err="1" smtClean="0"/>
              <a:t>Isajet</a:t>
            </a:r>
            <a:r>
              <a:rPr lang="en-US" dirty="0" smtClean="0"/>
              <a:t> (event generators) and GEANT (detector response simulator) are used in Step 1</a:t>
            </a:r>
          </a:p>
          <a:p>
            <a:pPr lvl="1"/>
            <a:r>
              <a:rPr lang="en-US" dirty="0" smtClean="0"/>
              <a:t>We will use a simple random generator of Gaussian distribution</a:t>
            </a:r>
          </a:p>
          <a:p>
            <a:r>
              <a:rPr lang="en-US" dirty="0" smtClean="0"/>
              <a:t>Typically (almost) the same reconstruction software is used for Step 4 and Step 2</a:t>
            </a:r>
          </a:p>
          <a:p>
            <a:r>
              <a:rPr lang="en-US" dirty="0" smtClean="0"/>
              <a:t>Root is a powerful tool to read and analyze large amounts of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Condor submission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universe=grid </a:t>
            </a:r>
          </a:p>
          <a:p>
            <a:pPr>
              <a:buNone/>
            </a:pPr>
            <a:r>
              <a:rPr lang="en-US" sz="2200" dirty="0" err="1" smtClean="0"/>
              <a:t>grid_resource</a:t>
            </a:r>
            <a:r>
              <a:rPr lang="en-US" sz="2200" dirty="0" smtClean="0"/>
              <a:t>=gt2 osgitb1.nhn.ou.edu/</a:t>
            </a:r>
            <a:r>
              <a:rPr lang="en-US" sz="2200" dirty="0" err="1" smtClean="0"/>
              <a:t>jobmanager</a:t>
            </a:r>
            <a:r>
              <a:rPr lang="en-US" sz="2200" dirty="0" smtClean="0"/>
              <a:t>-condor</a:t>
            </a:r>
          </a:p>
          <a:p>
            <a:pPr>
              <a:buNone/>
            </a:pPr>
            <a:r>
              <a:rPr lang="en-US" sz="2200" dirty="0" smtClean="0"/>
              <a:t>executable=run-root.sh </a:t>
            </a:r>
          </a:p>
          <a:p>
            <a:pPr>
              <a:buNone/>
            </a:pPr>
            <a:r>
              <a:rPr lang="en-US" sz="2200" dirty="0" err="1" smtClean="0"/>
              <a:t>transfer_input_files</a:t>
            </a:r>
            <a:r>
              <a:rPr lang="en-US" sz="2200" dirty="0" smtClean="0"/>
              <a:t> = run-</a:t>
            </a:r>
            <a:r>
              <a:rPr lang="en-US" sz="2200" dirty="0" err="1" smtClean="0"/>
              <a:t>root.C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dirty="0" err="1" smtClean="0"/>
              <a:t>transfer_executable</a:t>
            </a:r>
            <a:r>
              <a:rPr lang="en-US" sz="2200" dirty="0" smtClean="0"/>
              <a:t>=True </a:t>
            </a:r>
          </a:p>
          <a:p>
            <a:pPr>
              <a:buNone/>
            </a:pPr>
            <a:r>
              <a:rPr lang="en-US" sz="2200" dirty="0" err="1" smtClean="0"/>
              <a:t>when_to_transfer_output</a:t>
            </a:r>
            <a:r>
              <a:rPr lang="en-US" sz="2200" dirty="0" smtClean="0"/>
              <a:t> = ON_EXIT </a:t>
            </a:r>
          </a:p>
          <a:p>
            <a:pPr>
              <a:buNone/>
            </a:pPr>
            <a:r>
              <a:rPr lang="en-US" sz="2200" dirty="0" smtClean="0"/>
              <a:t>log=run-root.log </a:t>
            </a:r>
          </a:p>
          <a:p>
            <a:pPr>
              <a:buNone/>
            </a:pPr>
            <a:r>
              <a:rPr lang="en-US" sz="2200" dirty="0" err="1" smtClean="0"/>
              <a:t>transfer_output_files</a:t>
            </a:r>
            <a:r>
              <a:rPr lang="en-US" sz="2200" dirty="0" smtClean="0"/>
              <a:t> = root.out,t00.root,t01.root </a:t>
            </a:r>
          </a:p>
          <a:p>
            <a:pPr>
              <a:buNone/>
            </a:pPr>
            <a:r>
              <a:rPr lang="en-US" sz="2200" dirty="0" smtClean="0"/>
              <a:t>output=run-root.out.$(Cluster).$(Process) </a:t>
            </a:r>
          </a:p>
          <a:p>
            <a:pPr>
              <a:buNone/>
            </a:pPr>
            <a:r>
              <a:rPr lang="en-US" sz="2200" dirty="0" smtClean="0"/>
              <a:t>error=run-root.err.$(Cluster).$(Process) </a:t>
            </a:r>
          </a:p>
          <a:p>
            <a:pPr>
              <a:buNone/>
            </a:pPr>
            <a:r>
              <a:rPr lang="en-US" sz="2200" dirty="0" smtClean="0"/>
              <a:t>notification=Never </a:t>
            </a:r>
          </a:p>
          <a:p>
            <a:pPr>
              <a:buNone/>
            </a:pPr>
            <a:r>
              <a:rPr lang="en-US" sz="2200" dirty="0" smtClean="0"/>
              <a:t>queue 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Create simulated data by running Root on the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Contents of execution script: </a:t>
            </a:r>
            <a:r>
              <a:rPr lang="en-US" b="1" dirty="0" smtClean="0">
                <a:solidFill>
                  <a:srgbClr val="002060"/>
                </a:solidFill>
              </a:rPr>
              <a:t>run-root.sh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#!/bin/bash 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usr</a:t>
            </a:r>
            <a:r>
              <a:rPr lang="en-US" dirty="0" smtClean="0">
                <a:solidFill>
                  <a:srgbClr val="C00000"/>
                </a:solidFill>
              </a:rPr>
              <a:t>/local/bin/root -b &lt; run-</a:t>
            </a:r>
            <a:r>
              <a:rPr lang="en-US" dirty="0" err="1" smtClean="0">
                <a:solidFill>
                  <a:srgbClr val="C00000"/>
                </a:solidFill>
              </a:rPr>
              <a:t>root.C</a:t>
            </a:r>
            <a:r>
              <a:rPr lang="en-US" dirty="0" smtClean="0">
                <a:solidFill>
                  <a:srgbClr val="C00000"/>
                </a:solidFill>
              </a:rPr>
              <a:t> &gt; </a:t>
            </a:r>
            <a:r>
              <a:rPr lang="en-US" dirty="0" err="1" smtClean="0">
                <a:solidFill>
                  <a:srgbClr val="C00000"/>
                </a:solidFill>
              </a:rPr>
              <a:t>root.out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This command executes Root in batch mode using macro </a:t>
            </a:r>
            <a:r>
              <a:rPr lang="en-US" b="1" dirty="0" smtClean="0">
                <a:solidFill>
                  <a:srgbClr val="002060"/>
                </a:solidFill>
              </a:rPr>
              <a:t>run-</a:t>
            </a:r>
            <a:r>
              <a:rPr lang="en-US" b="1" dirty="0" err="1" smtClean="0">
                <a:solidFill>
                  <a:srgbClr val="002060"/>
                </a:solidFill>
              </a:rPr>
              <a:t>root.C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and routes output to file </a:t>
            </a:r>
            <a:r>
              <a:rPr lang="en-US" b="1" dirty="0" err="1" smtClean="0">
                <a:solidFill>
                  <a:srgbClr val="002060"/>
                </a:solidFill>
              </a:rPr>
              <a:t>root.out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Create simulated data</a:t>
            </a:r>
            <a:br>
              <a:rPr lang="en-US" dirty="0" smtClean="0"/>
            </a:br>
            <a:r>
              <a:rPr lang="en-US" dirty="0" smtClean="0"/>
              <a:t>by running Root with macro </a:t>
            </a:r>
            <a:r>
              <a:rPr lang="en-US" b="1" dirty="0" smtClean="0">
                <a:solidFill>
                  <a:srgbClr val="002060"/>
                </a:solidFill>
              </a:rPr>
              <a:t>run-</a:t>
            </a:r>
            <a:r>
              <a:rPr lang="en-US" b="1" dirty="0" err="1" smtClean="0">
                <a:solidFill>
                  <a:srgbClr val="002060"/>
                </a:solidFill>
              </a:rPr>
              <a:t>root.C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TFile</a:t>
            </a:r>
            <a:r>
              <a:rPr lang="en-US" dirty="0" smtClean="0"/>
              <a:t> 0 for “run 0” (t00.root)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TTree</a:t>
            </a:r>
            <a:r>
              <a:rPr lang="en-US" dirty="0" smtClean="0"/>
              <a:t> object (“t0”) to store data in Root</a:t>
            </a:r>
          </a:p>
          <a:p>
            <a:pPr lvl="1"/>
            <a:r>
              <a:rPr lang="en-US" dirty="0" smtClean="0"/>
              <a:t>Generate 100 “events” each with Gaussian distributed “Energy”</a:t>
            </a:r>
          </a:p>
          <a:p>
            <a:pPr lvl="1"/>
            <a:r>
              <a:rPr lang="en-US" dirty="0" smtClean="0"/>
              <a:t>Fill </a:t>
            </a:r>
            <a:r>
              <a:rPr lang="en-US" dirty="0" err="1" smtClean="0"/>
              <a:t>TTree</a:t>
            </a:r>
            <a:r>
              <a:rPr lang="en-US" dirty="0" smtClean="0"/>
              <a:t> branches for each event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TFile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Close </a:t>
            </a:r>
            <a:r>
              <a:rPr lang="en-US" dirty="0" err="1" smtClean="0"/>
              <a:t>TFile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Repeat  above steps to create </a:t>
            </a:r>
            <a:r>
              <a:rPr lang="en-US" dirty="0" err="1" smtClean="0"/>
              <a:t>TFile</a:t>
            </a:r>
            <a:r>
              <a:rPr lang="en-US" dirty="0" smtClean="0"/>
              <a:t> 1 for “run 1” (t01.root)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make </a:t>
            </a:r>
            <a:r>
              <a:rPr lang="en-US" dirty="0" err="1" smtClean="0"/>
              <a:t>TSelector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TFile</a:t>
            </a:r>
            <a:r>
              <a:rPr lang="en-US" dirty="0" smtClean="0">
                <a:solidFill>
                  <a:srgbClr val="C00000"/>
                </a:solidFill>
              </a:rPr>
              <a:t> f("t00.root");  //open file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t0.MakeSelector("s0");  //create </a:t>
            </a:r>
            <a:r>
              <a:rPr lang="en-US" dirty="0" err="1" smtClean="0">
                <a:solidFill>
                  <a:srgbClr val="C00000"/>
                </a:solidFill>
              </a:rPr>
              <a:t>TSelector</a:t>
            </a:r>
            <a:r>
              <a:rPr lang="en-US" dirty="0" smtClean="0">
                <a:solidFill>
                  <a:srgbClr val="C00000"/>
                </a:solidFill>
              </a:rPr>
              <a:t> “s0”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f.Close</a:t>
            </a:r>
            <a:r>
              <a:rPr lang="en-US" dirty="0" smtClean="0">
                <a:solidFill>
                  <a:srgbClr val="C00000"/>
                </a:solidFill>
              </a:rPr>
              <a:t>();  //close file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This creates two files with code: </a:t>
            </a:r>
            <a:r>
              <a:rPr lang="en-US" dirty="0" smtClean="0">
                <a:solidFill>
                  <a:srgbClr val="002060"/>
                </a:solidFill>
              </a:rPr>
              <a:t>s0.C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s0.h</a:t>
            </a:r>
          </a:p>
          <a:p>
            <a:pPr>
              <a:buNone/>
            </a:pPr>
            <a:r>
              <a:rPr lang="en-US" dirty="0" smtClean="0"/>
              <a:t>We will modify these files to add a histogram of the Energy variable and use them to process the simulated data on the Grid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completing Steps 1 and 2 you are in principle ready to scale up and make </a:t>
            </a:r>
            <a:r>
              <a:rPr lang="en-US" dirty="0" err="1" smtClean="0"/>
              <a:t>TTree’s</a:t>
            </a:r>
            <a:r>
              <a:rPr lang="en-US" dirty="0" smtClean="0"/>
              <a:t> with hundreds of variables and create and analyze thousands of files</a:t>
            </a:r>
          </a:p>
          <a:p>
            <a:r>
              <a:rPr lang="en-US" dirty="0" smtClean="0"/>
              <a:t>If time permits you can try adding your own features to the existing example by adding variables and histograms, etc.</a:t>
            </a:r>
          </a:p>
          <a:p>
            <a:r>
              <a:rPr lang="en-US" dirty="0" smtClean="0"/>
              <a:t>Good luck </a:t>
            </a:r>
            <a:r>
              <a:rPr lang="en-US" smtClean="0"/>
              <a:t>and have fun!!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421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to Analysis Example tutorial</vt:lpstr>
      <vt:lpstr>Typical data analysis steps in  particle physics</vt:lpstr>
      <vt:lpstr>Notes</vt:lpstr>
      <vt:lpstr>Condor submission script</vt:lpstr>
      <vt:lpstr>Step 1: Create simulated data by running Root on the Grid</vt:lpstr>
      <vt:lpstr>Step 1: Create simulated data by running Root with macro run-root.C</vt:lpstr>
      <vt:lpstr>Step 2: make TSelector</vt:lpstr>
      <vt:lpstr>Conclusion</vt:lpstr>
    </vt:vector>
  </TitlesOfParts>
  <Company>OU Department of Physics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Analysis Example tutorial</dc:title>
  <dc:creator>Patrick Skubic</dc:creator>
  <cp:lastModifiedBy>Patrick Skubic</cp:lastModifiedBy>
  <cp:revision>4</cp:revision>
  <dcterms:created xsi:type="dcterms:W3CDTF">2012-08-06T16:01:30Z</dcterms:created>
  <dcterms:modified xsi:type="dcterms:W3CDTF">2012-08-06T18:18:18Z</dcterms:modified>
</cp:coreProperties>
</file>