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4" r:id="rId5"/>
    <p:sldId id="272" r:id="rId6"/>
    <p:sldId id="271" r:id="rId7"/>
    <p:sldId id="273" r:id="rId8"/>
    <p:sldId id="269" r:id="rId9"/>
    <p:sldId id="261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4/11/2012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WBS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4.4. Evaluate and Update CA Release process. We have two separate processes for releasing CA bundles :</a:t>
            </a:r>
          </a:p>
          <a:p>
            <a:pPr lvl="1"/>
            <a:r>
              <a:rPr lang="en-US" sz="2400" dirty="0" smtClean="0"/>
              <a:t>Review and reconciliation of the processes by software, operations and security teams due before the end of 2/2012 </a:t>
            </a:r>
          </a:p>
          <a:p>
            <a:pPr lvl="1"/>
            <a:r>
              <a:rPr lang="en-US" sz="2400" dirty="0" smtClean="0"/>
              <a:t>The work is completed in Feb.</a:t>
            </a:r>
          </a:p>
          <a:p>
            <a:pPr lvl="1"/>
            <a:r>
              <a:rPr lang="en-US" sz="2400" dirty="0" smtClean="0"/>
              <a:t>Announcement was sent out to the sites. </a:t>
            </a:r>
          </a:p>
          <a:p>
            <a:pPr lvl="1"/>
            <a:r>
              <a:rPr lang="en-US" sz="2400" dirty="0" smtClean="0"/>
              <a:t>Identified and contacted sites who used the old repo. </a:t>
            </a:r>
          </a:p>
          <a:p>
            <a:pPr lvl="1"/>
            <a:r>
              <a:rPr lang="en-US" sz="2400" dirty="0" smtClean="0"/>
              <a:t>Searched sites who are still using old repo on 4/9/2012. Will contact them again. </a:t>
            </a:r>
          </a:p>
          <a:p>
            <a:pPr lvl="1"/>
            <a:r>
              <a:rPr lang="en-US" sz="2400" dirty="0" smtClean="0"/>
              <a:t>The old RPM repo will be turned off 5/31.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30" y="1673195"/>
            <a:ext cx="8229600" cy="50678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4.5 Provide DES VO with guidance over Security Policies and Procedures</a:t>
            </a:r>
          </a:p>
          <a:p>
            <a:pPr lvl="1"/>
            <a:r>
              <a:rPr lang="en-US" sz="2400" dirty="0" smtClean="0"/>
              <a:t>Per stakeholder’s request, this item is postponed (at least for 6 months). Revisit with the stakeholder at the end of August. </a:t>
            </a:r>
          </a:p>
          <a:p>
            <a:r>
              <a:rPr lang="en-US" sz="2400" dirty="0" smtClean="0"/>
              <a:t>New Work Item:</a:t>
            </a:r>
          </a:p>
          <a:p>
            <a:pPr lvl="1"/>
            <a:r>
              <a:rPr lang="en-US" sz="2400" dirty="0" smtClean="0"/>
              <a:t>Making a list of prospective security projects. Collaborated with XSEDE and WLCG/EGI security teams. Ran it by </a:t>
            </a:r>
            <a:r>
              <a:rPr lang="en-US" sz="2400" dirty="0" err="1" smtClean="0"/>
              <a:t>Chander</a:t>
            </a:r>
            <a:r>
              <a:rPr lang="en-US" sz="2400" dirty="0" smtClean="0"/>
              <a:t> and Alain so far. After broader discussion in OSG, some items will be added to this list. 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WBS Items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Hill is a great asset. He is transitioning into OSG security officially on June 1</a:t>
            </a:r>
            <a:r>
              <a:rPr lang="en-US" baseline="30000" dirty="0" smtClean="0"/>
              <a:t>st.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Marco will ramp down to zero. </a:t>
            </a:r>
          </a:p>
          <a:p>
            <a:r>
              <a:rPr lang="en-US" dirty="0" smtClean="0"/>
              <a:t>Vacations coming up for the remainder of April. </a:t>
            </a:r>
          </a:p>
          <a:p>
            <a:pPr lvl="1"/>
            <a:r>
              <a:rPr lang="en-US" dirty="0" smtClean="0"/>
              <a:t>Mine will be gone 4/13 to 5/1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will be gone 4/12 to 5/7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30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8435116"/>
              </p:ext>
            </p:extLst>
          </p:nvPr>
        </p:nvGraphicFramePr>
        <p:xfrm>
          <a:off x="272109" y="114744"/>
          <a:ext cx="8707491" cy="677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incient.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items.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Software Vulnerabilities/Incidents</a:t>
            </a:r>
          </a:p>
          <a:p>
            <a:pPr marL="857250" lvl="1" indent="-457200"/>
            <a:r>
              <a:rPr lang="en-US" sz="2400" dirty="0" smtClean="0"/>
              <a:t>Root level compromise at TTU. Affected all TTU machines, Glow pilot jobs and users (order of ten). Initial response happened within an hour of ticket creation. Affected users/services are contacted; attack contained within 24 hours. Attack vector </a:t>
            </a:r>
            <a:r>
              <a:rPr lang="en-US" sz="2400" dirty="0" err="1" smtClean="0"/>
              <a:t>unpatched</a:t>
            </a:r>
            <a:r>
              <a:rPr lang="en-US" sz="2400" dirty="0" smtClean="0"/>
              <a:t> </a:t>
            </a:r>
            <a:r>
              <a:rPr lang="en-US" sz="2400" dirty="0" err="1" smtClean="0"/>
              <a:t>ssh</a:t>
            </a:r>
            <a:r>
              <a:rPr lang="en-US" sz="2400" dirty="0" smtClean="0"/>
              <a:t>. Close-out summary sent to OSG ET. </a:t>
            </a:r>
          </a:p>
          <a:p>
            <a:pPr marL="857250" lvl="1" indent="-457200"/>
            <a:r>
              <a:rPr lang="en-US" sz="2400" dirty="0" smtClean="0"/>
              <a:t>Software vulnerabilities: </a:t>
            </a:r>
            <a:r>
              <a:rPr lang="en-US" sz="2400" dirty="0" err="1" smtClean="0"/>
              <a:t>Voms</a:t>
            </a:r>
            <a:r>
              <a:rPr lang="en-US" sz="2400" dirty="0" smtClean="0"/>
              <a:t>-admin, </a:t>
            </a:r>
            <a:r>
              <a:rPr lang="en-US" sz="2400" dirty="0" err="1" smtClean="0"/>
              <a:t>Voms</a:t>
            </a:r>
            <a:r>
              <a:rPr lang="en-US" sz="2400" dirty="0" smtClean="0"/>
              <a:t>, Tomcat, Apache, </a:t>
            </a:r>
            <a:r>
              <a:rPr lang="en-US" sz="2400" dirty="0" err="1" smtClean="0"/>
              <a:t>MySQL</a:t>
            </a:r>
            <a:r>
              <a:rPr lang="en-US" sz="2400" dirty="0" smtClean="0"/>
              <a:t>, Java, </a:t>
            </a:r>
            <a:r>
              <a:rPr lang="en-US" sz="2400" dirty="0" err="1" smtClean="0"/>
              <a:t>telnetd</a:t>
            </a:r>
            <a:r>
              <a:rPr lang="en-US" sz="2400" dirty="0" smtClean="0"/>
              <a:t>, </a:t>
            </a:r>
            <a:r>
              <a:rPr lang="en-US" sz="2400" dirty="0" err="1" smtClean="0"/>
              <a:t>glibc</a:t>
            </a:r>
            <a:r>
              <a:rPr lang="en-US" sz="2400" dirty="0" smtClean="0"/>
              <a:t>, </a:t>
            </a:r>
            <a:r>
              <a:rPr lang="en-US" sz="2400" dirty="0" err="1" smtClean="0"/>
              <a:t>sudo</a:t>
            </a:r>
            <a:r>
              <a:rPr lang="en-US" sz="2400" dirty="0" smtClean="0"/>
              <a:t>, RH6, and condor vulnerabilities are assessed.  </a:t>
            </a:r>
          </a:p>
          <a:p>
            <a:pPr marL="857250" lvl="1" indent="-457200"/>
            <a:r>
              <a:rPr lang="en-US" sz="2400" dirty="0" smtClean="0"/>
              <a:t>A new Incident Drill is being prepared. Technical set up is completed. Identified Tier3s and sought agreement for participation. Will be conducted in May.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XSEDE operational security interface</a:t>
            </a:r>
          </a:p>
          <a:p>
            <a:pPr marL="857250" lvl="1" indent="-457200"/>
            <a:r>
              <a:rPr lang="en-US" sz="2000" dirty="0" smtClean="0"/>
              <a:t>Logistics are dealt with, joined the group, set up </a:t>
            </a:r>
            <a:r>
              <a:rPr lang="en-US" sz="2000" dirty="0" err="1" smtClean="0"/>
              <a:t>twiki</a:t>
            </a:r>
            <a:r>
              <a:rPr lang="en-US" sz="2000" dirty="0" smtClean="0"/>
              <a:t> accounts, PGP keys, etc. </a:t>
            </a:r>
          </a:p>
          <a:p>
            <a:pPr marL="857250" lvl="1" indent="-457200"/>
            <a:r>
              <a:rPr lang="en-US" sz="2000" dirty="0" smtClean="0"/>
              <a:t>Calling into weekly Incident Response calls  and biweekly Security Operations calls. The latter may be dropped if we find the former sufficient. Too early to tell.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50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DOEGrids</a:t>
            </a:r>
            <a:r>
              <a:rPr lang="en-US" sz="2400" dirty="0" smtClean="0"/>
              <a:t> CA service outage</a:t>
            </a:r>
          </a:p>
          <a:p>
            <a:pPr lvl="1"/>
            <a:r>
              <a:rPr lang="en-US" sz="2000" dirty="0" smtClean="0"/>
              <a:t>Lasted for 30 hours. Lost ability to renew user certificates and obtain service certificates.</a:t>
            </a:r>
          </a:p>
          <a:p>
            <a:pPr lvl="1"/>
            <a:r>
              <a:rPr lang="en-US" sz="2000" dirty="0" smtClean="0"/>
              <a:t> Ran into issues in reporting tickets to </a:t>
            </a:r>
            <a:r>
              <a:rPr lang="en-US" sz="2000" dirty="0" err="1" smtClean="0"/>
              <a:t>ESNet</a:t>
            </a:r>
            <a:r>
              <a:rPr lang="en-US" sz="2000" dirty="0" smtClean="0"/>
              <a:t> NOC. Silent failure. Used GOC ticketing system to report to </a:t>
            </a:r>
            <a:r>
              <a:rPr lang="en-US" sz="2000" dirty="0" err="1" smtClean="0"/>
              <a:t>ESNet</a:t>
            </a:r>
            <a:r>
              <a:rPr lang="en-US" sz="2000" dirty="0" smtClean="0"/>
              <a:t> NOC. GOC had the incorrect email address for </a:t>
            </a:r>
            <a:r>
              <a:rPr lang="en-US" sz="2000" dirty="0" err="1" smtClean="0"/>
              <a:t>ESNet</a:t>
            </a:r>
            <a:r>
              <a:rPr lang="en-US" sz="2000" dirty="0" smtClean="0"/>
              <a:t> NOC. But the confirmation from GOC had the correct address that should have been sent to. </a:t>
            </a:r>
          </a:p>
          <a:p>
            <a:pPr lvl="1"/>
            <a:r>
              <a:rPr lang="en-US" sz="2000" dirty="0" smtClean="0"/>
              <a:t>GOC staff corrected the issue. </a:t>
            </a:r>
          </a:p>
          <a:p>
            <a:pPr lvl="1"/>
            <a:r>
              <a:rPr lang="en-US" sz="2000" dirty="0" smtClean="0"/>
              <a:t>We added an additional step in our process to reach </a:t>
            </a:r>
            <a:r>
              <a:rPr lang="en-US" sz="2000" dirty="0" err="1" smtClean="0"/>
              <a:t>Esnet</a:t>
            </a:r>
            <a:r>
              <a:rPr lang="en-US" sz="2000" dirty="0" smtClean="0"/>
              <a:t> NOC via phone for emergencies. </a:t>
            </a:r>
          </a:p>
          <a:p>
            <a:pPr lvl="1"/>
            <a:r>
              <a:rPr lang="en-US" sz="2000" dirty="0" smtClean="0"/>
              <a:t>Found workarounds to obtaining certificates, but that was not necessary due to fast response from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Requested an analysis for the cause of the issue. Nothing concrete to report yet.    </a:t>
            </a:r>
          </a:p>
          <a:p>
            <a:pPr lvl="1"/>
            <a:r>
              <a:rPr lang="en-US" sz="2000" dirty="0" smtClean="0"/>
              <a:t>Services are restored back to normal. 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3. Maintaining security scripts. 6 separate issues since January 2012. 5 is closed. 1 is still open. </a:t>
            </a:r>
          </a:p>
          <a:p>
            <a:pPr marL="0" indent="0">
              <a:buNone/>
            </a:pPr>
            <a:r>
              <a:rPr lang="en-US" sz="2400" dirty="0" smtClean="0"/>
              <a:t>5. Two items</a:t>
            </a:r>
          </a:p>
          <a:p>
            <a:pPr marL="400050" lvl="1" indent="0"/>
            <a:r>
              <a:rPr lang="en-US" sz="2000" dirty="0" smtClean="0"/>
              <a:t> 	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CA certificate lifetime extension.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has issued a new CA cert. We put a change request to disseminate the new Cert to end users.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made the changes promptly: Put instructions and Linked the new cert to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CA web pages; Put email reminders to end users. OSG cert request web pages also updated with instructions and the new Cert. </a:t>
            </a:r>
          </a:p>
          <a:p>
            <a:pPr marL="400050" lvl="1" indent="0"/>
            <a:r>
              <a:rPr lang="en-US" sz="2400" dirty="0" smtClean="0"/>
              <a:t> 	</a:t>
            </a:r>
            <a:r>
              <a:rPr lang="en-US" sz="2000" dirty="0" smtClean="0"/>
              <a:t>CA release process update. CA rpm bundle is moved to the GOC software rpm cache. OLD rpm cache is still alive. Checked the </a:t>
            </a:r>
            <a:r>
              <a:rPr lang="en-US" sz="2000" dirty="0" err="1" smtClean="0"/>
              <a:t>sotes</a:t>
            </a:r>
            <a:r>
              <a:rPr lang="en-US" sz="2000" dirty="0" smtClean="0"/>
              <a:t> hitting the old rpm on 4/9/2012 , will contact them soon. Reminders that old cache will be turned off on 5/31/2012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6. WLCG Risk Assessment, Worker Node risk assessment, and </a:t>
            </a:r>
            <a:r>
              <a:rPr lang="en-US" sz="2400" dirty="0" err="1" smtClean="0"/>
              <a:t>glexec</a:t>
            </a:r>
            <a:r>
              <a:rPr lang="en-US" sz="2400" dirty="0" smtClean="0"/>
              <a:t> evaluation documents are reviewed. </a:t>
            </a:r>
          </a:p>
          <a:p>
            <a:r>
              <a:rPr lang="en-US" sz="2400" dirty="0" smtClean="0"/>
              <a:t>7. Security test and Controls: Planned to start in May. It will be finished before mid-July. </a:t>
            </a:r>
          </a:p>
          <a:p>
            <a:r>
              <a:rPr lang="en-US" sz="2400" dirty="0" smtClean="0"/>
              <a:t>Prepared a live incident demo at OSG AHM. Created a vulnerable </a:t>
            </a:r>
            <a:r>
              <a:rPr lang="en-US" sz="2400" dirty="0" err="1" smtClean="0"/>
              <a:t>ssh</a:t>
            </a:r>
            <a:r>
              <a:rPr lang="en-US" sz="2400" dirty="0" smtClean="0"/>
              <a:t> daemon and demo how easily it can be broken into. Showed hands-on tips on how to strengthen </a:t>
            </a:r>
            <a:r>
              <a:rPr lang="en-US" sz="2400" dirty="0" err="1" smtClean="0"/>
              <a:t>ssh</a:t>
            </a:r>
            <a:r>
              <a:rPr lang="en-US" sz="2400" dirty="0" smtClean="0"/>
              <a:t>.  Chose </a:t>
            </a:r>
            <a:r>
              <a:rPr lang="en-US" sz="2400" dirty="0" err="1" smtClean="0"/>
              <a:t>ssh</a:t>
            </a:r>
            <a:r>
              <a:rPr lang="en-US" sz="2400" dirty="0" smtClean="0"/>
              <a:t> due to past attack history.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6"/>
          <p:cNvGraphicFramePr>
            <a:graphicFrameLocks noGrp="1"/>
          </p:cNvGraphicFramePr>
          <p:nvPr>
            <p:ph idx="1"/>
          </p:nvPr>
        </p:nvGraphicFramePr>
        <p:xfrm>
          <a:off x="162426" y="708871"/>
          <a:ext cx="8858403" cy="6040211"/>
        </p:xfrm>
        <a:graphic>
          <a:graphicData uri="http://schemas.openxmlformats.org/drawingml/2006/table">
            <a:tbl>
              <a:tblPr/>
              <a:tblGrid>
                <a:gridCol w="684707"/>
                <a:gridCol w="4076149"/>
                <a:gridCol w="1369416"/>
                <a:gridCol w="663310"/>
                <a:gridCol w="663310"/>
                <a:gridCol w="1401511"/>
              </a:tblGrid>
              <a:tr h="267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latin typeface="Arial"/>
                        </a:rPr>
                        <a:t>4</a:t>
                      </a:r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Security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Identity Management 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Basney, 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4.1.1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Work Plan agreed by OSG Management and Security team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Basney, 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8/1/11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9/15/11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Completed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4.1.2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Integrate a UCSD VO with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CILogon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CA to utilize local resources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latin typeface="Arial"/>
                        </a:rPr>
                        <a:t>Basney</a:t>
                      </a:r>
                      <a:r>
                        <a:rPr lang="en-US" sz="1600" b="0" i="0" u="none" strike="noStrike" dirty="0">
                          <a:latin typeface="Arial"/>
                        </a:rPr>
                        <a:t>, 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8/15/11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9/30/11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Completed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4.1.3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Integrate a VO with Cilogon CA which can submit jobs to OSG resources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Basney, 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9/16/11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12/30/11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Completed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Conduct Security Controls and Tests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Altunay, Slagell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4.2.1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Execute the security controls in OSG Security Plan 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Altunay, Slagell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Arial"/>
                        </a:rPr>
                        <a:t>5/</a:t>
                      </a:r>
                      <a:r>
                        <a:rPr lang="en-US" sz="1600" b="0" i="0" u="none" strike="noStrike" dirty="0">
                          <a:latin typeface="Arial"/>
                        </a:rPr>
                        <a:t>1/12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7/1/12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4.2.2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Prepare a report on findings from the Security Controls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Altunay, Slagell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7/1/12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7/22/12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4.3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DigiCert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Pilot Project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10/25/11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2/9/12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D0806"/>
                          </a:solidFill>
                          <a:latin typeface="Arial"/>
                        </a:rPr>
                        <a:t>***new***</a:t>
                      </a:r>
                      <a:r>
                        <a:rPr lang="en-US" sz="1600" b="0" i="0" u="none" strike="noStrike" dirty="0" smtClean="0">
                          <a:solidFill>
                            <a:srgbClr val="DD0806"/>
                          </a:solidFill>
                          <a:latin typeface="Arial"/>
                        </a:rPr>
                        <a:t> Completed</a:t>
                      </a:r>
                      <a:endParaRPr lang="en-US" sz="1600" b="0" i="0" u="none" strike="noStrike" dirty="0">
                        <a:solidFill>
                          <a:srgbClr val="DD0806"/>
                        </a:solidFill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4.3.1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DigiCert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Planing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Phase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2/9/12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3/31/12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D0806"/>
                          </a:solidFill>
                          <a:latin typeface="Arial"/>
                        </a:rPr>
                        <a:t>***new*** in Jan 2012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4.4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Evaluate and update CA release process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Altunay, Roy, Quick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12/21/11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2/29/12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D0806"/>
                          </a:solidFill>
                          <a:latin typeface="Arial"/>
                        </a:rPr>
                        <a:t>***new***</a:t>
                      </a:r>
                      <a:r>
                        <a:rPr lang="en-US" sz="1600" b="0" i="0" u="none" strike="noStrike" dirty="0" smtClean="0">
                          <a:solidFill>
                            <a:srgbClr val="DD0806"/>
                          </a:solidFill>
                          <a:latin typeface="Arial"/>
                        </a:rPr>
                        <a:t> Completed</a:t>
                      </a:r>
                      <a:endParaRPr lang="en-US" sz="1600" b="0" i="0" u="none" strike="noStrike" dirty="0">
                        <a:solidFill>
                          <a:srgbClr val="DD0806"/>
                        </a:solidFill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2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4.5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Provide DES VO with guidance over Security Policies and Procedures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Altunay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1/12/12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Arial"/>
                        </a:rPr>
                        <a:t>2/31/2012</a:t>
                      </a: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D0806"/>
                          </a:solidFill>
                          <a:latin typeface="Arial"/>
                        </a:rPr>
                        <a:t>***new***</a:t>
                      </a:r>
                      <a:r>
                        <a:rPr lang="en-US" sz="1600" b="0" i="0" u="none" strike="noStrike" dirty="0" smtClean="0">
                          <a:solidFill>
                            <a:srgbClr val="DD0806"/>
                          </a:solidFill>
                          <a:latin typeface="Arial"/>
                        </a:rPr>
                        <a:t> Completed</a:t>
                      </a:r>
                      <a:endParaRPr lang="en-US" sz="1600" b="0" i="0" u="none" strike="noStrike" dirty="0">
                        <a:solidFill>
                          <a:srgbClr val="DD0806"/>
                        </a:solidFill>
                        <a:latin typeface="Arial"/>
                      </a:endParaRPr>
                    </a:p>
                  </a:txBody>
                  <a:tcPr marL="9939" marR="9939" marT="9939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98136" y="-301314"/>
            <a:ext cx="8229600" cy="1143000"/>
          </a:xfrm>
        </p:spPr>
        <p:txBody>
          <a:bodyPr/>
          <a:lstStyle/>
          <a:p>
            <a:r>
              <a:rPr lang="en-US" dirty="0" smtClean="0"/>
              <a:t>WBS Items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5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510"/>
            <a:ext cx="8229600" cy="5746658"/>
          </a:xfrm>
        </p:spPr>
        <p:txBody>
          <a:bodyPr>
            <a:normAutofit/>
          </a:bodyPr>
          <a:lstStyle/>
          <a:p>
            <a:r>
              <a:rPr lang="en-US" dirty="0" smtClean="0"/>
              <a:t>4.1.1, 4.1.2, and 4.1.3 are complete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4.1.4 replaced by </a:t>
            </a:r>
            <a:r>
              <a:rPr lang="en-US" dirty="0" err="1" smtClean="0">
                <a:solidFill>
                  <a:srgbClr val="000000"/>
                </a:solidFill>
              </a:rPr>
              <a:t>Digicert</a:t>
            </a:r>
            <a:r>
              <a:rPr lang="en-US" dirty="0" smtClean="0">
                <a:solidFill>
                  <a:srgbClr val="000000"/>
                </a:solidFill>
              </a:rPr>
              <a:t> Pilot.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DigiCert</a:t>
            </a:r>
            <a:r>
              <a:rPr lang="en-US" dirty="0" smtClean="0"/>
              <a:t> pilot is completed. 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Planning effort is continuing. </a:t>
            </a:r>
          </a:p>
          <a:p>
            <a:pPr lvl="1"/>
            <a:r>
              <a:rPr lang="en-US" dirty="0" smtClean="0"/>
              <a:t>Per ET’s recommendation, this item will be taken out of security team WBS although I personally contribute effort to.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1461</Words>
  <Application>Microsoft Macintosh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OSG Area Coordinators Meeting Security Team  Report</vt:lpstr>
      <vt:lpstr>Slide 2</vt:lpstr>
      <vt:lpstr>Ongoing Work: Operational Security</vt:lpstr>
      <vt:lpstr>Ongoing Work: Operational Security</vt:lpstr>
      <vt:lpstr>Ongoing Work: Operational Security</vt:lpstr>
      <vt:lpstr>Ongoing Work: Operational Security</vt:lpstr>
      <vt:lpstr>Ongoing Work: Operational Security</vt:lpstr>
      <vt:lpstr>WBS Items</vt:lpstr>
      <vt:lpstr>WBS Items</vt:lpstr>
      <vt:lpstr>WBS Items</vt:lpstr>
      <vt:lpstr>WBS Items</vt:lpstr>
      <vt:lpstr>Any Other Issues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52</cp:revision>
  <dcterms:created xsi:type="dcterms:W3CDTF">2012-04-10T22:20:27Z</dcterms:created>
  <dcterms:modified xsi:type="dcterms:W3CDTF">2012-04-10T22:20:40Z</dcterms:modified>
</cp:coreProperties>
</file>