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s/slide7.xml" ContentType="application/vnd.openxmlformats-officedocument.presentationml.slide+xml"/>
  <Override PartName="/ppt/notesSlides/notesSlide1.xml" ContentType="application/vnd.openxmlformats-officedocument.presentationml.notesSlide+xml"/>
  <Override PartName="/ppt/slides/slide18.xml" ContentType="application/vnd.openxmlformats-officedocument.presentationml.slide+xml"/>
  <Override PartName="/ppt/slides/slide5.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docProps/core.xml" ContentType="application/vnd.openxmlformats-package.core-properties+xml"/>
  <Override PartName="/ppt/slides/slide3.xml" ContentType="application/vnd.openxmlformats-officedocument.presentationml.slide+xml"/>
  <Override PartName="/ppt/slides/slide14.xml" ContentType="application/vnd.openxmlformats-officedocument.presentationml.slide+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s/slide19.xml" ContentType="application/vnd.openxmlformats-officedocument.presentationml.slide+xml"/>
  <Override PartName="/ppt/handoutMasters/handoutMaster1.xml" ContentType="application/vnd.openxmlformats-officedocument.presentationml.handoutMaster+xml"/>
  <Override PartName="/ppt/slides/slide6.xml" ContentType="application/vnd.openxmlformats-officedocument.presentationml.slide+xml"/>
  <Override PartName="/ppt/slides/slide17.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heme/theme3.xml" ContentType="application/vnd.openxmlformats-officedocument.theme+xml"/>
  <Default Extension="gif" ContentType="image/gif"/>
  <Override PartName="/ppt/slides/slide4.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s/slide20.xml" ContentType="application/vnd.openxmlformats-officedocument.presentationml.slid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92" r:id="rId1"/>
  </p:sldMasterIdLst>
  <p:notesMasterIdLst>
    <p:notesMasterId r:id="rId24"/>
  </p:notesMasterIdLst>
  <p:handoutMasterIdLst>
    <p:handoutMasterId r:id="rId25"/>
  </p:handoutMasterIdLst>
  <p:sldIdLst>
    <p:sldId id="256" r:id="rId2"/>
    <p:sldId id="281" r:id="rId3"/>
    <p:sldId id="267" r:id="rId4"/>
    <p:sldId id="279" r:id="rId5"/>
    <p:sldId id="280" r:id="rId6"/>
    <p:sldId id="282" r:id="rId7"/>
    <p:sldId id="293" r:id="rId8"/>
    <p:sldId id="295" r:id="rId9"/>
    <p:sldId id="294" r:id="rId10"/>
    <p:sldId id="283" r:id="rId11"/>
    <p:sldId id="284" r:id="rId12"/>
    <p:sldId id="285" r:id="rId13"/>
    <p:sldId id="286" r:id="rId14"/>
    <p:sldId id="287" r:id="rId15"/>
    <p:sldId id="289" r:id="rId16"/>
    <p:sldId id="290" r:id="rId17"/>
    <p:sldId id="291" r:id="rId18"/>
    <p:sldId id="297" r:id="rId19"/>
    <p:sldId id="292" r:id="rId20"/>
    <p:sldId id="273" r:id="rId21"/>
    <p:sldId id="274" r:id="rId22"/>
    <p:sldId id="277" r:id="rId23"/>
  </p:sldIdLst>
  <p:sldSz cx="9144000" cy="6858000" type="screen4x3"/>
  <p:notesSz cx="7010400" cy="9296400"/>
  <p:defaultTextStyle>
    <a:defPPr>
      <a:defRPr lang="en-US"/>
    </a:defPPr>
    <a:lvl1pPr algn="l" rtl="0" fontAlgn="base">
      <a:spcBef>
        <a:spcPct val="0"/>
      </a:spcBef>
      <a:spcAft>
        <a:spcPct val="0"/>
      </a:spcAft>
      <a:defRPr sz="2000" kern="1200">
        <a:solidFill>
          <a:srgbClr val="660066"/>
        </a:solidFill>
        <a:latin typeface="Arial" charset="0"/>
        <a:ea typeface="ＭＳ Ｐゴシック"/>
        <a:cs typeface="ＭＳ Ｐゴシック"/>
      </a:defRPr>
    </a:lvl1pPr>
    <a:lvl2pPr marL="457200" algn="l" rtl="0" fontAlgn="base">
      <a:spcBef>
        <a:spcPct val="0"/>
      </a:spcBef>
      <a:spcAft>
        <a:spcPct val="0"/>
      </a:spcAft>
      <a:defRPr sz="2000" kern="1200">
        <a:solidFill>
          <a:srgbClr val="660066"/>
        </a:solidFill>
        <a:latin typeface="Arial" charset="0"/>
        <a:ea typeface="ＭＳ Ｐゴシック"/>
        <a:cs typeface="ＭＳ Ｐゴシック"/>
      </a:defRPr>
    </a:lvl2pPr>
    <a:lvl3pPr marL="914400" algn="l" rtl="0" fontAlgn="base">
      <a:spcBef>
        <a:spcPct val="0"/>
      </a:spcBef>
      <a:spcAft>
        <a:spcPct val="0"/>
      </a:spcAft>
      <a:defRPr sz="2000" kern="1200">
        <a:solidFill>
          <a:srgbClr val="660066"/>
        </a:solidFill>
        <a:latin typeface="Arial" charset="0"/>
        <a:ea typeface="ＭＳ Ｐゴシック"/>
        <a:cs typeface="ＭＳ Ｐゴシック"/>
      </a:defRPr>
    </a:lvl3pPr>
    <a:lvl4pPr marL="1371600" algn="l" rtl="0" fontAlgn="base">
      <a:spcBef>
        <a:spcPct val="0"/>
      </a:spcBef>
      <a:spcAft>
        <a:spcPct val="0"/>
      </a:spcAft>
      <a:defRPr sz="2000" kern="1200">
        <a:solidFill>
          <a:srgbClr val="660066"/>
        </a:solidFill>
        <a:latin typeface="Arial" charset="0"/>
        <a:ea typeface="ＭＳ Ｐゴシック"/>
        <a:cs typeface="ＭＳ Ｐゴシック"/>
      </a:defRPr>
    </a:lvl4pPr>
    <a:lvl5pPr marL="1828800" algn="l" rtl="0" fontAlgn="base">
      <a:spcBef>
        <a:spcPct val="0"/>
      </a:spcBef>
      <a:spcAft>
        <a:spcPct val="0"/>
      </a:spcAft>
      <a:defRPr sz="2000" kern="1200">
        <a:solidFill>
          <a:srgbClr val="660066"/>
        </a:solidFill>
        <a:latin typeface="Arial" charset="0"/>
        <a:ea typeface="ＭＳ Ｐゴシック"/>
        <a:cs typeface="ＭＳ Ｐゴシック"/>
      </a:defRPr>
    </a:lvl5pPr>
    <a:lvl6pPr marL="2286000" algn="l" defTabSz="914400" rtl="0" eaLnBrk="1" latinLnBrk="0" hangingPunct="1">
      <a:defRPr sz="2000" kern="1200">
        <a:solidFill>
          <a:srgbClr val="660066"/>
        </a:solidFill>
        <a:latin typeface="Arial" charset="0"/>
        <a:ea typeface="ＭＳ Ｐゴシック"/>
        <a:cs typeface="ＭＳ Ｐゴシック"/>
      </a:defRPr>
    </a:lvl6pPr>
    <a:lvl7pPr marL="2743200" algn="l" defTabSz="914400" rtl="0" eaLnBrk="1" latinLnBrk="0" hangingPunct="1">
      <a:defRPr sz="2000" kern="1200">
        <a:solidFill>
          <a:srgbClr val="660066"/>
        </a:solidFill>
        <a:latin typeface="Arial" charset="0"/>
        <a:ea typeface="ＭＳ Ｐゴシック"/>
        <a:cs typeface="ＭＳ Ｐゴシック"/>
      </a:defRPr>
    </a:lvl7pPr>
    <a:lvl8pPr marL="3200400" algn="l" defTabSz="914400" rtl="0" eaLnBrk="1" latinLnBrk="0" hangingPunct="1">
      <a:defRPr sz="2000" kern="1200">
        <a:solidFill>
          <a:srgbClr val="660066"/>
        </a:solidFill>
        <a:latin typeface="Arial" charset="0"/>
        <a:ea typeface="ＭＳ Ｐゴシック"/>
        <a:cs typeface="ＭＳ Ｐゴシック"/>
      </a:defRPr>
    </a:lvl8pPr>
    <a:lvl9pPr marL="3657600" algn="l" defTabSz="914400" rtl="0" eaLnBrk="1" latinLnBrk="0" hangingPunct="1">
      <a:defRPr sz="2000" kern="1200">
        <a:solidFill>
          <a:srgbClr val="660066"/>
        </a:solidFill>
        <a:latin typeface="Arial" charset="0"/>
        <a:ea typeface="ＭＳ Ｐゴシック"/>
        <a:cs typeface="ＭＳ Ｐゴシック"/>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clrMru>
    <a:srgbClr val="0000FF"/>
    <a:srgbClr val="FF7F00"/>
    <a:srgbClr val="FF6200"/>
    <a:srgbClr val="67FBF9"/>
    <a:srgbClr val="00FFFF"/>
    <a:srgbClr val="000080"/>
    <a:srgbClr val="81FC24"/>
    <a:srgbClr val="E3BF24"/>
    <a:srgbClr val="CCFF99"/>
    <a:srgbClr val="FBF376"/>
  </p:clrMru>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horzBarState="maximized">
    <p:restoredLeft sz="12868" autoAdjust="0"/>
    <p:restoredTop sz="91651" autoAdjust="0"/>
  </p:normalViewPr>
  <p:slideViewPr>
    <p:cSldViewPr snapToGrid="0">
      <p:cViewPr>
        <p:scale>
          <a:sx n="100" d="100"/>
          <a:sy n="100" d="100"/>
        </p:scale>
        <p:origin x="-552" y="-304"/>
      </p:cViewPr>
      <p:guideLst>
        <p:guide orient="horz" pos="1152"/>
        <p:guide pos="2024"/>
      </p:guideLst>
    </p:cSldViewPr>
  </p:slideViewPr>
  <p:outlineViewPr>
    <p:cViewPr>
      <p:scale>
        <a:sx n="30" d="100"/>
        <a:sy n="30"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4" d="100"/>
          <a:sy n="84" d="100"/>
        </p:scale>
        <p:origin x="-2080" y="-104"/>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27" tIns="45713" rIns="91427" bIns="45713" numCol="1" anchor="t" anchorCtr="0" compatLnSpc="1">
            <a:prstTxWarp prst="textNoShape">
              <a:avLst/>
            </a:prstTxWarp>
          </a:bodyPr>
          <a:lstStyle>
            <a:lvl1pPr algn="l">
              <a:spcBef>
                <a:spcPct val="0"/>
              </a:spcBef>
              <a:defRPr sz="1200">
                <a:solidFill>
                  <a:schemeClr val="tx1"/>
                </a:solidFill>
                <a:latin typeface="Times New Roman" pitchFamily="18" charset="0"/>
                <a:ea typeface="+mn-ea"/>
                <a:cs typeface="+mn-cs"/>
              </a:defRPr>
            </a:lvl1pPr>
          </a:lstStyle>
          <a:p>
            <a:pPr>
              <a:defRPr/>
            </a:pPr>
            <a:endParaRPr lang="en-US" dirty="0"/>
          </a:p>
        </p:txBody>
      </p:sp>
      <p:sp>
        <p:nvSpPr>
          <p:cNvPr id="6147" name="Rectangle 3"/>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1427" tIns="45713" rIns="91427" bIns="45713" numCol="1" anchor="t" anchorCtr="0" compatLnSpc="1">
            <a:prstTxWarp prst="textNoShape">
              <a:avLst/>
            </a:prstTxWarp>
          </a:bodyPr>
          <a:lstStyle>
            <a:lvl1pPr algn="r">
              <a:spcBef>
                <a:spcPct val="0"/>
              </a:spcBef>
              <a:defRPr sz="1200">
                <a:solidFill>
                  <a:schemeClr val="tx1"/>
                </a:solidFill>
                <a:latin typeface="Times New Roman" pitchFamily="18" charset="0"/>
                <a:ea typeface="+mn-ea"/>
                <a:cs typeface="+mn-cs"/>
              </a:defRPr>
            </a:lvl1pPr>
          </a:lstStyle>
          <a:p>
            <a:pPr>
              <a:defRPr/>
            </a:pPr>
            <a:endParaRPr lang="en-US" dirty="0"/>
          </a:p>
        </p:txBody>
      </p:sp>
      <p:sp>
        <p:nvSpPr>
          <p:cNvPr id="6148" name="Rectangle 4"/>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1427" tIns="45713" rIns="91427" bIns="45713" numCol="1" anchor="b" anchorCtr="0" compatLnSpc="1">
            <a:prstTxWarp prst="textNoShape">
              <a:avLst/>
            </a:prstTxWarp>
          </a:bodyPr>
          <a:lstStyle>
            <a:lvl1pPr algn="l">
              <a:spcBef>
                <a:spcPct val="0"/>
              </a:spcBef>
              <a:defRPr sz="1200">
                <a:solidFill>
                  <a:schemeClr val="tx1"/>
                </a:solidFill>
                <a:latin typeface="Times New Roman" pitchFamily="18" charset="0"/>
                <a:ea typeface="+mn-ea"/>
                <a:cs typeface="+mn-cs"/>
              </a:defRPr>
            </a:lvl1pPr>
          </a:lstStyle>
          <a:p>
            <a:pPr>
              <a:defRPr/>
            </a:pPr>
            <a:endParaRPr lang="en-US" dirty="0"/>
          </a:p>
        </p:txBody>
      </p:sp>
      <p:sp>
        <p:nvSpPr>
          <p:cNvPr id="6149"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1427" tIns="45713" rIns="91427" bIns="45713" numCol="1" anchor="b" anchorCtr="0" compatLnSpc="1">
            <a:prstTxWarp prst="textNoShape">
              <a:avLst/>
            </a:prstTxWarp>
          </a:bodyPr>
          <a:lstStyle>
            <a:lvl1pPr algn="r">
              <a:spcBef>
                <a:spcPct val="0"/>
              </a:spcBef>
              <a:defRPr sz="1200">
                <a:solidFill>
                  <a:schemeClr val="tx1"/>
                </a:solidFill>
                <a:latin typeface="Times New Roman" pitchFamily="18" charset="0"/>
                <a:ea typeface="+mn-ea"/>
                <a:cs typeface="+mn-cs"/>
              </a:defRPr>
            </a:lvl1pPr>
          </a:lstStyle>
          <a:p>
            <a:pPr>
              <a:defRPr/>
            </a:pPr>
            <a:fld id="{1DE44D89-53CE-4C0F-9CE1-86871521370C}"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27" tIns="45713" rIns="91427" bIns="45713" numCol="1" anchor="t" anchorCtr="0" compatLnSpc="1">
            <a:prstTxWarp prst="textNoShape">
              <a:avLst/>
            </a:prstTxWarp>
          </a:bodyPr>
          <a:lstStyle>
            <a:lvl1pPr algn="l">
              <a:spcBef>
                <a:spcPct val="0"/>
              </a:spcBef>
              <a:defRPr sz="1200">
                <a:solidFill>
                  <a:schemeClr val="tx1"/>
                </a:solidFill>
                <a:latin typeface="Times New Roman" pitchFamily="18" charset="0"/>
                <a:ea typeface="+mn-ea"/>
                <a:cs typeface="+mn-cs"/>
              </a:defRPr>
            </a:lvl1pPr>
          </a:lstStyle>
          <a:p>
            <a:pPr>
              <a:defRPr/>
            </a:pPr>
            <a:endParaRPr lang="en-US" dirty="0"/>
          </a:p>
        </p:txBody>
      </p:sp>
      <p:sp>
        <p:nvSpPr>
          <p:cNvPr id="16387"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1427" tIns="45713" rIns="91427" bIns="45713" numCol="1" anchor="t" anchorCtr="0" compatLnSpc="1">
            <a:prstTxWarp prst="textNoShape">
              <a:avLst/>
            </a:prstTxWarp>
          </a:bodyPr>
          <a:lstStyle>
            <a:lvl1pPr algn="r">
              <a:spcBef>
                <a:spcPct val="0"/>
              </a:spcBef>
              <a:defRPr sz="1200">
                <a:solidFill>
                  <a:schemeClr val="tx1"/>
                </a:solidFill>
                <a:latin typeface="Times New Roman" pitchFamily="18" charset="0"/>
                <a:ea typeface="+mn-ea"/>
                <a:cs typeface="+mn-cs"/>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1427" tIns="45713" rIns="91427" bIns="4571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1427" tIns="45713" rIns="91427" bIns="45713" numCol="1" anchor="b" anchorCtr="0" compatLnSpc="1">
            <a:prstTxWarp prst="textNoShape">
              <a:avLst/>
            </a:prstTxWarp>
          </a:bodyPr>
          <a:lstStyle>
            <a:lvl1pPr algn="l">
              <a:spcBef>
                <a:spcPct val="0"/>
              </a:spcBef>
              <a:defRPr sz="1200">
                <a:solidFill>
                  <a:schemeClr val="tx1"/>
                </a:solidFill>
                <a:latin typeface="Times New Roman" pitchFamily="18" charset="0"/>
                <a:ea typeface="+mn-ea"/>
                <a:cs typeface="+mn-cs"/>
              </a:defRPr>
            </a:lvl1pPr>
          </a:lstStyle>
          <a:p>
            <a:pPr>
              <a:defRPr/>
            </a:pPr>
            <a:endParaRPr lang="en-US" dirty="0"/>
          </a:p>
        </p:txBody>
      </p:sp>
      <p:sp>
        <p:nvSpPr>
          <p:cNvPr id="16391"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1427" tIns="45713" rIns="91427" bIns="45713" numCol="1" anchor="b" anchorCtr="0" compatLnSpc="1">
            <a:prstTxWarp prst="textNoShape">
              <a:avLst/>
            </a:prstTxWarp>
          </a:bodyPr>
          <a:lstStyle>
            <a:lvl1pPr algn="r">
              <a:spcBef>
                <a:spcPct val="0"/>
              </a:spcBef>
              <a:defRPr sz="1200">
                <a:solidFill>
                  <a:schemeClr val="tx1"/>
                </a:solidFill>
                <a:latin typeface="Times New Roman" pitchFamily="18" charset="0"/>
                <a:ea typeface="+mn-ea"/>
                <a:cs typeface="+mn-cs"/>
              </a:defRPr>
            </a:lvl1pPr>
          </a:lstStyle>
          <a:p>
            <a:pPr>
              <a:defRPr/>
            </a:pPr>
            <a:fld id="{E86300CC-95FE-448D-B733-EF801F3A53EB}"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p>
            <a:fld id="{9434F515-6E61-4BC4-8410-ED0758C76DE5}" type="slidenum">
              <a:rPr lang="en-US" smtClean="0">
                <a:ea typeface="ＭＳ Ｐゴシック"/>
                <a:cs typeface="ＭＳ Ｐゴシック"/>
              </a:rPr>
              <a:pPr/>
              <a:t>1</a:t>
            </a:fld>
            <a:endParaRPr lang="en-US" dirty="0" smtClean="0">
              <a:ea typeface="ＭＳ Ｐゴシック"/>
              <a:cs typeface="ＭＳ Ｐゴシック"/>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p:spPr>
        <p:txBody>
          <a:bodyPr/>
          <a:lstStyle/>
          <a:p>
            <a:pPr eaLnBrk="1" hangingPunct="1"/>
            <a:endParaRPr lang="en-US" dirty="0" smtClean="0"/>
          </a:p>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pic>
        <p:nvPicPr>
          <p:cNvPr id="4" name="Picture 9" descr="osg_logo_4c_white"/>
          <p:cNvPicPr>
            <a:picLocks noChangeAspect="1" noChangeArrowheads="1"/>
          </p:cNvPicPr>
          <p:nvPr userDrawn="1"/>
        </p:nvPicPr>
        <p:blipFill>
          <a:blip r:embed="rId2"/>
          <a:srcRect/>
          <a:stretch>
            <a:fillRect/>
          </a:stretch>
        </p:blipFill>
        <p:spPr bwMode="auto">
          <a:xfrm>
            <a:off x="0" y="88900"/>
            <a:ext cx="1393825" cy="925513"/>
          </a:xfrm>
          <a:prstGeom prst="rect">
            <a:avLst/>
          </a:prstGeom>
          <a:noFill/>
          <a:ln w="9525">
            <a:noFill/>
            <a:miter lim="800000"/>
            <a:headEnd/>
            <a:tailEnd/>
          </a:ln>
        </p:spPr>
      </p:pic>
      <p:sp>
        <p:nvSpPr>
          <p:cNvPr id="252931" name="Rectangle 3"/>
          <p:cNvSpPr>
            <a:spLocks noGrp="1" noChangeArrowheads="1"/>
          </p:cNvSpPr>
          <p:nvPr>
            <p:ph type="ctrTitle"/>
          </p:nvPr>
        </p:nvSpPr>
        <p:spPr>
          <a:xfrm>
            <a:off x="685800" y="2286000"/>
            <a:ext cx="7772400" cy="1143000"/>
          </a:xfrm>
        </p:spPr>
        <p:txBody>
          <a:bodyPr/>
          <a:lstStyle>
            <a:lvl1pPr>
              <a:defRPr>
                <a:solidFill>
                  <a:schemeClr val="hlink"/>
                </a:solidFill>
              </a:defRPr>
            </a:lvl1pPr>
          </a:lstStyle>
          <a:p>
            <a:r>
              <a:rPr lang="en-US"/>
              <a:t>Click to edit Master title style</a:t>
            </a:r>
          </a:p>
        </p:txBody>
      </p:sp>
      <p:sp>
        <p:nvSpPr>
          <p:cNvPr id="252932" name="Rectangle 4"/>
          <p:cNvSpPr>
            <a:spLocks noGrp="1" noChangeArrowheads="1"/>
          </p:cNvSpPr>
          <p:nvPr>
            <p:ph type="subTitle" idx="1"/>
          </p:nvPr>
        </p:nvSpPr>
        <p:spPr>
          <a:xfrm>
            <a:off x="647700" y="3886200"/>
            <a:ext cx="8128000" cy="1752600"/>
          </a:xfrm>
        </p:spPr>
        <p:txBody>
          <a:bodyPr/>
          <a:lstStyle>
            <a:lvl1pPr marL="0" indent="0" algn="ctr">
              <a:buFont typeface="Times" pitchFamily="18" charset="0"/>
              <a:buNone/>
              <a:defRPr sz="2400">
                <a:solidFill>
                  <a:schemeClr val="hlink"/>
                </a:solidFill>
              </a:defRPr>
            </a:lvl1pPr>
          </a:lstStyle>
          <a:p>
            <a:r>
              <a:rPr lang="en-US"/>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251" y="0"/>
            <a:ext cx="7657613" cy="560345"/>
          </a:xfrm>
        </p:spPr>
        <p:txBody>
          <a:bodyPr/>
          <a:lstStyle/>
          <a:p>
            <a:r>
              <a:rPr lang="en-US" smtClean="0"/>
              <a:t>Click to edit Master title style</a:t>
            </a:r>
            <a:endParaRPr lang="en-US"/>
          </a:p>
        </p:txBody>
      </p:sp>
      <p:sp>
        <p:nvSpPr>
          <p:cNvPr id="3" name="Content Placeholder 2"/>
          <p:cNvSpPr>
            <a:spLocks noGrp="1"/>
          </p:cNvSpPr>
          <p:nvPr>
            <p:ph idx="1"/>
          </p:nvPr>
        </p:nvSpPr>
        <p:spPr>
          <a:xfrm>
            <a:off x="774700" y="722222"/>
            <a:ext cx="7772400" cy="529757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
          <p:cNvSpPr>
            <a:spLocks noGrp="1" noChangeArrowheads="1"/>
          </p:cNvSpPr>
          <p:nvPr>
            <p:ph type="sldNum" sz="quarter" idx="10"/>
          </p:nvPr>
        </p:nvSpPr>
        <p:spPr>
          <a:ln/>
        </p:spPr>
        <p:txBody>
          <a:bodyPr/>
          <a:lstStyle>
            <a:lvl1pPr>
              <a:defRPr/>
            </a:lvl1pPr>
          </a:lstStyle>
          <a:p>
            <a:pPr>
              <a:defRPr/>
            </a:pPr>
            <a:fld id="{038AB4BC-D760-449D-A975-B1B41586F3D1}"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251" y="0"/>
            <a:ext cx="7657613" cy="560345"/>
          </a:xfrm>
        </p:spPr>
        <p:txBody>
          <a:bodyPr/>
          <a:lstStyle/>
          <a:p>
            <a:r>
              <a:rPr lang="en-US" smtClean="0"/>
              <a:t>Click to edit Master title style</a:t>
            </a:r>
            <a:endParaRPr lang="en-US"/>
          </a:p>
        </p:txBody>
      </p:sp>
      <p:sp>
        <p:nvSpPr>
          <p:cNvPr id="3" name="Content Placeholder 2"/>
          <p:cNvSpPr>
            <a:spLocks noGrp="1"/>
          </p:cNvSpPr>
          <p:nvPr>
            <p:ph idx="1"/>
          </p:nvPr>
        </p:nvSpPr>
        <p:spPr>
          <a:xfrm>
            <a:off x="774700" y="722222"/>
            <a:ext cx="7772400" cy="529757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
          <p:cNvSpPr>
            <a:spLocks noGrp="1" noChangeArrowheads="1"/>
          </p:cNvSpPr>
          <p:nvPr>
            <p:ph type="sldNum" sz="quarter" idx="10"/>
          </p:nvPr>
        </p:nvSpPr>
        <p:spPr>
          <a:ln/>
        </p:spPr>
        <p:txBody>
          <a:bodyPr/>
          <a:lstStyle>
            <a:lvl1pPr>
              <a:defRPr/>
            </a:lvl1pPr>
          </a:lstStyle>
          <a:p>
            <a:pPr>
              <a:defRPr/>
            </a:pPr>
            <a:fld id="{038AB4BC-D760-449D-A975-B1B41586F3D1}"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80898" name="Rectangle 3"/>
          <p:cNvSpPr>
            <a:spLocks noGrp="1" noChangeArrowheads="1"/>
          </p:cNvSpPr>
          <p:nvPr>
            <p:ph type="title"/>
          </p:nvPr>
        </p:nvSpPr>
        <p:spPr bwMode="auto">
          <a:xfrm>
            <a:off x="448251" y="0"/>
            <a:ext cx="7657613"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0899" name="Rectangle 4"/>
          <p:cNvSpPr>
            <a:spLocks noGrp="1" noChangeArrowheads="1"/>
          </p:cNvSpPr>
          <p:nvPr>
            <p:ph type="body" idx="1"/>
          </p:nvPr>
        </p:nvSpPr>
        <p:spPr bwMode="auto">
          <a:xfrm>
            <a:off x="774700" y="1333500"/>
            <a:ext cx="7772400" cy="4686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51914" name="Rectangle 10"/>
          <p:cNvSpPr>
            <a:spLocks noChangeArrowheads="1"/>
          </p:cNvSpPr>
          <p:nvPr/>
        </p:nvSpPr>
        <p:spPr bwMode="auto">
          <a:xfrm>
            <a:off x="-1266825" y="6008688"/>
            <a:ext cx="184150" cy="457200"/>
          </a:xfrm>
          <a:prstGeom prst="rect">
            <a:avLst/>
          </a:prstGeom>
          <a:noFill/>
          <a:ln w="9525">
            <a:noFill/>
            <a:miter lim="800000"/>
            <a:headEnd/>
            <a:tailEnd/>
          </a:ln>
          <a:effectLst/>
        </p:spPr>
        <p:txBody>
          <a:bodyPr wrap="none">
            <a:spAutoFit/>
          </a:bodyPr>
          <a:lstStyle/>
          <a:p>
            <a:pPr>
              <a:defRPr/>
            </a:pPr>
            <a:endParaRPr lang="en-US" sz="2400" dirty="0">
              <a:solidFill>
                <a:schemeClr val="tx1"/>
              </a:solidFill>
              <a:ea typeface="+mn-ea"/>
              <a:cs typeface="Arial" charset="0"/>
            </a:endParaRPr>
          </a:p>
        </p:txBody>
      </p:sp>
      <p:sp>
        <p:nvSpPr>
          <p:cNvPr id="251918" name="Rectangle 14"/>
          <p:cNvSpPr>
            <a:spLocks noGrp="1" noChangeArrowheads="1"/>
          </p:cNvSpPr>
          <p:nvPr>
            <p:ph type="sldNum" sz="quarter" idx="4"/>
          </p:nvPr>
        </p:nvSpPr>
        <p:spPr bwMode="auto">
          <a:xfrm>
            <a:off x="8724900" y="6400800"/>
            <a:ext cx="4191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spcBef>
                <a:spcPct val="0"/>
              </a:spcBef>
              <a:defRPr sz="1400">
                <a:solidFill>
                  <a:srgbClr val="FF8000"/>
                </a:solidFill>
                <a:ea typeface="+mn-ea"/>
                <a:cs typeface="+mn-cs"/>
              </a:defRPr>
            </a:lvl1pPr>
          </a:lstStyle>
          <a:p>
            <a:pPr>
              <a:defRPr/>
            </a:pPr>
            <a:fld id="{0EB139E0-FE9F-43AC-8937-774C1F00E50B}" type="slidenum">
              <a:rPr lang="en-US"/>
              <a:pPr>
                <a:defRPr/>
              </a:pPr>
              <a:t>‹#›</a:t>
            </a:fld>
            <a:endParaRPr lang="en-US" dirty="0"/>
          </a:p>
        </p:txBody>
      </p:sp>
      <p:pic>
        <p:nvPicPr>
          <p:cNvPr id="80902" name="Picture 16" descr="osg_logo_4c_white"/>
          <p:cNvPicPr>
            <a:picLocks noChangeAspect="1" noChangeArrowheads="1"/>
          </p:cNvPicPr>
          <p:nvPr userDrawn="1"/>
        </p:nvPicPr>
        <p:blipFill>
          <a:blip r:embed="rId5"/>
          <a:srcRect/>
          <a:stretch>
            <a:fillRect/>
          </a:stretch>
        </p:blipFill>
        <p:spPr bwMode="auto">
          <a:xfrm>
            <a:off x="0" y="0"/>
            <a:ext cx="672376" cy="446464"/>
          </a:xfrm>
          <a:prstGeom prst="rect">
            <a:avLst/>
          </a:prstGeom>
          <a:noFill/>
          <a:ln w="9525">
            <a:noFill/>
            <a:miter lim="800000"/>
            <a:headEnd/>
            <a:tailEnd/>
          </a:ln>
        </p:spPr>
      </p:pic>
      <p:sp>
        <p:nvSpPr>
          <p:cNvPr id="251921" name="Rectangle 17"/>
          <p:cNvSpPr>
            <a:spLocks noGrp="1" noChangeArrowheads="1"/>
          </p:cNvSpPr>
          <p:nvPr userDrawn="1"/>
        </p:nvSpPr>
        <p:spPr bwMode="auto">
          <a:xfrm>
            <a:off x="3268869" y="6473825"/>
            <a:ext cx="2805044" cy="384175"/>
          </a:xfrm>
          <a:prstGeom prst="rect">
            <a:avLst/>
          </a:prstGeom>
          <a:noFill/>
          <a:ln w="9525">
            <a:noFill/>
            <a:miter lim="800000"/>
            <a:headEnd/>
            <a:tailEnd/>
          </a:ln>
          <a:effectLst/>
        </p:spPr>
        <p:txBody>
          <a:bodyPr anchor="b"/>
          <a:lstStyle/>
          <a:p>
            <a:pPr algn="ctr" eaLnBrk="0" hangingPunct="0">
              <a:defRPr/>
            </a:pPr>
            <a:r>
              <a:rPr lang="en-US" sz="1200" dirty="0" smtClean="0">
                <a:solidFill>
                  <a:srgbClr val="FF8000"/>
                </a:solidFill>
                <a:ea typeface="ＭＳ Ｐゴシック" pitchFamily="1" charset="-128"/>
                <a:cs typeface="+mn-cs"/>
              </a:rPr>
              <a:t>OSG</a:t>
            </a:r>
            <a:r>
              <a:rPr lang="en-US" sz="1200" baseline="0" dirty="0" smtClean="0">
                <a:solidFill>
                  <a:srgbClr val="FF8000"/>
                </a:solidFill>
                <a:ea typeface="ＭＳ Ｐゴシック" pitchFamily="1" charset="-128"/>
                <a:cs typeface="+mn-cs"/>
              </a:rPr>
              <a:t> Council Aug 18</a:t>
            </a:r>
            <a:r>
              <a:rPr lang="en-US" sz="1200" baseline="30000" dirty="0" smtClean="0">
                <a:solidFill>
                  <a:srgbClr val="FF8000"/>
                </a:solidFill>
                <a:ea typeface="ＭＳ Ｐゴシック" pitchFamily="1" charset="-128"/>
                <a:cs typeface="+mn-cs"/>
              </a:rPr>
              <a:t>th</a:t>
            </a:r>
            <a:r>
              <a:rPr lang="en-US" sz="1200" baseline="0" dirty="0" smtClean="0">
                <a:solidFill>
                  <a:srgbClr val="FF8000"/>
                </a:solidFill>
                <a:ea typeface="ＭＳ Ｐゴシック" pitchFamily="1" charset="-128"/>
                <a:cs typeface="+mn-cs"/>
              </a:rPr>
              <a:t> 2010</a:t>
            </a:r>
            <a:endParaRPr lang="en-US" sz="1200" dirty="0">
              <a:solidFill>
                <a:srgbClr val="FF8000"/>
              </a:solidFill>
              <a:ea typeface="ＭＳ Ｐゴシック" pitchFamily="1" charset="-128"/>
              <a:cs typeface="+mn-cs"/>
            </a:endParaRPr>
          </a:p>
        </p:txBody>
      </p:sp>
      <p:sp>
        <p:nvSpPr>
          <p:cNvPr id="251922" name="Line 18"/>
          <p:cNvSpPr>
            <a:spLocks noChangeShapeType="1"/>
          </p:cNvSpPr>
          <p:nvPr userDrawn="1"/>
        </p:nvSpPr>
        <p:spPr bwMode="auto">
          <a:xfrm flipV="1">
            <a:off x="685800" y="1155700"/>
            <a:ext cx="8458200" cy="12700"/>
          </a:xfrm>
          <a:prstGeom prst="line">
            <a:avLst/>
          </a:prstGeom>
          <a:noFill/>
          <a:ln w="38100">
            <a:solidFill>
              <a:srgbClr val="FF8000"/>
            </a:solidFill>
            <a:round/>
            <a:headEnd/>
            <a:tailEnd/>
          </a:ln>
          <a:effectLst/>
        </p:spPr>
        <p:txBody>
          <a:bodyPr wrap="none" anchor="ctr"/>
          <a:lstStyle/>
          <a:p>
            <a:pPr algn="ctr">
              <a:spcBef>
                <a:spcPct val="20000"/>
              </a:spcBef>
              <a:defRPr/>
            </a:pPr>
            <a:endParaRPr lang="en-US" dirty="0">
              <a:ea typeface="+mn-ea"/>
              <a:cs typeface="+mn-cs"/>
            </a:endParaRPr>
          </a:p>
        </p:txBody>
      </p:sp>
    </p:spTree>
  </p:cSld>
  <p:clrMap bg1="lt1" tx1="dk1" bg2="lt2" tx2="dk2" accent1="accent1" accent2="accent2" accent3="accent3" accent4="accent4" accent5="accent5" accent6="accent6" hlink="hlink" folHlink="folHlink"/>
  <p:sldLayoutIdLst>
    <p:sldLayoutId id="2147483704" r:id="rId1"/>
    <p:sldLayoutId id="2147483703" r:id="rId2"/>
    <p:sldLayoutId id="2147483705" r:id="rId3"/>
  </p:sldLayoutIdLst>
  <p:hf hdr="0" ftr="0" dt="0"/>
  <p:txStyles>
    <p:titleStyle>
      <a:lvl1pPr algn="ctr" rtl="0" eaLnBrk="0" fontAlgn="base" hangingPunct="0">
        <a:spcBef>
          <a:spcPct val="0"/>
        </a:spcBef>
        <a:spcAft>
          <a:spcPct val="0"/>
        </a:spcAft>
        <a:defRPr kumimoji="1" sz="3200">
          <a:solidFill>
            <a:srgbClr val="000080"/>
          </a:solidFill>
          <a:latin typeface="+mj-lt"/>
          <a:ea typeface="+mj-ea"/>
          <a:cs typeface="ＭＳ Ｐゴシック"/>
        </a:defRPr>
      </a:lvl1pPr>
      <a:lvl2pPr algn="ctr" rtl="0" eaLnBrk="0" fontAlgn="base" hangingPunct="0">
        <a:spcBef>
          <a:spcPct val="0"/>
        </a:spcBef>
        <a:spcAft>
          <a:spcPct val="0"/>
        </a:spcAft>
        <a:defRPr kumimoji="1" sz="3200">
          <a:solidFill>
            <a:srgbClr val="000080"/>
          </a:solidFill>
          <a:latin typeface="Futura" pitchFamily="16" charset="0"/>
          <a:ea typeface="ＭＳ Ｐゴシック" pitchFamily="1" charset="-128"/>
          <a:cs typeface="ＭＳ Ｐゴシック"/>
        </a:defRPr>
      </a:lvl2pPr>
      <a:lvl3pPr algn="ctr" rtl="0" eaLnBrk="0" fontAlgn="base" hangingPunct="0">
        <a:spcBef>
          <a:spcPct val="0"/>
        </a:spcBef>
        <a:spcAft>
          <a:spcPct val="0"/>
        </a:spcAft>
        <a:defRPr kumimoji="1" sz="3200">
          <a:solidFill>
            <a:srgbClr val="000080"/>
          </a:solidFill>
          <a:latin typeface="Futura" pitchFamily="16" charset="0"/>
          <a:ea typeface="ＭＳ Ｐゴシック" pitchFamily="1" charset="-128"/>
          <a:cs typeface="ＭＳ Ｐゴシック"/>
        </a:defRPr>
      </a:lvl3pPr>
      <a:lvl4pPr algn="ctr" rtl="0" eaLnBrk="0" fontAlgn="base" hangingPunct="0">
        <a:spcBef>
          <a:spcPct val="0"/>
        </a:spcBef>
        <a:spcAft>
          <a:spcPct val="0"/>
        </a:spcAft>
        <a:defRPr kumimoji="1" sz="3200">
          <a:solidFill>
            <a:srgbClr val="000080"/>
          </a:solidFill>
          <a:latin typeface="Futura" pitchFamily="16" charset="0"/>
          <a:ea typeface="ＭＳ Ｐゴシック" pitchFamily="1" charset="-128"/>
          <a:cs typeface="ＭＳ Ｐゴシック"/>
        </a:defRPr>
      </a:lvl4pPr>
      <a:lvl5pPr algn="ctr" rtl="0" eaLnBrk="0" fontAlgn="base" hangingPunct="0">
        <a:spcBef>
          <a:spcPct val="0"/>
        </a:spcBef>
        <a:spcAft>
          <a:spcPct val="0"/>
        </a:spcAft>
        <a:defRPr kumimoji="1" sz="3200">
          <a:solidFill>
            <a:srgbClr val="000080"/>
          </a:solidFill>
          <a:latin typeface="Futura" pitchFamily="16" charset="0"/>
          <a:ea typeface="ＭＳ Ｐゴシック" pitchFamily="1" charset="-128"/>
          <a:cs typeface="ＭＳ Ｐゴシック"/>
        </a:defRPr>
      </a:lvl5pPr>
      <a:lvl6pPr marL="457200" algn="ctr" rtl="0" fontAlgn="base">
        <a:spcBef>
          <a:spcPct val="0"/>
        </a:spcBef>
        <a:spcAft>
          <a:spcPct val="0"/>
        </a:spcAft>
        <a:defRPr kumimoji="1" sz="3200">
          <a:solidFill>
            <a:srgbClr val="000080"/>
          </a:solidFill>
          <a:latin typeface="Futura" pitchFamily="16" charset="0"/>
          <a:ea typeface="ＭＳ Ｐゴシック" pitchFamily="1" charset="-128"/>
        </a:defRPr>
      </a:lvl6pPr>
      <a:lvl7pPr marL="914400" algn="ctr" rtl="0" fontAlgn="base">
        <a:spcBef>
          <a:spcPct val="0"/>
        </a:spcBef>
        <a:spcAft>
          <a:spcPct val="0"/>
        </a:spcAft>
        <a:defRPr kumimoji="1" sz="3200">
          <a:solidFill>
            <a:srgbClr val="000080"/>
          </a:solidFill>
          <a:latin typeface="Futura" pitchFamily="16" charset="0"/>
          <a:ea typeface="ＭＳ Ｐゴシック" pitchFamily="1" charset="-128"/>
        </a:defRPr>
      </a:lvl7pPr>
      <a:lvl8pPr marL="1371600" algn="ctr" rtl="0" fontAlgn="base">
        <a:spcBef>
          <a:spcPct val="0"/>
        </a:spcBef>
        <a:spcAft>
          <a:spcPct val="0"/>
        </a:spcAft>
        <a:defRPr kumimoji="1" sz="3200">
          <a:solidFill>
            <a:srgbClr val="000080"/>
          </a:solidFill>
          <a:latin typeface="Futura" pitchFamily="16" charset="0"/>
          <a:ea typeface="ＭＳ Ｐゴシック" pitchFamily="1" charset="-128"/>
        </a:defRPr>
      </a:lvl8pPr>
      <a:lvl9pPr marL="1828800" algn="ctr" rtl="0" fontAlgn="base">
        <a:spcBef>
          <a:spcPct val="0"/>
        </a:spcBef>
        <a:spcAft>
          <a:spcPct val="0"/>
        </a:spcAft>
        <a:defRPr kumimoji="1" sz="3200">
          <a:solidFill>
            <a:srgbClr val="000080"/>
          </a:solidFill>
          <a:latin typeface="Futura" pitchFamily="16" charset="0"/>
          <a:ea typeface="ＭＳ Ｐゴシック" pitchFamily="1" charset="-128"/>
        </a:defRPr>
      </a:lvl9pPr>
    </p:titleStyle>
    <p:bodyStyle>
      <a:lvl1pPr marL="342900" indent="-342900" algn="l" rtl="0" eaLnBrk="0" fontAlgn="base" hangingPunct="0">
        <a:spcBef>
          <a:spcPct val="20000"/>
        </a:spcBef>
        <a:spcAft>
          <a:spcPct val="0"/>
        </a:spcAft>
        <a:buClr>
          <a:srgbClr val="000080"/>
        </a:buClr>
        <a:buFont typeface="Times"/>
        <a:buChar char="•"/>
        <a:defRPr kumimoji="1" sz="2400">
          <a:solidFill>
            <a:schemeClr val="tx2"/>
          </a:solidFill>
          <a:latin typeface="+mn-lt"/>
          <a:ea typeface="+mn-ea"/>
          <a:cs typeface="ＭＳ Ｐゴシック"/>
        </a:defRPr>
      </a:lvl1pPr>
      <a:lvl2pPr marL="742950" indent="-285750" algn="l" rtl="0" eaLnBrk="0" fontAlgn="base" hangingPunct="0">
        <a:spcBef>
          <a:spcPct val="20000"/>
        </a:spcBef>
        <a:spcAft>
          <a:spcPct val="0"/>
        </a:spcAft>
        <a:buClr>
          <a:srgbClr val="3C0000"/>
        </a:buClr>
        <a:buFont typeface="Symbol" pitchFamily="18" charset="2"/>
        <a:buChar char=""/>
        <a:defRPr kumimoji="1" sz="2400">
          <a:solidFill>
            <a:srgbClr val="630000"/>
          </a:solidFill>
          <a:latin typeface="+mn-lt"/>
          <a:ea typeface="+mn-ea"/>
          <a:cs typeface="ＭＳ Ｐゴシック"/>
        </a:defRPr>
      </a:lvl2pPr>
      <a:lvl3pPr marL="1143000" indent="-228600" algn="l" rtl="0" eaLnBrk="0" fontAlgn="base" hangingPunct="0">
        <a:spcBef>
          <a:spcPct val="20000"/>
        </a:spcBef>
        <a:spcAft>
          <a:spcPct val="0"/>
        </a:spcAft>
        <a:buClr>
          <a:srgbClr val="3C0000"/>
        </a:buClr>
        <a:buFont typeface="Wingdings" pitchFamily="2" charset="2"/>
        <a:buChar char="§"/>
        <a:defRPr kumimoji="1" sz="2400">
          <a:solidFill>
            <a:schemeClr val="tx2"/>
          </a:solidFill>
          <a:latin typeface="+mn-lt"/>
          <a:ea typeface="+mn-ea"/>
          <a:cs typeface="ＭＳ Ｐゴシック"/>
        </a:defRPr>
      </a:lvl3pPr>
      <a:lvl4pPr marL="1600200" indent="-228600" algn="l" rtl="0" eaLnBrk="0" fontAlgn="base" hangingPunct="0">
        <a:spcBef>
          <a:spcPct val="20000"/>
        </a:spcBef>
        <a:spcAft>
          <a:spcPct val="0"/>
        </a:spcAft>
        <a:buClr>
          <a:srgbClr val="3C0000"/>
        </a:buClr>
        <a:buFont typeface="Wingdings" pitchFamily="2" charset="2"/>
        <a:buChar char=""/>
        <a:defRPr kumimoji="1" sz="2000">
          <a:solidFill>
            <a:schemeClr val="tx2"/>
          </a:solidFill>
          <a:latin typeface="+mn-lt"/>
          <a:ea typeface="+mn-ea"/>
          <a:cs typeface="ＭＳ Ｐゴシック"/>
        </a:defRPr>
      </a:lvl4pPr>
      <a:lvl5pPr marL="2057400" indent="-228600" algn="l" rtl="0" eaLnBrk="0" fontAlgn="base" hangingPunct="0">
        <a:spcBef>
          <a:spcPct val="20000"/>
        </a:spcBef>
        <a:spcAft>
          <a:spcPct val="0"/>
        </a:spcAft>
        <a:buClr>
          <a:srgbClr val="3C0000"/>
        </a:buClr>
        <a:buFont typeface="Wingdings" pitchFamily="2" charset="2"/>
        <a:buChar char=""/>
        <a:defRPr kumimoji="1" sz="2000">
          <a:solidFill>
            <a:schemeClr val="tx2"/>
          </a:solidFill>
          <a:latin typeface="+mn-lt"/>
          <a:ea typeface="+mn-ea"/>
          <a:cs typeface="ＭＳ Ｐゴシック"/>
        </a:defRPr>
      </a:lvl5pPr>
      <a:lvl6pPr marL="2514600" indent="-228600" algn="l" rtl="0" fontAlgn="base">
        <a:spcBef>
          <a:spcPct val="20000"/>
        </a:spcBef>
        <a:spcAft>
          <a:spcPct val="0"/>
        </a:spcAft>
        <a:buClr>
          <a:srgbClr val="3C0000"/>
        </a:buClr>
        <a:buFont typeface="Wingdings" pitchFamily="2" charset="2"/>
        <a:buChar char=""/>
        <a:defRPr kumimoji="1" sz="2000">
          <a:solidFill>
            <a:schemeClr val="tx2"/>
          </a:solidFill>
          <a:latin typeface="+mn-lt"/>
          <a:ea typeface="+mn-ea"/>
        </a:defRPr>
      </a:lvl6pPr>
      <a:lvl7pPr marL="2971800" indent="-228600" algn="l" rtl="0" fontAlgn="base">
        <a:spcBef>
          <a:spcPct val="20000"/>
        </a:spcBef>
        <a:spcAft>
          <a:spcPct val="0"/>
        </a:spcAft>
        <a:buClr>
          <a:srgbClr val="3C0000"/>
        </a:buClr>
        <a:buFont typeface="Wingdings" pitchFamily="2" charset="2"/>
        <a:buChar char=""/>
        <a:defRPr kumimoji="1" sz="2000">
          <a:solidFill>
            <a:schemeClr val="tx2"/>
          </a:solidFill>
          <a:latin typeface="+mn-lt"/>
          <a:ea typeface="+mn-ea"/>
        </a:defRPr>
      </a:lvl7pPr>
      <a:lvl8pPr marL="3429000" indent="-228600" algn="l" rtl="0" fontAlgn="base">
        <a:spcBef>
          <a:spcPct val="20000"/>
        </a:spcBef>
        <a:spcAft>
          <a:spcPct val="0"/>
        </a:spcAft>
        <a:buClr>
          <a:srgbClr val="3C0000"/>
        </a:buClr>
        <a:buFont typeface="Wingdings" pitchFamily="2" charset="2"/>
        <a:buChar char=""/>
        <a:defRPr kumimoji="1" sz="2000">
          <a:solidFill>
            <a:schemeClr val="tx2"/>
          </a:solidFill>
          <a:latin typeface="+mn-lt"/>
          <a:ea typeface="+mn-ea"/>
        </a:defRPr>
      </a:lvl8pPr>
      <a:lvl9pPr marL="3886200" indent="-228600" algn="l" rtl="0" fontAlgn="base">
        <a:spcBef>
          <a:spcPct val="20000"/>
        </a:spcBef>
        <a:spcAft>
          <a:spcPct val="0"/>
        </a:spcAft>
        <a:buClr>
          <a:srgbClr val="3C0000"/>
        </a:buClr>
        <a:buFont typeface="Wingdings" pitchFamily="2" charset="2"/>
        <a:buChar char=""/>
        <a:defRPr kumimoji="1" sz="2000">
          <a:solidFill>
            <a:schemeClr val="tx2"/>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wiki.grid.iu.edu/twiki/pub/Council/Agenda2009Aug11/NCI__the_Campuses_v3.pdf" TargetMode="External"/><Relationship Id="rId4" Type="http://schemas.openxmlformats.org/officeDocument/2006/relationships/hyperlink" Target="http://osg-docdb.opensciencegrid.org/cgi-bin/ShowDocument?docid=864" TargetMode="External"/><Relationship Id="rId5" Type="http://schemas.openxmlformats.org/officeDocument/2006/relationships/hyperlink" Target="https://twiki.grid.iu.edu/twiki/pub/Council/Agenda2009Aug11/OSG_TG_SharedPriciples_v4-3.docx" TargetMode="External"/><Relationship Id="rId6" Type="http://schemas.openxmlformats.org/officeDocument/2006/relationships/hyperlink" Target="http://osg-docdb.opensciencegrid.org/0009/000966/001/OSG-Architecture-V2.pdf" TargetMode="External"/><Relationship Id="rId7" Type="http://schemas.openxmlformats.org/officeDocument/2006/relationships/hyperlink" Target="https://twiki.grid.iu.edu/twiki/pub/Council/Agenda2010Mar11/USLHC-OSG-Council-03-2010-1.ppt" TargetMode="External"/><Relationship Id="rId8" Type="http://schemas.openxmlformats.org/officeDocument/2006/relationships/hyperlink" Target="http://osg-docdb.opensciencegrid.org/0009/000913/002/OSG%20Interface%20to%20Satellite%20Projects%20v3.pdf" TargetMode="External"/><Relationship Id="rId1" Type="http://schemas.openxmlformats.org/officeDocument/2006/relationships/slideLayout" Target="../slideLayouts/slideLayout2.xml"/><Relationship Id="rId2" Type="http://schemas.openxmlformats.org/officeDocument/2006/relationships/hyperlink" Target="http://osg-docdb.opensciencegrid.org/cgi-bin/ShowDocument?docid=866"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sites.google.com/site/distributedcomputings2i2/"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1" name="Rectangle 3"/>
          <p:cNvSpPr>
            <a:spLocks noGrp="1" noChangeArrowheads="1"/>
          </p:cNvSpPr>
          <p:nvPr>
            <p:ph type="subTitle" idx="1"/>
          </p:nvPr>
        </p:nvSpPr>
        <p:spPr>
          <a:xfrm>
            <a:off x="469900" y="4276725"/>
            <a:ext cx="8128000" cy="1412875"/>
          </a:xfrm>
        </p:spPr>
        <p:txBody>
          <a:bodyPr/>
          <a:lstStyle/>
          <a:p>
            <a:pPr eaLnBrk="1" hangingPunct="1">
              <a:buFont typeface="Times"/>
              <a:buNone/>
            </a:pPr>
            <a:endParaRPr lang="en-US" dirty="0" smtClean="0"/>
          </a:p>
          <a:p>
            <a:pPr eaLnBrk="1" hangingPunct="1">
              <a:buFont typeface="Times"/>
              <a:buNone/>
            </a:pPr>
            <a:endParaRPr lang="en-US" sz="1800" dirty="0" smtClean="0"/>
          </a:p>
        </p:txBody>
      </p:sp>
      <p:sp>
        <p:nvSpPr>
          <p:cNvPr id="496644" name="Rectangle 4"/>
          <p:cNvSpPr>
            <a:spLocks noChangeArrowheads="1"/>
          </p:cNvSpPr>
          <p:nvPr/>
        </p:nvSpPr>
        <p:spPr bwMode="auto">
          <a:xfrm>
            <a:off x="762000" y="4016375"/>
            <a:ext cx="7772400" cy="1063625"/>
          </a:xfrm>
          <a:prstGeom prst="rect">
            <a:avLst/>
          </a:prstGeom>
          <a:noFill/>
          <a:ln w="9525">
            <a:noFill/>
            <a:miter lim="800000"/>
            <a:headEnd/>
            <a:tailEnd/>
          </a:ln>
          <a:effectLst/>
        </p:spPr>
        <p:txBody>
          <a:bodyPr anchor="ctr"/>
          <a:lstStyle/>
          <a:p>
            <a:pPr algn="ctr">
              <a:defRPr/>
            </a:pPr>
            <a:r>
              <a:rPr kumimoji="1" lang="en-US" sz="3600" b="1" dirty="0">
                <a:solidFill>
                  <a:schemeClr val="hlink"/>
                </a:solidFill>
                <a:effectLst>
                  <a:outerShdw blurRad="38100" dist="38100" dir="2700000" algn="tl">
                    <a:srgbClr val="C0C0C0"/>
                  </a:outerShdw>
                </a:effectLst>
                <a:latin typeface="Futura" pitchFamily="16" charset="0"/>
                <a:ea typeface="ＭＳ Ｐゴシック" pitchFamily="1" charset="-128"/>
                <a:cs typeface="+mn-cs"/>
              </a:rPr>
              <a:t/>
            </a:r>
            <a:br>
              <a:rPr kumimoji="1" lang="en-US" sz="3600" b="1" dirty="0">
                <a:solidFill>
                  <a:schemeClr val="hlink"/>
                </a:solidFill>
                <a:effectLst>
                  <a:outerShdw blurRad="38100" dist="38100" dir="2700000" algn="tl">
                    <a:srgbClr val="C0C0C0"/>
                  </a:outerShdw>
                </a:effectLst>
                <a:latin typeface="Futura" pitchFamily="16" charset="0"/>
                <a:ea typeface="ＭＳ Ｐゴシック" pitchFamily="1" charset="-128"/>
                <a:cs typeface="+mn-cs"/>
              </a:rPr>
            </a:br>
            <a:endParaRPr kumimoji="1" lang="en-US" sz="3600" b="1" dirty="0">
              <a:solidFill>
                <a:schemeClr val="hlink"/>
              </a:solidFill>
              <a:effectLst>
                <a:outerShdw blurRad="38100" dist="38100" dir="2700000" algn="tl">
                  <a:srgbClr val="C0C0C0"/>
                </a:outerShdw>
              </a:effectLst>
              <a:latin typeface="Futura" pitchFamily="16" charset="0"/>
              <a:ea typeface="ＭＳ Ｐゴシック" pitchFamily="1" charset="-128"/>
              <a:cs typeface="+mn-cs"/>
            </a:endParaRPr>
          </a:p>
        </p:txBody>
      </p:sp>
      <p:sp>
        <p:nvSpPr>
          <p:cNvPr id="496647" name="Rectangle 7"/>
          <p:cNvSpPr>
            <a:spLocks noGrp="1" noChangeArrowheads="1"/>
          </p:cNvSpPr>
          <p:nvPr>
            <p:ph type="ctrTitle"/>
          </p:nvPr>
        </p:nvSpPr>
        <p:spPr>
          <a:xfrm>
            <a:off x="557213" y="1171575"/>
            <a:ext cx="7772400" cy="4043363"/>
          </a:xfrm>
        </p:spPr>
        <p:txBody>
          <a:bodyPr/>
          <a:lstStyle/>
          <a:p>
            <a:pPr eaLnBrk="1" hangingPunct="1">
              <a:defRPr/>
            </a:pPr>
            <a:r>
              <a:rPr lang="en-US" sz="2800" b="1" dirty="0" smtClean="0">
                <a:solidFill>
                  <a:srgbClr val="000080"/>
                </a:solidFill>
                <a:effectLst>
                  <a:outerShdw blurRad="38100" dist="38100" dir="2700000" algn="tl">
                    <a:srgbClr val="C0C0C0"/>
                  </a:outerShdw>
                </a:effectLst>
                <a:cs typeface="+mj-cs"/>
              </a:rPr>
              <a:t/>
            </a:r>
            <a:br>
              <a:rPr lang="en-US" sz="2800" b="1" dirty="0" smtClean="0">
                <a:solidFill>
                  <a:srgbClr val="000080"/>
                </a:solidFill>
                <a:effectLst>
                  <a:outerShdw blurRad="38100" dist="38100" dir="2700000" algn="tl">
                    <a:srgbClr val="C0C0C0"/>
                  </a:outerShdw>
                </a:effectLst>
                <a:cs typeface="+mj-cs"/>
              </a:rPr>
            </a:br>
            <a:r>
              <a:rPr lang="en-US" sz="2800" b="1" dirty="0" smtClean="0">
                <a:solidFill>
                  <a:srgbClr val="000080"/>
                </a:solidFill>
                <a:effectLst>
                  <a:outerShdw blurRad="38100" dist="38100" dir="2700000" algn="tl">
                    <a:srgbClr val="C0C0C0"/>
                  </a:outerShdw>
                </a:effectLst>
                <a:cs typeface="+mj-cs"/>
              </a:rPr>
              <a:t>OSG’ Planning</a:t>
            </a:r>
            <a:br>
              <a:rPr lang="en-US" sz="2800" b="1" dirty="0" smtClean="0">
                <a:solidFill>
                  <a:srgbClr val="000080"/>
                </a:solidFill>
                <a:effectLst>
                  <a:outerShdw blurRad="38100" dist="38100" dir="2700000" algn="tl">
                    <a:srgbClr val="C0C0C0"/>
                  </a:outerShdw>
                </a:effectLst>
                <a:cs typeface="+mj-cs"/>
              </a:rPr>
            </a:br>
            <a:r>
              <a:rPr lang="en-US" sz="2800" b="1" dirty="0" smtClean="0">
                <a:solidFill>
                  <a:srgbClr val="000080"/>
                </a:solidFill>
                <a:effectLst>
                  <a:outerShdw blurRad="38100" dist="38100" dir="2700000" algn="tl">
                    <a:srgbClr val="C0C0C0"/>
                  </a:outerShdw>
                </a:effectLst>
                <a:cs typeface="+mj-cs"/>
              </a:rPr>
              <a:t>work in progress… </a:t>
            </a:r>
            <a:br>
              <a:rPr lang="en-US" sz="2800" b="1" dirty="0" smtClean="0">
                <a:solidFill>
                  <a:srgbClr val="000080"/>
                </a:solidFill>
                <a:effectLst>
                  <a:outerShdw blurRad="38100" dist="38100" dir="2700000" algn="tl">
                    <a:srgbClr val="C0C0C0"/>
                  </a:outerShdw>
                </a:effectLst>
                <a:cs typeface="+mj-cs"/>
              </a:rPr>
            </a:br>
            <a:r>
              <a:rPr lang="en-US" sz="2800" b="1" dirty="0" smtClean="0">
                <a:solidFill>
                  <a:srgbClr val="000080"/>
                </a:solidFill>
                <a:effectLst>
                  <a:outerShdw blurRad="38100" dist="38100" dir="2700000" algn="tl">
                    <a:srgbClr val="C0C0C0"/>
                  </a:outerShdw>
                </a:effectLst>
                <a:cs typeface="+mj-cs"/>
              </a:rPr>
              <a:t/>
            </a:r>
            <a:br>
              <a:rPr lang="en-US" sz="2800" b="1" dirty="0" smtClean="0">
                <a:solidFill>
                  <a:srgbClr val="000080"/>
                </a:solidFill>
                <a:effectLst>
                  <a:outerShdw blurRad="38100" dist="38100" dir="2700000" algn="tl">
                    <a:srgbClr val="C0C0C0"/>
                  </a:outerShdw>
                </a:effectLst>
                <a:cs typeface="+mj-cs"/>
              </a:rPr>
            </a:br>
            <a:r>
              <a:rPr lang="en-US" sz="2800" b="1" dirty="0" smtClean="0">
                <a:solidFill>
                  <a:srgbClr val="000080"/>
                </a:solidFill>
                <a:effectLst>
                  <a:outerShdw blurRad="38100" dist="38100" dir="2700000" algn="tl">
                    <a:srgbClr val="C0C0C0"/>
                  </a:outerShdw>
                </a:effectLst>
                <a:cs typeface="+mj-cs"/>
              </a:rPr>
              <a:t>Major stakeholder meeting – August 17</a:t>
            </a:r>
            <a:r>
              <a:rPr lang="en-US" sz="2800" b="1" baseline="30000" dirty="0" smtClean="0">
                <a:solidFill>
                  <a:srgbClr val="000080"/>
                </a:solidFill>
                <a:effectLst>
                  <a:outerShdw blurRad="38100" dist="38100" dir="2700000" algn="tl">
                    <a:srgbClr val="C0C0C0"/>
                  </a:outerShdw>
                </a:effectLst>
                <a:cs typeface="+mj-cs"/>
              </a:rPr>
              <a:t>th</a:t>
            </a:r>
            <a:r>
              <a:rPr lang="en-US" sz="2800" b="1" dirty="0" smtClean="0">
                <a:solidFill>
                  <a:srgbClr val="000080"/>
                </a:solidFill>
                <a:effectLst>
                  <a:outerShdw blurRad="38100" dist="38100" dir="2700000" algn="tl">
                    <a:srgbClr val="C0C0C0"/>
                  </a:outerShdw>
                </a:effectLst>
                <a:cs typeface="+mj-cs"/>
              </a:rPr>
              <a:t> 2010 Council Meeting</a:t>
            </a:r>
            <a:r>
              <a:rPr lang="en-US" sz="2800" b="1" dirty="0" smtClean="0">
                <a:cs typeface="+mj-cs"/>
              </a:rPr>
              <a:t> - August 18</a:t>
            </a:r>
            <a:r>
              <a:rPr lang="en-US" sz="2800" b="1" baseline="30000" dirty="0" smtClean="0">
                <a:cs typeface="+mj-cs"/>
              </a:rPr>
              <a:t>th</a:t>
            </a:r>
            <a:r>
              <a:rPr lang="en-US" sz="2800" b="1" dirty="0" smtClean="0">
                <a:cs typeface="+mj-cs"/>
              </a:rPr>
              <a:t> 2010</a:t>
            </a:r>
            <a:r>
              <a:rPr lang="en-US" sz="2000" dirty="0" smtClean="0">
                <a:cs typeface="+mj-cs"/>
              </a:rPr>
              <a:t/>
            </a:r>
            <a:br>
              <a:rPr lang="en-US" sz="2000" dirty="0" smtClean="0">
                <a:cs typeface="+mj-cs"/>
              </a:rPr>
            </a:br>
            <a:r>
              <a:rPr lang="en-US" sz="2000" dirty="0">
                <a:cs typeface="+mj-cs"/>
              </a:rPr>
              <a:t/>
            </a:r>
            <a:br>
              <a:rPr lang="en-US" sz="2000" dirty="0">
                <a:cs typeface="+mj-cs"/>
              </a:rPr>
            </a:br>
            <a:r>
              <a:rPr lang="en-US" sz="2800" dirty="0" smtClean="0">
                <a:cs typeface="+mj-cs"/>
              </a:rPr>
              <a:t>Ruth Pordes</a:t>
            </a:r>
            <a:br>
              <a:rPr lang="en-US" sz="2800" dirty="0" smtClean="0">
                <a:cs typeface="+mj-cs"/>
              </a:rPr>
            </a:br>
            <a:r>
              <a:rPr lang="en-US" sz="2800" dirty="0" smtClean="0">
                <a:cs typeface="+mj-cs"/>
              </a:rPr>
              <a:t>OSG Executive Director, </a:t>
            </a:r>
            <a:br>
              <a:rPr lang="en-US" sz="2800" dirty="0" smtClean="0">
                <a:cs typeface="+mj-cs"/>
              </a:rPr>
            </a:br>
            <a:r>
              <a:rPr lang="en-US" sz="2800" dirty="0" smtClean="0">
                <a:cs typeface="+mj-cs"/>
              </a:rPr>
              <a:t>on behalf of the OSG Project</a:t>
            </a:r>
            <a:br>
              <a:rPr lang="en-US" sz="2800" dirty="0" smtClean="0">
                <a:cs typeface="+mj-cs"/>
              </a:rPr>
            </a:br>
            <a:r>
              <a:rPr lang="en-US" sz="2800" dirty="0" smtClean="0">
                <a:cs typeface="+mj-cs"/>
              </a:rPr>
              <a:t>V4</a:t>
            </a:r>
            <a:r>
              <a:rPr lang="en-US" sz="2000" dirty="0" smtClean="0">
                <a:cs typeface="+mj-cs"/>
              </a:rPr>
              <a:t/>
            </a:r>
            <a:br>
              <a:rPr lang="en-US" sz="2000" dirty="0" smtClean="0">
                <a:cs typeface="+mj-cs"/>
              </a:rPr>
            </a:br>
            <a:endParaRPr lang="en-US" sz="2000" dirty="0">
              <a:cs typeface="+mj-cs"/>
            </a:endParaRPr>
          </a:p>
        </p:txBody>
      </p:sp>
      <p:pic>
        <p:nvPicPr>
          <p:cNvPr id="4" name="Picture 5"/>
          <p:cNvPicPr>
            <a:picLocks noChangeAspect="1" noChangeArrowheads="1"/>
          </p:cNvPicPr>
          <p:nvPr/>
        </p:nvPicPr>
        <p:blipFill>
          <a:blip r:embed="rId3"/>
          <a:srcRect/>
          <a:stretch>
            <a:fillRect/>
          </a:stretch>
        </p:blipFill>
        <p:spPr bwMode="auto">
          <a:xfrm>
            <a:off x="8002604" y="5905500"/>
            <a:ext cx="868346" cy="800100"/>
          </a:xfrm>
          <a:prstGeom prst="rect">
            <a:avLst/>
          </a:prstGeom>
          <a:noFill/>
          <a:ln w="9525">
            <a:noFill/>
            <a:round/>
            <a:headEnd/>
            <a:tailEnd/>
          </a:ln>
          <a:effectLst>
            <a:outerShdw dist="17819" dir="2700000" algn="ctr" rotWithShape="0">
              <a:srgbClr val="808080"/>
            </a:outerShdw>
          </a:effectLst>
        </p:spPr>
      </p:pic>
      <p:pic>
        <p:nvPicPr>
          <p:cNvPr id="7" name="Picture 6" descr="DOE Logo.jpg"/>
          <p:cNvPicPr>
            <a:picLocks noChangeAspect="1"/>
          </p:cNvPicPr>
          <p:nvPr/>
        </p:nvPicPr>
        <p:blipFill>
          <a:blip r:embed="rId4"/>
          <a:stretch>
            <a:fillRect/>
          </a:stretch>
        </p:blipFill>
        <p:spPr>
          <a:xfrm>
            <a:off x="284923" y="6007703"/>
            <a:ext cx="642177" cy="64046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Vision</a:t>
            </a:r>
            <a:endParaRPr lang="en-US" dirty="0"/>
          </a:p>
        </p:txBody>
      </p:sp>
      <p:sp>
        <p:nvSpPr>
          <p:cNvPr id="3" name="Content Placeholder 2"/>
          <p:cNvSpPr>
            <a:spLocks noGrp="1"/>
          </p:cNvSpPr>
          <p:nvPr>
            <p:ph idx="1"/>
          </p:nvPr>
        </p:nvSpPr>
        <p:spPr>
          <a:xfrm>
            <a:off x="774700" y="722222"/>
            <a:ext cx="7772400" cy="5856378"/>
          </a:xfrm>
        </p:spPr>
        <p:txBody>
          <a:bodyPr/>
          <a:lstStyle/>
          <a:p>
            <a:pPr lvl="0"/>
            <a:r>
              <a:rPr lang="en-US" sz="2000" dirty="0" smtClean="0"/>
              <a:t>Extend current “society” to include other communities, projects, partners.</a:t>
            </a:r>
          </a:p>
          <a:p>
            <a:pPr lvl="0"/>
            <a:r>
              <a:rPr lang="en-US" sz="2000" dirty="0" smtClean="0"/>
              <a:t>Fully integrate the campuses as part of the national </a:t>
            </a:r>
            <a:r>
              <a:rPr lang="en-US" sz="2000" dirty="0" err="1" smtClean="0"/>
              <a:t>cyberinfrastructure</a:t>
            </a:r>
            <a:r>
              <a:rPr lang="en-US" sz="2000" dirty="0" smtClean="0"/>
              <a:t>.</a:t>
            </a:r>
          </a:p>
          <a:p>
            <a:pPr lvl="0"/>
            <a:r>
              <a:rPr lang="en-US" sz="2000" dirty="0" smtClean="0"/>
              <a:t>Stronger partnerships with DOE distributed computing facilities and NSF XD,  CF21, and future programs, advances and innovations in this area.</a:t>
            </a:r>
          </a:p>
          <a:p>
            <a:pPr lvl="0"/>
            <a:r>
              <a:rPr lang="en-US" sz="2000" dirty="0" smtClean="0"/>
              <a:t>Extend the current collaborations to interface to and benefit from satellites.</a:t>
            </a:r>
          </a:p>
          <a:p>
            <a:pPr lvl="0"/>
            <a:r>
              <a:rPr lang="en-US" sz="2000" dirty="0" smtClean="0"/>
              <a:t>Distributed computing laboratory for study and evolution</a:t>
            </a:r>
          </a:p>
          <a:p>
            <a:pPr lvl="0"/>
            <a:r>
              <a:rPr lang="en-US" sz="2000" dirty="0" smtClean="0"/>
              <a:t>Enable science and engineering – </a:t>
            </a:r>
            <a:r>
              <a:rPr lang="en-US" sz="2000" dirty="0" err="1" smtClean="0"/>
              <a:t>ie</a:t>
            </a:r>
            <a:r>
              <a:rPr lang="en-US" sz="2000" dirty="0" smtClean="0"/>
              <a:t> both pure and applied research.</a:t>
            </a:r>
          </a:p>
          <a:p>
            <a:pPr lvl="0"/>
            <a:r>
              <a:rPr lang="en-US" sz="2000" dirty="0" smtClean="0"/>
              <a:t>Be agile with respect to new capabilities needed by the stakeholders.</a:t>
            </a:r>
          </a:p>
          <a:p>
            <a:pPr lvl="0"/>
            <a:r>
              <a:rPr lang="en-US" sz="2000" dirty="0" smtClean="0"/>
              <a:t>Help with the design and planning, requirements and constraints on external development. </a:t>
            </a:r>
          </a:p>
          <a:p>
            <a:pPr lvl="0"/>
            <a:r>
              <a:rPr lang="en-US" sz="2000" dirty="0" smtClean="0"/>
              <a:t>Help with hardening, transition to production, integration and support.  </a:t>
            </a:r>
          </a:p>
          <a:p>
            <a:endParaRPr lang="en-US"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48251" y="0"/>
            <a:ext cx="8695749" cy="1229216"/>
          </a:xfrm>
        </p:spPr>
        <p:txBody>
          <a:bodyPr/>
          <a:lstStyle/>
          <a:p>
            <a:pPr algn="l"/>
            <a:r>
              <a:rPr lang="en-US" b="1" dirty="0" smtClean="0"/>
              <a:t/>
            </a:r>
            <a:br>
              <a:rPr lang="en-US" b="1" dirty="0" smtClean="0"/>
            </a:br>
            <a:r>
              <a:rPr lang="en-US" b="1" dirty="0" smtClean="0"/>
              <a:t>Science </a:t>
            </a:r>
            <a:r>
              <a:rPr lang="en-US" b="1" dirty="0" smtClean="0"/>
              <a:t>and Engineering Benefits – Customer profiles – (1</a:t>
            </a:r>
            <a:br>
              <a:rPr lang="en-US" b="1" dirty="0" smtClean="0"/>
            </a:br>
            <a:endParaRPr lang="en-US" dirty="0"/>
          </a:p>
        </p:txBody>
      </p:sp>
      <p:sp>
        <p:nvSpPr>
          <p:cNvPr id="3" name="Content Placeholder 2"/>
          <p:cNvSpPr>
            <a:spLocks noGrp="1"/>
          </p:cNvSpPr>
          <p:nvPr>
            <p:ph idx="1"/>
          </p:nvPr>
        </p:nvSpPr>
        <p:spPr>
          <a:xfrm>
            <a:off x="532610" y="1016000"/>
            <a:ext cx="8255463" cy="5676900"/>
          </a:xfrm>
        </p:spPr>
        <p:txBody>
          <a:bodyPr/>
          <a:lstStyle/>
          <a:p>
            <a:pPr>
              <a:buNone/>
            </a:pPr>
            <a:r>
              <a:rPr lang="en-US" sz="1800" b="1" i="1" dirty="0" smtClean="0"/>
              <a:t>Major accounts</a:t>
            </a:r>
          </a:p>
          <a:p>
            <a:pPr>
              <a:buNone/>
            </a:pPr>
            <a:r>
              <a:rPr lang="en-US" sz="1800" dirty="0" smtClean="0"/>
              <a:t>Designated by the funding agencies rather than by OSG itself. Should they have a separate “group” for discussions/planning/decisions? Do we gain by formalizing it or not?</a:t>
            </a:r>
          </a:p>
          <a:p>
            <a:r>
              <a:rPr lang="en-US" sz="1800" dirty="0" smtClean="0"/>
              <a:t>LHC </a:t>
            </a:r>
            <a:r>
              <a:rPr lang="en-US" sz="1800" dirty="0" err="1" smtClean="0"/>
              <a:t>x</a:t>
            </a:r>
            <a:r>
              <a:rPr lang="en-US" sz="1800" dirty="0" smtClean="0"/>
              <a:t> 10 in data size and </a:t>
            </a:r>
            <a:r>
              <a:rPr lang="en-US" sz="1800" dirty="0" smtClean="0"/>
              <a:t>computatio</a:t>
            </a:r>
            <a:r>
              <a:rPr lang="en-US" sz="1800" dirty="0" smtClean="0"/>
              <a:t>n, may be significant variations in </a:t>
            </a:r>
            <a:r>
              <a:rPr lang="en-US" sz="1800" dirty="0" err="1" smtClean="0"/>
              <a:t>CPUsec</a:t>
            </a:r>
            <a:r>
              <a:rPr lang="en-US" sz="1800" dirty="0" smtClean="0"/>
              <a:t>/event due to detector. </a:t>
            </a:r>
            <a:endParaRPr lang="en-US" sz="1800" dirty="0" smtClean="0"/>
          </a:p>
          <a:p>
            <a:r>
              <a:rPr lang="en-US" sz="1800" dirty="0" smtClean="0"/>
              <a:t>LIGO </a:t>
            </a:r>
            <a:r>
              <a:rPr lang="en-US" sz="1800" dirty="0" err="1" smtClean="0"/>
              <a:t>x</a:t>
            </a:r>
            <a:r>
              <a:rPr lang="en-US" sz="1800" dirty="0" smtClean="0"/>
              <a:t> 10 in data size and computation, open data, going global</a:t>
            </a:r>
          </a:p>
          <a:p>
            <a:pPr>
              <a:buNone/>
            </a:pPr>
            <a:endParaRPr lang="en-US" sz="1800" dirty="0" smtClean="0"/>
          </a:p>
          <a:p>
            <a:pPr>
              <a:buNone/>
            </a:pPr>
            <a:r>
              <a:rPr lang="en-US" sz="1800" b="1" i="1" dirty="0" smtClean="0"/>
              <a:t>Standard accounts – are these subdivided</a:t>
            </a:r>
          </a:p>
          <a:p>
            <a:pPr>
              <a:buNone/>
            </a:pPr>
            <a:r>
              <a:rPr lang="en-US" sz="1800" dirty="0" smtClean="0"/>
              <a:t>Incubator? Production? Can we clarify “At –Large” “Collective” better for OSG’?</a:t>
            </a:r>
          </a:p>
          <a:p>
            <a:r>
              <a:rPr lang="en-US" sz="1800" dirty="0" smtClean="0"/>
              <a:t>Run II – during and after the run.</a:t>
            </a:r>
          </a:p>
          <a:p>
            <a:r>
              <a:rPr lang="en-US" sz="1800" dirty="0" smtClean="0"/>
              <a:t>Glue-X – part way on the path to dependency on OSG</a:t>
            </a:r>
          </a:p>
          <a:p>
            <a:r>
              <a:rPr lang="en-US" sz="1800" dirty="0" smtClean="0"/>
              <a:t>Alice – request to be at the table as a major stakeholder. </a:t>
            </a:r>
          </a:p>
          <a:p>
            <a:r>
              <a:rPr lang="en-US" sz="1800" dirty="0" smtClean="0"/>
              <a:t>STAR </a:t>
            </a:r>
          </a:p>
          <a:p>
            <a:r>
              <a:rPr lang="en-US" sz="1800" dirty="0" err="1" smtClean="0"/>
              <a:t>SBGrid</a:t>
            </a:r>
            <a:r>
              <a:rPr lang="en-US" sz="1800" dirty="0" smtClean="0"/>
              <a:t> – NIH – request to be at the table as a major stakeholder. </a:t>
            </a:r>
          </a:p>
          <a:p>
            <a:r>
              <a:rPr lang="en-US" sz="1800" dirty="0" smtClean="0"/>
              <a:t>Sum (0-&gt; </a:t>
            </a:r>
            <a:r>
              <a:rPr lang="en-US" sz="1800" dirty="0" err="1" smtClean="0">
                <a:sym typeface="Symbol"/>
              </a:rPr>
              <a:t></a:t>
            </a:r>
            <a:r>
              <a:rPr lang="en-US" sz="1800" dirty="0" smtClean="0"/>
              <a:t>) of the “independent investigators/small groups”</a:t>
            </a:r>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48251" y="286816"/>
            <a:ext cx="8695749" cy="1126782"/>
          </a:xfrm>
        </p:spPr>
        <p:txBody>
          <a:bodyPr/>
          <a:lstStyle/>
          <a:p>
            <a:pPr algn="l"/>
            <a:r>
              <a:rPr lang="en-US" b="1" dirty="0" smtClean="0"/>
              <a:t>Science and Engineering Benefits – Customer profiles (2</a:t>
            </a:r>
            <a:br>
              <a:rPr lang="en-US" b="1" dirty="0" smtClean="0"/>
            </a:br>
            <a:endParaRPr lang="en-US" dirty="0"/>
          </a:p>
        </p:txBody>
      </p:sp>
      <p:sp>
        <p:nvSpPr>
          <p:cNvPr id="3" name="Content Placeholder 2"/>
          <p:cNvSpPr>
            <a:spLocks noGrp="1"/>
          </p:cNvSpPr>
          <p:nvPr>
            <p:ph idx="1"/>
          </p:nvPr>
        </p:nvSpPr>
        <p:spPr>
          <a:xfrm>
            <a:off x="0" y="1434085"/>
            <a:ext cx="9144000" cy="4749610"/>
          </a:xfrm>
        </p:spPr>
        <p:txBody>
          <a:bodyPr numCol="2"/>
          <a:lstStyle/>
          <a:p>
            <a:pPr>
              <a:buNone/>
            </a:pPr>
            <a:r>
              <a:rPr lang="en-US" sz="2000" b="1" i="1" dirty="0" smtClean="0"/>
              <a:t>Cooperating Communities</a:t>
            </a:r>
          </a:p>
          <a:p>
            <a:pPr>
              <a:buNone/>
            </a:pPr>
            <a:r>
              <a:rPr lang="en-US" sz="2000" dirty="0" smtClean="0"/>
              <a:t>Multidisciplinary regional (campus, state, area), enablers, engaging local communities:</a:t>
            </a:r>
          </a:p>
          <a:p>
            <a:r>
              <a:rPr lang="en-US" sz="2000" dirty="0" smtClean="0"/>
              <a:t>HCC</a:t>
            </a:r>
          </a:p>
          <a:p>
            <a:r>
              <a:rPr lang="en-US" sz="2000" dirty="0" smtClean="0"/>
              <a:t>Glow</a:t>
            </a:r>
          </a:p>
          <a:p>
            <a:r>
              <a:rPr lang="en-US" sz="2000" dirty="0" smtClean="0"/>
              <a:t>“OSG”</a:t>
            </a:r>
          </a:p>
          <a:p>
            <a:r>
              <a:rPr lang="en-US" sz="2000" dirty="0" smtClean="0"/>
              <a:t>“South East/McGee”</a:t>
            </a:r>
          </a:p>
          <a:p>
            <a:pPr>
              <a:buNone/>
            </a:pPr>
            <a:r>
              <a:rPr lang="en-US" sz="2000" dirty="0" smtClean="0"/>
              <a:t>…</a:t>
            </a:r>
          </a:p>
          <a:p>
            <a:endParaRPr lang="en-US" sz="2000" dirty="0" smtClean="0"/>
          </a:p>
          <a:p>
            <a:pPr>
              <a:buNone/>
            </a:pPr>
            <a:r>
              <a:rPr lang="en-US" sz="2000" dirty="0" err="1" smtClean="0"/>
              <a:t>Sociotechnologists</a:t>
            </a:r>
            <a:r>
              <a:rPr lang="en-US" sz="2000" dirty="0" smtClean="0"/>
              <a:t> </a:t>
            </a:r>
          </a:p>
          <a:p>
            <a:pPr>
              <a:buNone/>
            </a:pPr>
            <a:r>
              <a:rPr lang="en-US" sz="2000" dirty="0" smtClean="0"/>
              <a:t>Computer science – basic and applied</a:t>
            </a:r>
          </a:p>
          <a:p>
            <a:pPr>
              <a:buNone/>
            </a:pPr>
            <a:endParaRPr lang="en-US" sz="2000" b="1" i="1" dirty="0" smtClean="0"/>
          </a:p>
          <a:p>
            <a:pPr>
              <a:buNone/>
            </a:pPr>
            <a:r>
              <a:rPr lang="en-US" sz="2000" b="1" i="1" dirty="0" smtClean="0"/>
              <a:t>Possibilities</a:t>
            </a:r>
          </a:p>
          <a:p>
            <a:r>
              <a:rPr lang="en-US" sz="2000" dirty="0" smtClean="0"/>
              <a:t>DUSEL/LBNE</a:t>
            </a:r>
          </a:p>
          <a:p>
            <a:r>
              <a:rPr lang="en-US" sz="2000" dirty="0" smtClean="0"/>
              <a:t>SNS/APS</a:t>
            </a:r>
          </a:p>
          <a:p>
            <a:r>
              <a:rPr lang="en-US" sz="2000" dirty="0" smtClean="0"/>
              <a:t>DES</a:t>
            </a:r>
          </a:p>
          <a:p>
            <a:r>
              <a:rPr lang="en-US" sz="2000" dirty="0" smtClean="0"/>
              <a:t>Networking projects (I2, ESNET)</a:t>
            </a:r>
          </a:p>
          <a:p>
            <a:endParaRPr lang="en-US"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48251" y="0"/>
            <a:ext cx="7657613" cy="1085806"/>
          </a:xfrm>
        </p:spPr>
        <p:txBody>
          <a:bodyPr/>
          <a:lstStyle/>
          <a:p>
            <a:pPr algn="l"/>
            <a:r>
              <a:rPr lang="en-US" b="1" dirty="0" smtClean="0"/>
              <a:t>Accomplishments to Date</a:t>
            </a:r>
            <a:br>
              <a:rPr lang="en-US" b="1" dirty="0" smtClean="0"/>
            </a:br>
            <a:endParaRPr lang="en-US" dirty="0"/>
          </a:p>
        </p:txBody>
      </p:sp>
      <p:sp>
        <p:nvSpPr>
          <p:cNvPr id="3" name="Content Placeholder 2"/>
          <p:cNvSpPr>
            <a:spLocks noGrp="1"/>
          </p:cNvSpPr>
          <p:nvPr>
            <p:ph idx="1"/>
          </p:nvPr>
        </p:nvSpPr>
        <p:spPr>
          <a:xfrm>
            <a:off x="409700" y="722222"/>
            <a:ext cx="8734300" cy="5297578"/>
          </a:xfrm>
        </p:spPr>
        <p:txBody>
          <a:bodyPr/>
          <a:lstStyle/>
          <a:p>
            <a:pPr lvl="0"/>
            <a:r>
              <a:rPr lang="en-US" sz="2000" dirty="0" smtClean="0"/>
              <a:t>Met LHC deliverables</a:t>
            </a:r>
          </a:p>
          <a:p>
            <a:pPr lvl="0"/>
            <a:r>
              <a:rPr lang="en-US" sz="2000" dirty="0" smtClean="0"/>
              <a:t>Met LIGO Needs</a:t>
            </a:r>
          </a:p>
          <a:p>
            <a:pPr lvl="0"/>
            <a:r>
              <a:rPr lang="en-US" sz="2000" dirty="0" smtClean="0"/>
              <a:t>Enabled other physics and non-physics science</a:t>
            </a:r>
          </a:p>
          <a:p>
            <a:pPr lvl="0"/>
            <a:r>
              <a:rPr lang="en-US" sz="2000" dirty="0" smtClean="0"/>
              <a:t>Proven leading the (Virtual) Society organizational framework, principles, technologies and methods to include new entrants.</a:t>
            </a:r>
          </a:p>
          <a:p>
            <a:pPr lvl="0"/>
            <a:r>
              <a:rPr lang="en-US" sz="2000" dirty="0" smtClean="0"/>
              <a:t>Success in federated operation with EGEE (now EGI) and WLCG.</a:t>
            </a:r>
          </a:p>
          <a:p>
            <a:pPr lvl="0"/>
            <a:r>
              <a:rPr lang="en-US" sz="2000" dirty="0" smtClean="0"/>
              <a:t>Credited by DOE and NSF program offices and projects (including ESNET, I2 and </a:t>
            </a:r>
            <a:r>
              <a:rPr lang="en-US" sz="2000" dirty="0" err="1" smtClean="0"/>
              <a:t>Teragrid</a:t>
            </a:r>
            <a:r>
              <a:rPr lang="en-US" sz="2000" dirty="0" smtClean="0"/>
              <a:t>, letters of commitment to both XD teams) as part of the ongoing  distributed computing landscape.</a:t>
            </a:r>
          </a:p>
          <a:p>
            <a:pPr lvl="0"/>
            <a:r>
              <a:rPr lang="en-US" sz="2000" dirty="0" smtClean="0"/>
              <a:t>Demonstrated that the whole is greater than the sum of the parts for existing members, new entrants and new science. </a:t>
            </a:r>
          </a:p>
          <a:p>
            <a:r>
              <a:rPr lang="en-US" sz="2000" dirty="0" smtClean="0"/>
              <a:t>Advanced the national interests in services, support, and software for distributed systems physics and beyond.</a:t>
            </a:r>
          </a:p>
          <a:p>
            <a:pPr lvl="0"/>
            <a:r>
              <a:rPr lang="en-US" sz="2000" dirty="0" smtClean="0"/>
              <a:t>Enabled science for multiple “</a:t>
            </a:r>
            <a:r>
              <a:rPr lang="en-US" sz="2000" dirty="0" err="1" smtClean="0"/>
              <a:t>SGs</a:t>
            </a:r>
            <a:r>
              <a:rPr lang="en-US" sz="2000" dirty="0" smtClean="0"/>
              <a:t>”</a:t>
            </a:r>
          </a:p>
          <a:p>
            <a:pPr lvl="0"/>
            <a:r>
              <a:rPr lang="en-US" sz="2000" dirty="0" smtClean="0"/>
              <a:t>Improved project management processes</a:t>
            </a:r>
          </a:p>
          <a:p>
            <a:pPr lvl="0"/>
            <a:r>
              <a:rPr lang="en-US" sz="2000" dirty="0" smtClean="0"/>
              <a:t>:</a:t>
            </a:r>
          </a:p>
          <a:p>
            <a:pPr>
              <a:buNone/>
            </a:pPr>
            <a:r>
              <a:rPr lang="en-US" dirty="0" smtClean="0"/>
              <a:t> </a:t>
            </a:r>
          </a:p>
          <a:p>
            <a:endParaRPr lang="en-US"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48251" y="0"/>
            <a:ext cx="8421762" cy="1044833"/>
          </a:xfrm>
        </p:spPr>
        <p:txBody>
          <a:bodyPr/>
          <a:lstStyle/>
          <a:p>
            <a:r>
              <a:rPr lang="en-US" b="1" dirty="0" smtClean="0"/>
              <a:t>Key Directions for 2011 – 2016</a:t>
            </a:r>
            <a:br>
              <a:rPr lang="en-US" b="1" dirty="0" smtClean="0"/>
            </a:br>
            <a:endParaRPr lang="en-US" dirty="0"/>
          </a:p>
        </p:txBody>
      </p:sp>
      <p:sp>
        <p:nvSpPr>
          <p:cNvPr id="3" name="Content Placeholder 2"/>
          <p:cNvSpPr>
            <a:spLocks noGrp="1"/>
          </p:cNvSpPr>
          <p:nvPr>
            <p:ph idx="1"/>
          </p:nvPr>
        </p:nvSpPr>
        <p:spPr>
          <a:xfrm>
            <a:off x="286791" y="573634"/>
            <a:ext cx="8857209" cy="6284366"/>
          </a:xfrm>
        </p:spPr>
        <p:txBody>
          <a:bodyPr/>
          <a:lstStyle/>
          <a:p>
            <a:r>
              <a:rPr lang="en-US" sz="1600" dirty="0" smtClean="0"/>
              <a:t>Meet LHC operational needs (see Assessment document)</a:t>
            </a:r>
          </a:p>
          <a:p>
            <a:pPr lvl="0"/>
            <a:r>
              <a:rPr lang="en-US" sz="1600" dirty="0" smtClean="0"/>
              <a:t>Meet LIGO software needs</a:t>
            </a:r>
          </a:p>
          <a:p>
            <a:pPr lvl="0"/>
            <a:r>
              <a:rPr lang="en-US" sz="1600" dirty="0" smtClean="0"/>
              <a:t>Growing the expertise;  providing career paths for the staff and participants.</a:t>
            </a:r>
          </a:p>
          <a:p>
            <a:pPr lvl="0"/>
            <a:r>
              <a:rPr lang="en-US" sz="1600" dirty="0" smtClean="0"/>
              <a:t>Role and contributions of Satellites</a:t>
            </a:r>
          </a:p>
          <a:p>
            <a:r>
              <a:rPr lang="en-US" sz="1600" dirty="0" smtClean="0"/>
              <a:t>Support production, security, users, for an increasing set of communities.</a:t>
            </a:r>
          </a:p>
          <a:p>
            <a:pPr lvl="0"/>
            <a:r>
              <a:rPr lang="en-US" sz="1600" dirty="0" smtClean="0"/>
              <a:t>Continue and expand support for Software collections.</a:t>
            </a:r>
          </a:p>
          <a:p>
            <a:pPr lvl="0"/>
            <a:r>
              <a:rPr lang="en-US" sz="1600" dirty="0" smtClean="0"/>
              <a:t>Where does the </a:t>
            </a:r>
            <a:r>
              <a:rPr lang="en-US" sz="1600" dirty="0" err="1" smtClean="0"/>
              <a:t>testbed</a:t>
            </a:r>
            <a:r>
              <a:rPr lang="en-US" sz="1600" dirty="0" smtClean="0"/>
              <a:t> fit in? </a:t>
            </a:r>
          </a:p>
          <a:p>
            <a:pPr>
              <a:buNone/>
            </a:pPr>
            <a:r>
              <a:rPr lang="en-US" sz="1600" b="1" dirty="0" smtClean="0"/>
              <a:t>Addressing LHC futures:</a:t>
            </a:r>
          </a:p>
          <a:p>
            <a:pPr lvl="0"/>
            <a:r>
              <a:rPr lang="en-US" sz="1600" dirty="0" smtClean="0"/>
              <a:t>Configuration  Management</a:t>
            </a:r>
          </a:p>
          <a:p>
            <a:pPr lvl="0"/>
            <a:r>
              <a:rPr lang="en-US" sz="1600" dirty="0" smtClean="0"/>
              <a:t>Integration of Commercial  and Scientific Clouds</a:t>
            </a:r>
          </a:p>
          <a:p>
            <a:pPr lvl="0"/>
            <a:r>
              <a:rPr lang="en-US" sz="1600" dirty="0" smtClean="0"/>
              <a:t>Usability for collaborative  analysis</a:t>
            </a:r>
          </a:p>
          <a:p>
            <a:pPr lvl="0"/>
            <a:r>
              <a:rPr lang="en-US" sz="1600" dirty="0" smtClean="0"/>
              <a:t>Active management of shared capacity, utilization  planning, accounting, reporting, change</a:t>
            </a:r>
          </a:p>
          <a:p>
            <a:pPr lvl="0"/>
            <a:r>
              <a:rPr lang="en-US" sz="1600" dirty="0" smtClean="0"/>
              <a:t>End-to-End Data  Management challenges in light of advanced networks</a:t>
            </a:r>
          </a:p>
          <a:p>
            <a:pPr lvl="0"/>
            <a:r>
              <a:rPr lang="en-US" sz="1600" dirty="0" smtClean="0"/>
              <a:t>Ensure campus are “first class objects” in national CI</a:t>
            </a:r>
          </a:p>
          <a:p>
            <a:pPr lvl="0"/>
            <a:r>
              <a:rPr lang="en-US" sz="1600" dirty="0" smtClean="0"/>
              <a:t>Integration, hardening, support and broadening the usability to other </a:t>
            </a:r>
            <a:r>
              <a:rPr lang="en-US" sz="1600" dirty="0" err="1" smtClean="0"/>
              <a:t>VOs</a:t>
            </a:r>
            <a:r>
              <a:rPr lang="en-US" sz="1600" dirty="0" smtClean="0"/>
              <a:t> building on LHC data management/access demonstrators </a:t>
            </a:r>
          </a:p>
          <a:p>
            <a:pPr>
              <a:buNone/>
            </a:pPr>
            <a:r>
              <a:rPr lang="en-US" sz="1600" b="1" dirty="0" smtClean="0"/>
              <a:t>Addressing LIGO futures:</a:t>
            </a:r>
          </a:p>
          <a:p>
            <a:r>
              <a:rPr lang="en-US" sz="1600" dirty="0" smtClean="0"/>
              <a:t>Software distributions fully integrated into the underlying OS?</a:t>
            </a:r>
          </a:p>
          <a:p>
            <a:r>
              <a:rPr lang="en-US" sz="1600" dirty="0" smtClean="0"/>
              <a:t>Reuse and broader support of LIGO security model?</a:t>
            </a:r>
          </a:p>
          <a:p>
            <a:r>
              <a:rPr lang="en-US" sz="1600" dirty="0" smtClean="0"/>
              <a:t>Better transparency between LDG and OSG and production support for additional analysis. </a:t>
            </a:r>
          </a:p>
          <a:p>
            <a:pPr>
              <a:buNone/>
            </a:pPr>
            <a:r>
              <a:rPr lang="en-US" sz="1600" b="1" dirty="0" smtClean="0"/>
              <a:t>Run II, </a:t>
            </a:r>
            <a:r>
              <a:rPr lang="en-US" sz="1600" b="1" dirty="0" err="1" smtClean="0"/>
              <a:t>SBGRid</a:t>
            </a:r>
            <a:r>
              <a:rPr lang="en-US" sz="1600" b="1" dirty="0" smtClean="0"/>
              <a:t>, Glue-X, STAR… futures:</a:t>
            </a:r>
          </a:p>
          <a:p>
            <a:pPr>
              <a:buNone/>
            </a:pPr>
            <a:r>
              <a:rPr lang="en-US" sz="1600" dirty="0" smtClean="0"/>
              <a:t>:</a:t>
            </a:r>
          </a:p>
          <a:p>
            <a:pPr>
              <a:buNone/>
            </a:pPr>
            <a:r>
              <a:rPr lang="en-US" sz="1600" dirty="0" smtClean="0"/>
              <a:t>:</a:t>
            </a:r>
          </a:p>
          <a:p>
            <a:pPr>
              <a:buNone/>
            </a:pPr>
            <a:endParaRPr lang="en-US" sz="2000" dirty="0" smtClean="0"/>
          </a:p>
          <a:p>
            <a:pPr>
              <a:buNone/>
            </a:pPr>
            <a:r>
              <a:rPr lang="en-US" sz="2000" dirty="0" smtClean="0"/>
              <a:t> </a:t>
            </a:r>
          </a:p>
          <a:p>
            <a:endParaRPr lang="en-US" sz="2000"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Organization (1</a:t>
            </a:r>
            <a:endParaRPr lang="en-US" dirty="0"/>
          </a:p>
        </p:txBody>
      </p:sp>
      <p:sp>
        <p:nvSpPr>
          <p:cNvPr id="3" name="Content Placeholder 2"/>
          <p:cNvSpPr>
            <a:spLocks noGrp="1"/>
          </p:cNvSpPr>
          <p:nvPr>
            <p:ph idx="1"/>
          </p:nvPr>
        </p:nvSpPr>
        <p:spPr>
          <a:xfrm>
            <a:off x="774700" y="722223"/>
            <a:ext cx="7772400" cy="1516245"/>
          </a:xfrm>
        </p:spPr>
        <p:txBody>
          <a:bodyPr numCol="2"/>
          <a:lstStyle/>
          <a:p>
            <a:r>
              <a:rPr lang="en-US" sz="2000" dirty="0" smtClean="0"/>
              <a:t>Consortium </a:t>
            </a:r>
          </a:p>
          <a:p>
            <a:r>
              <a:rPr lang="en-US" sz="2000" dirty="0" smtClean="0"/>
              <a:t>Council</a:t>
            </a:r>
          </a:p>
          <a:p>
            <a:r>
              <a:rPr lang="en-US" sz="2000" dirty="0" smtClean="0"/>
              <a:t>Science Advisory Group</a:t>
            </a:r>
          </a:p>
          <a:p>
            <a:r>
              <a:rPr lang="en-US" sz="2000" dirty="0" smtClean="0"/>
              <a:t>Management Teams</a:t>
            </a:r>
          </a:p>
          <a:p>
            <a:r>
              <a:rPr lang="en-US" sz="2000" dirty="0" smtClean="0"/>
              <a:t>Project Core</a:t>
            </a:r>
          </a:p>
          <a:p>
            <a:r>
              <a:rPr lang="en-US" sz="2000" dirty="0" smtClean="0"/>
              <a:t>Satellites</a:t>
            </a:r>
          </a:p>
          <a:p>
            <a:r>
              <a:rPr lang="en-US" sz="2000" dirty="0" smtClean="0"/>
              <a:t>External projects</a:t>
            </a:r>
          </a:p>
          <a:p>
            <a:r>
              <a:rPr lang="en-US" sz="2000" dirty="0" smtClean="0"/>
              <a:t>Partnerships</a:t>
            </a:r>
          </a:p>
          <a:p>
            <a:pPr>
              <a:buNone/>
            </a:pPr>
            <a:endParaRPr lang="en-US" dirty="0" smtClean="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15</a:t>
            </a:fld>
            <a:endParaRPr lang="en-US" dirty="0"/>
          </a:p>
        </p:txBody>
      </p:sp>
      <p:sp>
        <p:nvSpPr>
          <p:cNvPr id="5" name="Content Placeholder 2"/>
          <p:cNvSpPr txBox="1">
            <a:spLocks/>
          </p:cNvSpPr>
          <p:nvPr/>
        </p:nvSpPr>
        <p:spPr bwMode="auto">
          <a:xfrm>
            <a:off x="502407" y="2260601"/>
            <a:ext cx="8324056" cy="4432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000080"/>
              </a:buClr>
              <a:buSzTx/>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Which other successful organizations are we most like (and might learn from) for parts of OSG, whereas as a whole OSG may not be similar to any: </a:t>
            </a:r>
            <a:r>
              <a:rPr kumimoji="1" lang="en-US" sz="1800" b="0" i="0" u="none" strike="noStrike" kern="0" cap="none" spc="0" normalizeH="0" baseline="0" noProof="0" dirty="0" err="1" smtClean="0">
                <a:ln>
                  <a:noFill/>
                </a:ln>
                <a:solidFill>
                  <a:schemeClr val="tx2"/>
                </a:solidFill>
                <a:effectLst/>
                <a:uLnTx/>
                <a:uFillTx/>
                <a:latin typeface="+mn-lt"/>
                <a:ea typeface="+mn-ea"/>
                <a:cs typeface="ＭＳ Ｐゴシック"/>
              </a:rPr>
              <a:t>e.g.Lockheed</a:t>
            </a: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Martin, eBay, </a:t>
            </a:r>
            <a:r>
              <a:rPr kumimoji="1" lang="en-US" sz="1800" b="0" i="0" u="none" strike="noStrike" kern="0" cap="none" spc="0" normalizeH="0" baseline="0" noProof="0" dirty="0" err="1" smtClean="0">
                <a:ln>
                  <a:noFill/>
                </a:ln>
                <a:solidFill>
                  <a:schemeClr val="tx2"/>
                </a:solidFill>
                <a:effectLst/>
                <a:uLnTx/>
                <a:uFillTx/>
                <a:latin typeface="+mn-lt"/>
                <a:ea typeface="+mn-ea"/>
                <a:cs typeface="ＭＳ Ｐゴシック"/>
              </a:rPr>
              <a:t>Redhat/Ubuntu</a:t>
            </a: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a:t>
            </a:r>
            <a:endParaRPr kumimoji="1" lang="en-US" sz="1800" kern="0" dirty="0" smtClean="0">
              <a:solidFill>
                <a:schemeClr val="tx2"/>
              </a:solidFill>
              <a:latin typeface="+mn-lt"/>
              <a:ea typeface="+mn-ea"/>
            </a:endParaRPr>
          </a:p>
          <a:p>
            <a:pPr marL="342900" marR="0" lvl="0" indent="-342900" algn="l" defTabSz="914400" rtl="0" eaLnBrk="0" fontAlgn="base" latinLnBrk="0" hangingPunct="0">
              <a:lnSpc>
                <a:spcPct val="100000"/>
              </a:lnSpc>
              <a:spcBef>
                <a:spcPct val="20000"/>
              </a:spcBef>
              <a:spcAft>
                <a:spcPct val="0"/>
              </a:spcAft>
              <a:buClr>
                <a:srgbClr val="000080"/>
              </a:buClr>
              <a:buSzTx/>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As we grow our customer base, sphere of influence, leaders, capabilities and capacities there are natural lines of distinction between larger groupings of our work than the &gt;14 areas that we now have. Does having these larger groupings – tied at the hip to the overall core OSG project –make us more effective and more efficient towards our pervasive national ambitions.</a:t>
            </a:r>
          </a:p>
          <a:p>
            <a:pPr marL="342900" marR="0" lvl="0" indent="-342900" algn="l" defTabSz="914400" rtl="0" eaLnBrk="0" fontAlgn="base" latinLnBrk="0" hangingPunct="0">
              <a:lnSpc>
                <a:spcPct val="100000"/>
              </a:lnSpc>
              <a:spcBef>
                <a:spcPct val="20000"/>
              </a:spcBef>
              <a:spcAft>
                <a:spcPct val="0"/>
              </a:spcAft>
              <a:buClr>
                <a:srgbClr val="000080"/>
              </a:buClr>
              <a:buSzTx/>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With a commitment to a broader set of core stakeholders – and a thrust to a deeper support of biologist and non-physics – need to revisit a broader Management structure/Executive Team and a more active, focused Council. With Satellites and/or cooperative partnerships as a more important part of the model will need additional coordination and communication effort across ET and Council.  Can this be an action item from the August 18</a:t>
            </a:r>
            <a:r>
              <a:rPr kumimoji="1" lang="en-US" sz="1800" b="0" i="0" u="none" strike="noStrike" kern="0" cap="none" spc="0" normalizeH="0" baseline="30000" noProof="0" dirty="0" smtClean="0">
                <a:ln>
                  <a:noFill/>
                </a:ln>
                <a:solidFill>
                  <a:schemeClr val="tx2"/>
                </a:solidFill>
                <a:effectLst/>
                <a:uLnTx/>
                <a:uFillTx/>
                <a:latin typeface="+mn-lt"/>
                <a:ea typeface="+mn-ea"/>
                <a:cs typeface="ＭＳ Ｐゴシック"/>
              </a:rPr>
              <a:t>th</a:t>
            </a: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Council meeting?</a:t>
            </a:r>
          </a:p>
          <a:p>
            <a:pPr marL="342900" marR="0" lvl="0" indent="-342900" algn="l" defTabSz="914400" rtl="0" eaLnBrk="0" fontAlgn="base" latinLnBrk="0" hangingPunct="0">
              <a:lnSpc>
                <a:spcPct val="100000"/>
              </a:lnSpc>
              <a:spcBef>
                <a:spcPct val="20000"/>
              </a:spcBef>
              <a:spcAft>
                <a:spcPct val="0"/>
              </a:spcAft>
              <a:buClr>
                <a:srgbClr val="000080"/>
              </a:buClr>
              <a:buSzTx/>
              <a:tabLst/>
              <a:defRPr/>
            </a:pPr>
            <a:endParaRPr kumimoji="1" lang="en-US" b="0" i="0" u="none" strike="noStrike" kern="0" cap="none" spc="0" normalizeH="0" baseline="0" noProof="0" dirty="0" smtClean="0">
              <a:ln>
                <a:noFill/>
              </a:ln>
              <a:solidFill>
                <a:schemeClr val="tx2"/>
              </a:solidFill>
              <a:effectLst/>
              <a:uLnTx/>
              <a:uFillTx/>
              <a:latin typeface="+mn-lt"/>
              <a:ea typeface="+mn-ea"/>
              <a:cs typeface="ＭＳ Ｐゴシック"/>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48251" y="0"/>
            <a:ext cx="8530649" cy="560345"/>
          </a:xfrm>
        </p:spPr>
        <p:txBody>
          <a:bodyPr/>
          <a:lstStyle/>
          <a:p>
            <a:pPr algn="l"/>
            <a:r>
              <a:rPr lang="en-US" dirty="0" smtClean="0"/>
              <a:t>Organization (2 – rationalize current areas..)</a:t>
            </a:r>
            <a:endParaRPr lang="en-US"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16</a:t>
            </a:fld>
            <a:endParaRPr lang="en-US" dirty="0"/>
          </a:p>
        </p:txBody>
      </p:sp>
      <p:sp>
        <p:nvSpPr>
          <p:cNvPr id="5" name="Content Placeholder 2"/>
          <p:cNvSpPr txBox="1">
            <a:spLocks/>
          </p:cNvSpPr>
          <p:nvPr/>
        </p:nvSpPr>
        <p:spPr bwMode="auto">
          <a:xfrm>
            <a:off x="362706" y="635000"/>
            <a:ext cx="8590793" cy="58673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000080"/>
              </a:buClr>
              <a:buSzTx/>
              <a:tabLst/>
              <a:defRPr/>
            </a:pPr>
            <a:r>
              <a:rPr kumimoji="1" lang="en-US" sz="1600" b="1" i="1" u="none" strike="noStrike" kern="0" cap="none" spc="0" normalizeH="0" baseline="0" noProof="0" dirty="0" smtClean="0">
                <a:ln>
                  <a:noFill/>
                </a:ln>
                <a:solidFill>
                  <a:schemeClr val="tx2"/>
                </a:solidFill>
                <a:effectLst/>
                <a:uLnTx/>
                <a:uFillTx/>
                <a:latin typeface="+mn-lt"/>
                <a:ea typeface="+mn-ea"/>
                <a:cs typeface="ＭＳ Ｐゴシック"/>
              </a:rPr>
              <a:t>Project</a:t>
            </a:r>
            <a:r>
              <a:rPr kumimoji="1" lang="en-US" sz="1600" b="1" i="1" kern="0" noProof="0" dirty="0" smtClean="0">
                <a:solidFill>
                  <a:schemeClr val="tx2"/>
                </a:solidFill>
                <a:latin typeface="+mn-lt"/>
                <a:ea typeface="+mn-ea"/>
              </a:rPr>
              <a:t> Staff:</a:t>
            </a:r>
          </a:p>
          <a:p>
            <a:pPr marL="342900" marR="0" lvl="0" indent="-342900" algn="l" defTabSz="914400" rtl="0" eaLnBrk="0" fontAlgn="base" latinLnBrk="0" hangingPunct="0">
              <a:lnSpc>
                <a:spcPct val="100000"/>
              </a:lnSpc>
              <a:spcBef>
                <a:spcPct val="20000"/>
              </a:spcBef>
              <a:spcAft>
                <a:spcPct val="0"/>
              </a:spcAft>
              <a:buClr>
                <a:srgbClr val="000080"/>
              </a:buClr>
              <a:buSzTx/>
              <a:tabLst/>
              <a:defRPr/>
            </a:pPr>
            <a:r>
              <a:rPr lang="en-US" sz="1600" dirty="0" smtClean="0">
                <a:solidFill>
                  <a:srgbClr val="23005F"/>
                </a:solidFill>
              </a:rPr>
              <a:t>Architecture </a:t>
            </a:r>
            <a:r>
              <a:rPr lang="en-US" sz="1600" dirty="0" smtClean="0">
                <a:solidFill>
                  <a:srgbClr val="23005F"/>
                </a:solidFill>
              </a:rPr>
              <a:t>and</a:t>
            </a:r>
            <a:r>
              <a:rPr lang="en-US" sz="1600" dirty="0" smtClean="0">
                <a:solidFill>
                  <a:srgbClr val="23005F"/>
                </a:solidFill>
              </a:rPr>
              <a:t> technology, communications </a:t>
            </a:r>
            <a:r>
              <a:rPr lang="en-US" sz="1600" dirty="0" smtClean="0">
                <a:solidFill>
                  <a:srgbClr val="23005F"/>
                </a:solidFill>
              </a:rPr>
              <a:t>and</a:t>
            </a:r>
            <a:r>
              <a:rPr lang="en-US" sz="1600" dirty="0" smtClean="0">
                <a:solidFill>
                  <a:srgbClr val="23005F"/>
                </a:solidFill>
              </a:rPr>
              <a:t> external </a:t>
            </a:r>
            <a:r>
              <a:rPr lang="en-US" sz="1600" dirty="0" smtClean="0">
                <a:solidFill>
                  <a:srgbClr val="23005F"/>
                </a:solidFill>
              </a:rPr>
              <a:t>r</a:t>
            </a:r>
            <a:r>
              <a:rPr lang="en-US" sz="1600" dirty="0" smtClean="0">
                <a:solidFill>
                  <a:srgbClr val="23005F"/>
                </a:solidFill>
              </a:rPr>
              <a:t>elations, documentation, </a:t>
            </a:r>
            <a:endParaRPr lang="en-US" sz="1600" dirty="0" smtClean="0">
              <a:solidFill>
                <a:srgbClr val="23005F"/>
              </a:solidFill>
            </a:endParaRPr>
          </a:p>
          <a:p>
            <a:pPr lvl="1"/>
            <a:r>
              <a:rPr lang="en-US" sz="1600" dirty="0" smtClean="0">
                <a:solidFill>
                  <a:srgbClr val="23005F"/>
                </a:solidFill>
              </a:rPr>
              <a:t>(security officer), program </a:t>
            </a:r>
            <a:r>
              <a:rPr lang="en-US" sz="1600" dirty="0" smtClean="0">
                <a:solidFill>
                  <a:srgbClr val="23005F"/>
                </a:solidFill>
              </a:rPr>
              <a:t>and</a:t>
            </a:r>
            <a:r>
              <a:rPr lang="en-US" sz="1600" dirty="0" smtClean="0">
                <a:solidFill>
                  <a:srgbClr val="23005F"/>
                </a:solidFill>
              </a:rPr>
              <a:t> project management, WLCG </a:t>
            </a:r>
            <a:r>
              <a:rPr lang="en-US" sz="1600" dirty="0" smtClean="0">
                <a:solidFill>
                  <a:srgbClr val="23005F"/>
                </a:solidFill>
              </a:rPr>
              <a:t>interface, LIGO interface,</a:t>
            </a:r>
            <a:r>
              <a:rPr lang="en-US" sz="1600" dirty="0" smtClean="0">
                <a:solidFill>
                  <a:srgbClr val="23005F"/>
                </a:solidFill>
              </a:rPr>
              <a:t> assessment </a:t>
            </a:r>
            <a:r>
              <a:rPr lang="en-US" sz="1600" dirty="0" smtClean="0">
                <a:solidFill>
                  <a:srgbClr val="23005F"/>
                </a:solidFill>
              </a:rPr>
              <a:t>and </a:t>
            </a:r>
            <a:r>
              <a:rPr lang="en-US" sz="1600" dirty="0" smtClean="0">
                <a:solidFill>
                  <a:srgbClr val="23005F"/>
                </a:solidFill>
              </a:rPr>
              <a:t>metrics administration </a:t>
            </a:r>
            <a:r>
              <a:rPr lang="en-US" sz="1600" dirty="0" smtClean="0">
                <a:solidFill>
                  <a:srgbClr val="23005F"/>
                </a:solidFill>
              </a:rPr>
              <a:t>(Council + Project</a:t>
            </a:r>
            <a:r>
              <a:rPr lang="en-US" sz="1600" dirty="0" smtClean="0">
                <a:solidFill>
                  <a:srgbClr val="23005F"/>
                </a:solidFill>
              </a:rPr>
              <a:t>)</a:t>
            </a:r>
            <a:endParaRPr kumimoji="1" lang="en-US" sz="1600" b="0" i="0" u="none" strike="noStrike" kern="0" cap="none" spc="0" normalizeH="0" baseline="0" noProof="0" dirty="0" smtClean="0">
              <a:ln>
                <a:noFill/>
              </a:ln>
              <a:solidFill>
                <a:srgbClr val="23005F"/>
              </a:solidFill>
              <a:effectLst/>
              <a:uLnTx/>
              <a:uFillTx/>
              <a:latin typeface="+mn-lt"/>
              <a:ea typeface="+mn-ea"/>
              <a:cs typeface="ＭＳ Ｐゴシック"/>
            </a:endParaRP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Security</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User </a:t>
            </a: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Support</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Software</a:t>
            </a:r>
          </a:p>
          <a:p>
            <a:pPr marL="342900" lvl="0" indent="-342900" eaLnBrk="0" hangingPunct="0">
              <a:spcBef>
                <a:spcPct val="20000"/>
              </a:spcBef>
              <a:buClr>
                <a:srgbClr val="000080"/>
              </a:buClr>
              <a:buFont typeface="Times"/>
              <a:buChar char="•"/>
              <a:defRPr/>
            </a:pPr>
            <a:r>
              <a:rPr kumimoji="1" lang="en-US" sz="1600" kern="0" dirty="0" smtClean="0">
                <a:solidFill>
                  <a:schemeClr val="tx2"/>
                </a:solidFill>
              </a:rPr>
              <a:t>Production and </a:t>
            </a: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Operation</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Medium term technology investigations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Campus infrastructures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Extensions as closely aligned Satellites    </a:t>
            </a:r>
            <a:endParaRPr kumimoji="1" lang="en-US" sz="1600" b="1" i="1" u="none" strike="noStrike" kern="0" cap="none" spc="0" normalizeH="0" baseline="0" noProof="0" dirty="0" smtClean="0">
              <a:ln>
                <a:noFill/>
              </a:ln>
              <a:solidFill>
                <a:schemeClr val="tx2"/>
              </a:solidFill>
              <a:effectLst/>
              <a:uLnTx/>
              <a:uFillTx/>
              <a:latin typeface="+mn-lt"/>
              <a:ea typeface="+mn-ea"/>
              <a:cs typeface="ＭＳ Ｐゴシック"/>
            </a:endParaRPr>
          </a:p>
          <a:p>
            <a:pPr marL="342900" marR="0" lvl="0" indent="-342900" algn="l" defTabSz="914400" rtl="0" eaLnBrk="0" fontAlgn="base" latinLnBrk="0" hangingPunct="0">
              <a:lnSpc>
                <a:spcPct val="100000"/>
              </a:lnSpc>
              <a:spcBef>
                <a:spcPct val="20000"/>
              </a:spcBef>
              <a:spcAft>
                <a:spcPct val="0"/>
              </a:spcAft>
              <a:buClr>
                <a:srgbClr val="000080"/>
              </a:buClr>
              <a:buSzTx/>
              <a:tabLst/>
              <a:defRPr/>
            </a:pPr>
            <a:r>
              <a:rPr kumimoji="1" lang="en-US" sz="1600" b="1" i="1" u="none" strike="noStrike" kern="0" cap="none" spc="0" normalizeH="0" baseline="0" noProof="0" dirty="0" smtClean="0">
                <a:ln>
                  <a:noFill/>
                </a:ln>
                <a:solidFill>
                  <a:schemeClr val="tx2"/>
                </a:solidFill>
                <a:effectLst/>
                <a:uLnTx/>
                <a:uFillTx/>
                <a:latin typeface="+mn-lt"/>
                <a:ea typeface="+mn-ea"/>
                <a:cs typeface="ＭＳ Ｐゴシック"/>
              </a:rPr>
              <a:t>Council staff </a:t>
            </a:r>
          </a:p>
          <a:p>
            <a:pPr marL="342900" indent="-342900" eaLnBrk="0" hangingPunct="0">
              <a:spcBef>
                <a:spcPct val="20000"/>
              </a:spcBef>
              <a:buClr>
                <a:srgbClr val="000080"/>
              </a:buClr>
              <a:buFont typeface="Arial"/>
              <a:buChar char="•"/>
              <a:defRPr/>
            </a:pPr>
            <a:r>
              <a:rPr kumimoji="1" lang="en-US" sz="1600" kern="0" dirty="0" smtClean="0">
                <a:solidFill>
                  <a:schemeClr val="tx2"/>
                </a:solidFill>
              </a:rPr>
              <a:t>Estimate that Council chair effort is ~1 FTE : 0.5 Chair +  0.5 FTE administrative support. Include this in the cross-cutting project staff.</a:t>
            </a:r>
          </a:p>
          <a:p>
            <a:pPr marL="342900" indent="-342900" eaLnBrk="0" hangingPunct="0">
              <a:spcBef>
                <a:spcPct val="20000"/>
              </a:spcBef>
              <a:buClr>
                <a:srgbClr val="000080"/>
              </a:buClr>
              <a:defRPr/>
            </a:pPr>
            <a:r>
              <a:rPr kumimoji="1" lang="en-US" sz="1600" kern="0" dirty="0" smtClean="0">
                <a:solidFill>
                  <a:schemeClr val="tx2"/>
                </a:solidFill>
              </a:rPr>
              <a:t> </a:t>
            </a:r>
            <a:r>
              <a:rPr kumimoji="1" lang="en-US" sz="1600" b="1" i="1" u="none" strike="noStrike" kern="0" cap="none" spc="0" normalizeH="0" baseline="0" noProof="0" dirty="0" smtClean="0">
                <a:ln>
                  <a:noFill/>
                </a:ln>
                <a:solidFill>
                  <a:schemeClr val="tx2"/>
                </a:solidFill>
                <a:effectLst/>
                <a:uLnTx/>
                <a:uFillTx/>
                <a:latin typeface="+mn-lt"/>
                <a:ea typeface="+mn-ea"/>
                <a:cs typeface="ＭＳ Ｐゴシック"/>
              </a:rPr>
              <a:t>Project Management improvements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Plan, decide, act, assess; Tradeoffs, training;</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Methodologies: </a:t>
            </a:r>
            <a:r>
              <a:rPr kumimoji="1" lang="en-US" sz="1600" b="0" i="0" u="none" strike="noStrike" kern="0" cap="none" spc="0" normalizeH="0" baseline="0" noProof="0" dirty="0" err="1" smtClean="0">
                <a:ln>
                  <a:noFill/>
                </a:ln>
                <a:solidFill>
                  <a:schemeClr val="tx2"/>
                </a:solidFill>
                <a:effectLst/>
                <a:uLnTx/>
                <a:uFillTx/>
                <a:latin typeface="+mn-lt"/>
                <a:ea typeface="+mn-ea"/>
                <a:cs typeface="ＭＳ Ｐゴシック"/>
              </a:rPr>
              <a:t>cmm-sei</a:t>
            </a: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 agile software, test first “development”</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Relationship to transformation and innovation</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Solid and robust and/or principled evolution</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endParaRPr kumimoji="1" lang="en-US" sz="1800" b="0" i="0" u="none" strike="noStrike" kern="0" cap="none" spc="0" normalizeH="0" baseline="0" noProof="0" dirty="0">
              <a:ln>
                <a:noFill/>
              </a:ln>
              <a:solidFill>
                <a:schemeClr val="tx2"/>
              </a:solidFill>
              <a:effectLst/>
              <a:uLnTx/>
              <a:uFillTx/>
              <a:latin typeface="+mn-lt"/>
              <a:ea typeface="+mn-ea"/>
              <a:cs typeface="ＭＳ Ｐゴシック"/>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Program </a:t>
            </a:r>
            <a:r>
              <a:rPr lang="en-US" b="1" dirty="0" smtClean="0"/>
              <a:t>of</a:t>
            </a:r>
            <a:r>
              <a:rPr lang="en-US" dirty="0" smtClean="0"/>
              <a:t> Work</a:t>
            </a:r>
            <a:endParaRPr lang="en-US" dirty="0"/>
          </a:p>
        </p:txBody>
      </p:sp>
      <p:sp>
        <p:nvSpPr>
          <p:cNvPr id="3" name="Content Placeholder 2"/>
          <p:cNvSpPr>
            <a:spLocks noGrp="1"/>
          </p:cNvSpPr>
          <p:nvPr>
            <p:ph idx="1"/>
          </p:nvPr>
        </p:nvSpPr>
        <p:spPr>
          <a:xfrm>
            <a:off x="0" y="546100"/>
            <a:ext cx="9144000" cy="6311900"/>
          </a:xfrm>
        </p:spPr>
        <p:txBody>
          <a:bodyPr/>
          <a:lstStyle/>
          <a:p>
            <a:pPr lvl="0">
              <a:buNone/>
            </a:pPr>
            <a:r>
              <a:rPr lang="en-US" sz="1600" dirty="0" smtClean="0"/>
              <a:t>US ATLAS, US CMS, (US ALICE), WLCG Operations (see assessment document). LIGO, standard customer operations.</a:t>
            </a:r>
          </a:p>
          <a:p>
            <a:pPr lvl="0">
              <a:buNone/>
            </a:pPr>
            <a:r>
              <a:rPr lang="en-US" sz="1600" dirty="0" smtClean="0"/>
              <a:t>Production and User Support.</a:t>
            </a:r>
          </a:p>
          <a:p>
            <a:pPr lvl="0">
              <a:buNone/>
            </a:pPr>
            <a:r>
              <a:rPr lang="en-US" sz="1600" dirty="0" smtClean="0"/>
              <a:t>Software &amp; Security.</a:t>
            </a:r>
          </a:p>
          <a:p>
            <a:pPr lvl="0">
              <a:buNone/>
            </a:pPr>
            <a:r>
              <a:rPr lang="en-US" sz="1600" dirty="0" smtClean="0"/>
              <a:t>Create campus societies, core from the Tier-3s.</a:t>
            </a:r>
          </a:p>
          <a:p>
            <a:pPr lvl="0">
              <a:buNone/>
            </a:pPr>
            <a:r>
              <a:rPr lang="en-US" sz="1600" dirty="0" smtClean="0"/>
              <a:t>Provide access to  greater diversity of resources as they become available including commercial and scientific clouds, federated infrastructures.</a:t>
            </a:r>
          </a:p>
          <a:p>
            <a:pPr>
              <a:buNone/>
            </a:pPr>
            <a:r>
              <a:rPr lang="en-US" sz="1600" dirty="0" smtClean="0"/>
              <a:t>International collaborations..</a:t>
            </a:r>
          </a:p>
          <a:p>
            <a:pPr>
              <a:buNone/>
            </a:pPr>
            <a:r>
              <a:rPr lang="en-US" sz="1600" b="1" i="1" dirty="0" smtClean="0"/>
              <a:t>Distributed and layered data center of unique scale and reach: (&gt;100 universities, &gt;5 national labs, &gt;5 organizational peers).</a:t>
            </a:r>
          </a:p>
          <a:p>
            <a:pPr lvl="1"/>
            <a:r>
              <a:rPr lang="en-US" sz="1600" dirty="0" smtClean="0"/>
              <a:t>Adopt recognized methodology (ITIL, </a:t>
            </a:r>
            <a:r>
              <a:rPr lang="en-US" sz="1600" dirty="0" err="1" smtClean="0"/>
              <a:t>eTOM</a:t>
            </a:r>
            <a:r>
              <a:rPr lang="en-US" sz="1600" dirty="0" smtClean="0"/>
              <a:t>, ISO20K, other..).</a:t>
            </a:r>
          </a:p>
          <a:p>
            <a:pPr lvl="1"/>
            <a:r>
              <a:rPr lang="en-US" sz="1600" dirty="0" smtClean="0"/>
              <a:t>Continuous improvement.</a:t>
            </a:r>
          </a:p>
          <a:p>
            <a:pPr lvl="1"/>
            <a:r>
              <a:rPr lang="en-US" sz="1600" dirty="0" smtClean="0"/>
              <a:t>Management of change.</a:t>
            </a:r>
          </a:p>
          <a:p>
            <a:pPr lvl="1"/>
            <a:r>
              <a:rPr lang="en-US" sz="1600" dirty="0" smtClean="0"/>
              <a:t>Transform and innovate.</a:t>
            </a:r>
          </a:p>
          <a:p>
            <a:pPr lvl="1"/>
            <a:r>
              <a:rPr lang="en-US" sz="1600" dirty="0" smtClean="0"/>
              <a:t>Investigate outsourcing by the end of the project</a:t>
            </a:r>
          </a:p>
          <a:p>
            <a:pPr lvl="0">
              <a:buNone/>
            </a:pPr>
            <a:r>
              <a:rPr lang="en-US" sz="1600" b="1" i="1" dirty="0" smtClean="0"/>
              <a:t>Collaborate with/contribute to open source projects we. (do or might) depend on:</a:t>
            </a:r>
          </a:p>
          <a:p>
            <a:pPr>
              <a:buNone/>
            </a:pPr>
            <a:r>
              <a:rPr lang="en-US" sz="1600" b="1" i="1" dirty="0" smtClean="0"/>
              <a:t>Additional capabilities seen as on the community roadmap (not yet explicit):</a:t>
            </a:r>
          </a:p>
          <a:p>
            <a:pPr lvl="1"/>
            <a:r>
              <a:rPr lang="en-US" sz="1600" dirty="0" smtClean="0"/>
              <a:t>Integration with dynamic network provisioning and overlays.</a:t>
            </a:r>
          </a:p>
          <a:p>
            <a:pPr lvl="1"/>
            <a:r>
              <a:rPr lang="en-US" sz="1600" dirty="0" smtClean="0"/>
              <a:t>More complex workflows.</a:t>
            </a:r>
          </a:p>
          <a:p>
            <a:pPr lvl="1"/>
            <a:r>
              <a:rPr lang="en-US" sz="1600" dirty="0" smtClean="0"/>
              <a:t>Data </a:t>
            </a:r>
            <a:r>
              <a:rPr lang="en-US" sz="1600" dirty="0" err="1" smtClean="0"/>
              <a:t>curation</a:t>
            </a:r>
            <a:r>
              <a:rPr lang="en-US" sz="1600" dirty="0" smtClean="0"/>
              <a:t>.</a:t>
            </a:r>
          </a:p>
          <a:p>
            <a:pPr lvl="1"/>
            <a:r>
              <a:rPr lang="en-US" sz="1600" dirty="0" smtClean="0"/>
              <a:t>Integration with other security /privacy/management services.</a:t>
            </a:r>
          </a:p>
          <a:p>
            <a:pPr lvl="0">
              <a:buNone/>
            </a:pPr>
            <a:r>
              <a:rPr lang="en-US" sz="1600" b="1" dirty="0" smtClean="0"/>
              <a:t>International Collaborations through existing OSG communities: e.g. European clients</a:t>
            </a:r>
          </a:p>
          <a:p>
            <a:endParaRPr lang="en-US" sz="1800"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Satellites</a:t>
            </a:r>
            <a:endParaRPr lang="en-US" dirty="0"/>
          </a:p>
        </p:txBody>
      </p:sp>
      <p:sp>
        <p:nvSpPr>
          <p:cNvPr id="3" name="Content Placeholder 2"/>
          <p:cNvSpPr>
            <a:spLocks noGrp="1"/>
          </p:cNvSpPr>
          <p:nvPr>
            <p:ph idx="1"/>
          </p:nvPr>
        </p:nvSpPr>
        <p:spPr>
          <a:xfrm>
            <a:off x="571500" y="722222"/>
            <a:ext cx="8369300" cy="649378"/>
          </a:xfrm>
        </p:spPr>
        <p:txBody>
          <a:bodyPr numCol="1"/>
          <a:lstStyle/>
          <a:p>
            <a:pPr>
              <a:buNone/>
            </a:pPr>
            <a:r>
              <a:rPr lang="en-US" sz="2000" dirty="0" smtClean="0"/>
              <a:t>Contributing specific services and deliverables to the mission of the OSG Consortium. </a:t>
            </a:r>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18</a:t>
            </a:fld>
            <a:endParaRPr lang="en-US" dirty="0"/>
          </a:p>
        </p:txBody>
      </p:sp>
      <p:sp>
        <p:nvSpPr>
          <p:cNvPr id="5" name="Content Placeholder 2"/>
          <p:cNvSpPr txBox="1">
            <a:spLocks/>
          </p:cNvSpPr>
          <p:nvPr/>
        </p:nvSpPr>
        <p:spPr bwMode="auto">
          <a:xfrm>
            <a:off x="495300" y="1585822"/>
            <a:ext cx="8369300" cy="3087778"/>
          </a:xfrm>
          <a:prstGeom prst="rect">
            <a:avLst/>
          </a:prstGeom>
          <a:noFill/>
          <a:ln w="9525">
            <a:noFill/>
            <a:miter lim="800000"/>
            <a:headEnd/>
            <a:tailEnd/>
          </a:ln>
        </p:spPr>
        <p:txBody>
          <a:bodyPr vert="horz" wrap="square" lIns="91440" tIns="45720" rIns="91440" bIns="45720" numCol="2"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1" i="0" u="none" strike="noStrike" kern="0" cap="none" spc="0" normalizeH="0" baseline="0" noProof="0" dirty="0" smtClean="0">
                <a:ln>
                  <a:noFill/>
                </a:ln>
                <a:solidFill>
                  <a:schemeClr val="tx2"/>
                </a:solidFill>
                <a:effectLst/>
                <a:uLnTx/>
                <a:uFillTx/>
                <a:latin typeface="+mn-lt"/>
                <a:ea typeface="+mn-ea"/>
                <a:cs typeface="ＭＳ Ｐゴシック"/>
              </a:rPr>
              <a:t>Existing:</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CI team</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a:t>
            </a:r>
            <a:r>
              <a:rPr kumimoji="1" lang="en-US" sz="1800" b="0" i="0" u="none" strike="noStrike" kern="0" cap="none" spc="0" normalizeH="0" baseline="0" noProof="0" dirty="0" err="1" smtClean="0">
                <a:ln>
                  <a:noFill/>
                </a:ln>
                <a:solidFill>
                  <a:schemeClr val="tx2"/>
                </a:solidFill>
                <a:effectLst/>
                <a:uLnTx/>
                <a:uFillTx/>
                <a:latin typeface="+mn-lt"/>
                <a:ea typeface="+mn-ea"/>
                <a:cs typeface="ＭＳ Ｐゴシック"/>
              </a:rPr>
              <a:t>CorralWMS</a:t>
            </a: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a:t>
            </a:r>
            <a:r>
              <a:rPr kumimoji="1" lang="en-US" sz="1800" b="0" i="0" u="none" strike="noStrike" kern="0" cap="none" spc="0" normalizeH="0" baseline="0" noProof="0" dirty="0" err="1" smtClean="0">
                <a:ln>
                  <a:noFill/>
                </a:ln>
                <a:solidFill>
                  <a:schemeClr val="tx2"/>
                </a:solidFill>
                <a:effectLst/>
                <a:uLnTx/>
                <a:uFillTx/>
                <a:latin typeface="+mn-lt"/>
                <a:ea typeface="+mn-ea"/>
                <a:cs typeface="ＭＳ Ｐゴシック"/>
              </a:rPr>
              <a:t>ExTENCI</a:t>
            </a: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HTPC, </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ANI, </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LIGO		</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PIF, </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DISUN</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1" i="0" u="none" strike="noStrike" kern="0" cap="none" spc="0" normalizeH="0" baseline="0" noProof="0" dirty="0" smtClean="0">
                <a:ln>
                  <a:noFill/>
                </a:ln>
                <a:solidFill>
                  <a:schemeClr val="tx2"/>
                </a:solidFill>
                <a:effectLst/>
                <a:uLnTx/>
                <a:uFillTx/>
                <a:latin typeface="+mn-lt"/>
                <a:ea typeface="+mn-ea"/>
                <a:cs typeface="ＭＳ Ｐゴシック"/>
              </a:rPr>
              <a:t>Proposed</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Condor/ATLAS/CMS/LIGO (submitted)</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a:t>
            </a:r>
            <a:r>
              <a:rPr kumimoji="1" lang="en-US" sz="1800" b="0" i="0" u="none" strike="noStrike" kern="0" cap="none" spc="0" normalizeH="0" baseline="0" noProof="0" dirty="0" err="1" smtClean="0">
                <a:ln>
                  <a:noFill/>
                </a:ln>
                <a:solidFill>
                  <a:schemeClr val="tx2"/>
                </a:solidFill>
                <a:effectLst/>
                <a:uLnTx/>
                <a:uFillTx/>
                <a:latin typeface="+mn-lt"/>
                <a:ea typeface="+mn-ea"/>
                <a:cs typeface="ＭＳ Ｐゴシック"/>
              </a:rPr>
              <a:t>Nano@UNL</a:t>
            </a: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(submitted)	</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Education/AIM/Summer</a:t>
            </a:r>
            <a:r>
              <a:rPr kumimoji="1" lang="en-US" sz="1800" b="0" i="0" u="none" strike="noStrike" kern="0" cap="none" spc="0" normalizeH="0" noProof="0" dirty="0" smtClean="0">
                <a:ln>
                  <a:noFill/>
                </a:ln>
                <a:solidFill>
                  <a:schemeClr val="tx2"/>
                </a:solidFill>
                <a:effectLst/>
                <a:uLnTx/>
                <a:uFillTx/>
                <a:latin typeface="+mn-lt"/>
                <a:ea typeface="+mn-ea"/>
                <a:cs typeface="ＭＳ Ｐゴシック"/>
              </a:rPr>
              <a:t> School</a:t>
            </a:r>
            <a:endPar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endParaRP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Integrated Networks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a:t>
            </a:r>
            <a:r>
              <a:rPr kumimoji="1" lang="en-US" sz="1800" b="0" i="0" u="none" strike="noStrike" kern="0" cap="none" spc="0" normalizeH="0" baseline="0" noProof="0" dirty="0" err="1" smtClean="0">
                <a:ln>
                  <a:noFill/>
                </a:ln>
                <a:solidFill>
                  <a:schemeClr val="tx2"/>
                </a:solidFill>
                <a:effectLst/>
                <a:uLnTx/>
                <a:uFillTx/>
                <a:latin typeface="+mn-lt"/>
                <a:ea typeface="+mn-ea"/>
                <a:cs typeface="ＭＳ Ｐゴシック"/>
              </a:rPr>
              <a:t>SBGrid</a:t>
            </a:r>
            <a:endPar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endParaRPr>
          </a:p>
          <a:p>
            <a:pPr marL="342900" lvl="0" indent="-342900" eaLnBrk="0" hangingPunct="0">
              <a:spcBef>
                <a:spcPct val="20000"/>
              </a:spcBef>
              <a:buClr>
                <a:srgbClr val="000080"/>
              </a:buClr>
            </a:pPr>
            <a:r>
              <a:rPr kumimoji="1" lang="en-US" sz="1800" kern="0" dirty="0" smtClean="0">
                <a:solidFill>
                  <a:schemeClr val="tx2"/>
                </a:solidFill>
              </a:rPr>
              <a:t>	ISGTW</a:t>
            </a:r>
            <a:endPar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endParaRP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LIGO PIF’</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DISUN’</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kern="0" dirty="0" smtClean="0">
                <a:solidFill>
                  <a:schemeClr val="tx2"/>
                </a:solidFill>
                <a:latin typeface="+mn-lt"/>
                <a:ea typeface="+mn-ea"/>
              </a:rPr>
              <a:t>	OSG Americas</a:t>
            </a:r>
            <a:endPar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endParaRP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SE Regional Grid</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1" i="0" u="none" strike="noStrike" kern="0" cap="none" spc="0" normalizeH="0" baseline="0" noProof="0" dirty="0" smtClean="0">
                <a:ln>
                  <a:noFill/>
                </a:ln>
                <a:solidFill>
                  <a:schemeClr val="tx2"/>
                </a:solidFill>
                <a:effectLst/>
                <a:uLnTx/>
                <a:uFillTx/>
                <a:latin typeface="+mn-lt"/>
                <a:ea typeface="+mn-ea"/>
                <a:cs typeface="ＭＳ Ｐゴシック"/>
              </a:rPr>
              <a:t>Supplements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Condor</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Build and Test</a:t>
            </a:r>
          </a:p>
        </p:txBody>
      </p:sp>
      <p:sp>
        <p:nvSpPr>
          <p:cNvPr id="6" name="Content Placeholder 2"/>
          <p:cNvSpPr txBox="1">
            <a:spLocks/>
          </p:cNvSpPr>
          <p:nvPr/>
        </p:nvSpPr>
        <p:spPr bwMode="auto">
          <a:xfrm>
            <a:off x="495300" y="6145122"/>
            <a:ext cx="4876800" cy="5223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Overhead to the Cross-organizational staff effort (at Council or Project layer) &lt;~1 month/Satellite.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765751" y="2641600"/>
            <a:ext cx="7657613" cy="560345"/>
          </a:xfrm>
        </p:spPr>
        <p:txBody>
          <a:bodyPr/>
          <a:lstStyle/>
          <a:p>
            <a:r>
              <a:rPr lang="en-US" dirty="0" smtClean="0"/>
              <a:t>From Aug 2009 &amp; Mar 2010</a:t>
            </a:r>
            <a:endParaRPr lang="en-US"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919406" y="0"/>
            <a:ext cx="7657613" cy="1003860"/>
          </a:xfrm>
        </p:spPr>
        <p:txBody>
          <a:bodyPr/>
          <a:lstStyle/>
          <a:p>
            <a:r>
              <a:rPr lang="en-US" dirty="0" smtClean="0"/>
              <a:t>Schedule (run past DOE and NSF) </a:t>
            </a:r>
            <a:endParaRPr lang="en-US" dirty="0"/>
          </a:p>
        </p:txBody>
      </p:sp>
      <p:sp>
        <p:nvSpPr>
          <p:cNvPr id="3" name="Content Placeholder 2"/>
          <p:cNvSpPr>
            <a:spLocks noGrp="1"/>
          </p:cNvSpPr>
          <p:nvPr>
            <p:ph idx="1"/>
          </p:nvPr>
        </p:nvSpPr>
        <p:spPr>
          <a:xfrm>
            <a:off x="774700" y="1143000"/>
            <a:ext cx="7772400" cy="4876800"/>
          </a:xfrm>
        </p:spPr>
        <p:txBody>
          <a:bodyPr/>
          <a:lstStyle/>
          <a:p>
            <a:r>
              <a:rPr lang="en-US" sz="2000" dirty="0" smtClean="0"/>
              <a:t>Funding available for current staff through to Sept 30th 2011. </a:t>
            </a:r>
          </a:p>
          <a:p>
            <a:r>
              <a:rPr lang="en-US" sz="2000" dirty="0" smtClean="0"/>
              <a:t>Develop draft proposal by October 15th. Need small working team for writing..</a:t>
            </a:r>
          </a:p>
          <a:p>
            <a:pPr lvl="1"/>
            <a:r>
              <a:rPr lang="en-US" sz="2000" dirty="0" smtClean="0"/>
              <a:t>how detailed should it be? </a:t>
            </a:r>
          </a:p>
          <a:p>
            <a:pPr lvl="1"/>
            <a:r>
              <a:rPr lang="en-US" sz="2000" dirty="0" smtClean="0"/>
              <a:t>Look at different scopes.</a:t>
            </a:r>
          </a:p>
          <a:p>
            <a:r>
              <a:rPr lang="en-US" sz="2000" dirty="0" smtClean="0"/>
              <a:t>Present to agency sponsors. </a:t>
            </a:r>
          </a:p>
          <a:p>
            <a:pPr lvl="1"/>
            <a:r>
              <a:rPr lang="en-US" sz="2000" dirty="0" smtClean="0"/>
              <a:t>Have talked briefly with DOE OHEP, ASCR, NP, NSF MPS to request JOT or similar forums/</a:t>
            </a:r>
            <a:r>
              <a:rPr lang="en-US" sz="2000" dirty="0" err="1" smtClean="0"/>
              <a:t>fora</a:t>
            </a:r>
            <a:r>
              <a:rPr lang="en-US" sz="2000" dirty="0" smtClean="0"/>
              <a:t>  in early November. (This is a better time for Alan Stone than October). NSF MPS are on board with this pending talking with OCI.</a:t>
            </a:r>
          </a:p>
          <a:p>
            <a:r>
              <a:rPr lang="en-US" sz="2000" dirty="0" smtClean="0"/>
              <a:t>Propose to have proposal at least to DOE and NSF by February 1 2011.</a:t>
            </a:r>
          </a:p>
          <a:p>
            <a:r>
              <a:rPr lang="en-US" sz="2000" dirty="0" smtClean="0"/>
              <a:t>Make a general enough model of the work and organization deliverables that we can respond to specifics quickly. </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Core Mission - 1</a:t>
            </a:r>
          </a:p>
        </p:txBody>
      </p:sp>
      <p:sp>
        <p:nvSpPr>
          <p:cNvPr id="3" name="Content Placeholder 2"/>
          <p:cNvSpPr>
            <a:spLocks noGrp="1"/>
          </p:cNvSpPr>
          <p:nvPr>
            <p:ph idx="1"/>
          </p:nvPr>
        </p:nvSpPr>
        <p:spPr>
          <a:xfrm>
            <a:off x="373528" y="1333500"/>
            <a:ext cx="8516471" cy="5300382"/>
          </a:xfrm>
        </p:spPr>
        <p:txBody>
          <a:bodyPr/>
          <a:lstStyle/>
          <a:p>
            <a:pPr>
              <a:buNone/>
            </a:pPr>
            <a:r>
              <a:rPr lang="en-US" b="1">
                <a:solidFill>
                  <a:srgbClr val="C70000"/>
                </a:solidFill>
              </a:rPr>
              <a:t>Continue operations of the production infrastructure:</a:t>
            </a:r>
            <a:endParaRPr lang="en-US">
              <a:solidFill>
                <a:srgbClr val="C70000"/>
              </a:solidFill>
            </a:endParaRPr>
          </a:p>
          <a:p>
            <a:pPr lvl="0">
              <a:buNone/>
            </a:pPr>
            <a:r>
              <a:rPr lang="en-US"/>
              <a:t>Improve the usability and reduce the effort to operate at all levels. </a:t>
            </a:r>
          </a:p>
          <a:p>
            <a:pPr lvl="0">
              <a:buNone/>
            </a:pPr>
            <a:r>
              <a:rPr lang="en-US"/>
              <a:t>Maintain a usable, secure, robust, distributed facility open to all contributors (resources and applications) in the scientific, research, and education domains. (No commercial use).</a:t>
            </a:r>
          </a:p>
          <a:p>
            <a:pPr lvl="0">
              <a:buNone/>
            </a:pPr>
            <a:r>
              <a:rPr lang="en-US"/>
              <a:t>Continue support for the OSG Virtual Data Toolkit for the OSG Consortium and other projects, including the evolution of WLCG and EGI.</a:t>
            </a:r>
          </a:p>
          <a:p>
            <a:pPr lvl="0">
              <a:buNone/>
            </a:pPr>
            <a:r>
              <a:rPr lang="en-US"/>
              <a:t>Solidify presence and usability of shared cyberinfrastructure within the US University campuses and transparent use of local and wide area cyberinfrastructure nationally.</a:t>
            </a:r>
          </a:p>
          <a:p>
            <a:pPr>
              <a:buNone/>
            </a:pPr>
            <a:endParaRPr lang="en-US"/>
          </a:p>
        </p:txBody>
      </p:sp>
      <p:sp>
        <p:nvSpPr>
          <p:cNvPr id="4" name="Slide Number Placeholder 3"/>
          <p:cNvSpPr>
            <a:spLocks noGrp="1"/>
          </p:cNvSpPr>
          <p:nvPr>
            <p:ph type="sldNum" sz="quarter" idx="10"/>
          </p:nvPr>
        </p:nvSpPr>
        <p:spPr/>
        <p:txBody>
          <a:bodyPr/>
          <a:lstStyle/>
          <a:p>
            <a:pPr>
              <a:defRPr/>
            </a:pPr>
            <a:fld id="{038AB4BC-D760-449D-A975-B1B41586F3D1}" type="slidenum">
              <a:rPr lang="en-US"/>
              <a:pPr>
                <a:defRPr/>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Core Misson - 2</a:t>
            </a:r>
          </a:p>
        </p:txBody>
      </p:sp>
      <p:sp>
        <p:nvSpPr>
          <p:cNvPr id="3" name="Content Placeholder 2"/>
          <p:cNvSpPr>
            <a:spLocks noGrp="1"/>
          </p:cNvSpPr>
          <p:nvPr>
            <p:ph idx="1"/>
          </p:nvPr>
        </p:nvSpPr>
        <p:spPr>
          <a:xfrm>
            <a:off x="283882" y="1333500"/>
            <a:ext cx="8860118" cy="4686300"/>
          </a:xfrm>
        </p:spPr>
        <p:txBody>
          <a:bodyPr/>
          <a:lstStyle/>
          <a:p>
            <a:pPr>
              <a:buNone/>
            </a:pPr>
            <a:r>
              <a:rPr lang="en-US" b="1">
                <a:solidFill>
                  <a:srgbClr val="C70000"/>
                </a:solidFill>
              </a:rPr>
              <a:t>Extend:</a:t>
            </a:r>
            <a:endParaRPr lang="en-US">
              <a:solidFill>
                <a:srgbClr val="C70000"/>
              </a:solidFill>
            </a:endParaRPr>
          </a:p>
          <a:p>
            <a:pPr lvl="0">
              <a:buNone/>
            </a:pPr>
            <a:r>
              <a:rPr lang="en-US"/>
              <a:t>The capabilities and capacities offered for the stakeholders at the table, including those represented on the OSG Consortium Council, VOs represented by the “at-large” Council member, and users through the Campus, Engagement, Education and Outreach activities.</a:t>
            </a:r>
          </a:p>
          <a:p>
            <a:pPr lvl="0">
              <a:buNone/>
            </a:pPr>
            <a:r>
              <a:rPr lang="en-US"/>
              <a:t>Strengthen organizational, operational and technical gateways between OSG and other peer infrastructures including the TeraGrid and XD, and EGI and NGIs in Europe, Campus and regional grids in the US and off-shore, and commercial cloud resource providers. </a:t>
            </a:r>
          </a:p>
          <a:p>
            <a:pPr>
              <a:buNone/>
            </a:pPr>
            <a:r>
              <a:rPr lang="en-US"/>
              <a:t>Workforce training for the future…TBA. </a:t>
            </a:r>
          </a:p>
          <a:p>
            <a:endParaRPr lang="en-US"/>
          </a:p>
        </p:txBody>
      </p:sp>
      <p:sp>
        <p:nvSpPr>
          <p:cNvPr id="4" name="Slide Number Placeholder 3"/>
          <p:cNvSpPr>
            <a:spLocks noGrp="1"/>
          </p:cNvSpPr>
          <p:nvPr>
            <p:ph type="sldNum" sz="quarter" idx="10"/>
          </p:nvPr>
        </p:nvSpPr>
        <p:spPr/>
        <p:txBody>
          <a:bodyPr/>
          <a:lstStyle/>
          <a:p>
            <a:pPr>
              <a:defRPr/>
            </a:pPr>
            <a:fld id="{038AB4BC-D760-449D-A975-B1B41586F3D1}" type="slidenum">
              <a:rPr lang="en-US"/>
              <a:pPr>
                <a:defRPr/>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Operations Services, Security, Sites</a:t>
            </a:r>
          </a:p>
        </p:txBody>
      </p:sp>
      <p:sp>
        <p:nvSpPr>
          <p:cNvPr id="3" name="Content Placeholder 2"/>
          <p:cNvSpPr>
            <a:spLocks noGrp="1"/>
          </p:cNvSpPr>
          <p:nvPr>
            <p:ph idx="1"/>
          </p:nvPr>
        </p:nvSpPr>
        <p:spPr>
          <a:xfrm>
            <a:off x="224118" y="1333500"/>
            <a:ext cx="8740588" cy="5524500"/>
          </a:xfrm>
        </p:spPr>
        <p:txBody>
          <a:bodyPr/>
          <a:lstStyle/>
          <a:p>
            <a:pPr lvl="0"/>
            <a:r>
              <a:rPr lang="en-US" sz="2000" b="1">
                <a:solidFill>
                  <a:srgbClr val="C70000"/>
                </a:solidFill>
              </a:rPr>
              <a:t>Critical operations center services </a:t>
            </a:r>
            <a:r>
              <a:rPr lang="en-US" sz="1800"/>
              <a:t>– problem recording, triaging, ticketing and ownership; gateways and publishing to the WLCG services.</a:t>
            </a:r>
          </a:p>
          <a:p>
            <a:pPr lvl="0"/>
            <a:r>
              <a:rPr lang="en-US" sz="1800"/>
              <a:t>Provide frameworks and exemplars for general utility to the communities within the operations framework</a:t>
            </a:r>
          </a:p>
          <a:p>
            <a:pPr lvl="0"/>
            <a:r>
              <a:rPr lang="en-US" sz="1800"/>
              <a:t>Lower the barrier to use, improve usability of all services and installations. </a:t>
            </a:r>
          </a:p>
          <a:p>
            <a:pPr lvl="0"/>
            <a:r>
              <a:rPr lang="en-US" sz="1800"/>
              <a:t>Increase automation, alarming. </a:t>
            </a:r>
          </a:p>
          <a:p>
            <a:pPr lvl="0"/>
            <a:r>
              <a:rPr lang="en-US" sz="1800"/>
              <a:t>Reduce the impact of site-to-site variability and lower the barrier to use.</a:t>
            </a:r>
          </a:p>
          <a:p>
            <a:pPr lvl="0"/>
            <a:r>
              <a:rPr lang="en-US" sz="1800"/>
              <a:t>Operational support for US LHC Tier 3s and small sites in general.</a:t>
            </a:r>
          </a:p>
          <a:p>
            <a:pPr lvl="0"/>
            <a:r>
              <a:rPr lang="en-US" sz="1800"/>
              <a:t>Active monitoring and notification of software bugs in s/w.</a:t>
            </a:r>
          </a:p>
          <a:p>
            <a:pPr lvl="0"/>
            <a:r>
              <a:rPr lang="en-US" sz="1800"/>
              <a:t>Support for Virtual Machines across all operational services impacted (STAR).</a:t>
            </a:r>
          </a:p>
          <a:p>
            <a:pPr lvl="0"/>
            <a:r>
              <a:rPr lang="en-US" sz="1800"/>
              <a:t>Improve usability of end-to-end security infrastructure – identity token acquisition and management. </a:t>
            </a:r>
          </a:p>
          <a:p>
            <a:pPr lvl="0"/>
            <a:r>
              <a:rPr lang="en-US" sz="1800"/>
              <a:t>Support for MPI (CIGI, LIGO?, SBGrid)</a:t>
            </a:r>
          </a:p>
          <a:p>
            <a:pPr lvl="0"/>
            <a:r>
              <a:rPr lang="en-US" sz="1800"/>
              <a:t>Increase the resources accessible for sharing (CDF, D0) </a:t>
            </a:r>
          </a:p>
          <a:p>
            <a:pPr lvl="0"/>
            <a:r>
              <a:rPr lang="en-US" sz="1800"/>
              <a:t>Help grow sustainable and usable (lower the barrier to entry) regional grids (NYSGrid).</a:t>
            </a:r>
          </a:p>
          <a:p>
            <a:pPr lvl="0"/>
            <a:r>
              <a:rPr lang="en-US" sz="1800"/>
              <a:t>Campus grids. (GPN, GROW)</a:t>
            </a:r>
          </a:p>
        </p:txBody>
      </p:sp>
      <p:sp>
        <p:nvSpPr>
          <p:cNvPr id="4" name="Slide Number Placeholder 3"/>
          <p:cNvSpPr>
            <a:spLocks noGrp="1"/>
          </p:cNvSpPr>
          <p:nvPr>
            <p:ph type="sldNum" sz="quarter" idx="10"/>
          </p:nvPr>
        </p:nvSpPr>
        <p:spPr/>
        <p:txBody>
          <a:bodyPr/>
          <a:lstStyle/>
          <a:p>
            <a:pPr>
              <a:defRPr/>
            </a:pPr>
            <a:fld id="{038AB4BC-D760-449D-A975-B1B41586F3D1}" type="slidenum">
              <a:rPr lang="en-US"/>
              <a:pPr>
                <a:defRPr/>
              </a:pPr>
              <a:t>22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021831" y="1"/>
            <a:ext cx="7657613" cy="1031544"/>
          </a:xfrm>
        </p:spPr>
        <p:txBody>
          <a:bodyPr/>
          <a:lstStyle/>
          <a:p>
            <a:r>
              <a:rPr lang="en-US" dirty="0" smtClean="0"/>
              <a:t>Preparatory Documents – seen before</a:t>
            </a:r>
            <a:endParaRPr lang="en-US" dirty="0"/>
          </a:p>
        </p:txBody>
      </p:sp>
      <p:sp>
        <p:nvSpPr>
          <p:cNvPr id="3" name="Content Placeholder 2"/>
          <p:cNvSpPr>
            <a:spLocks noGrp="1"/>
          </p:cNvSpPr>
          <p:nvPr>
            <p:ph idx="1"/>
          </p:nvPr>
        </p:nvSpPr>
        <p:spPr>
          <a:xfrm>
            <a:off x="278343" y="1333499"/>
            <a:ext cx="8865657" cy="5031441"/>
          </a:xfrm>
        </p:spPr>
        <p:txBody>
          <a:bodyPr/>
          <a:lstStyle/>
          <a:p>
            <a:r>
              <a:rPr lang="en-US" dirty="0"/>
              <a:t>Software Hardening </a:t>
            </a:r>
            <a:r>
              <a:rPr lang="en-US" sz="1400" u="sng" dirty="0">
                <a:hlinkClick r:id="rId2"/>
              </a:rPr>
              <a:t>http://osg-docdb.opensciencegrid.org/cgi-bin/ShowDocument?docid=</a:t>
            </a:r>
            <a:r>
              <a:rPr lang="en-US" sz="1400" u="sng" dirty="0" smtClean="0">
                <a:hlinkClick r:id="rId2"/>
              </a:rPr>
              <a:t>866</a:t>
            </a:r>
            <a:endParaRPr lang="en-US" sz="1400" dirty="0" smtClean="0"/>
          </a:p>
          <a:p>
            <a:r>
              <a:rPr lang="en-US" dirty="0"/>
              <a:t>Campus </a:t>
            </a:r>
            <a:r>
              <a:rPr lang="en-US" sz="1400" dirty="0">
                <a:hlinkClick r:id="rId3"/>
              </a:rPr>
              <a:t>https://twiki.grid.iu.edu/twiki/pub/Council/Agenda2009Aug11/NCI__the_Campuses_v3.pdf</a:t>
            </a:r>
            <a:r>
              <a:rPr lang="en-US" sz="1400" dirty="0" smtClean="0"/>
              <a:t> </a:t>
            </a:r>
            <a:endParaRPr lang="en-US" dirty="0" smtClean="0"/>
          </a:p>
          <a:p>
            <a:r>
              <a:rPr lang="en-US" dirty="0"/>
              <a:t>Workforce development </a:t>
            </a:r>
            <a:r>
              <a:rPr lang="en-US" sz="1400" u="sng" dirty="0">
                <a:hlinkClick r:id="rId4"/>
              </a:rPr>
              <a:t>http://osg-docdb.opensciencegrid.org/cgi-bin/ShowDocument?docid=</a:t>
            </a:r>
            <a:r>
              <a:rPr lang="en-US" sz="1400" u="sng" dirty="0" smtClean="0">
                <a:hlinkClick r:id="rId4"/>
              </a:rPr>
              <a:t>864</a:t>
            </a:r>
            <a:endParaRPr lang="en-US" dirty="0" smtClean="0"/>
          </a:p>
          <a:p>
            <a:r>
              <a:rPr lang="en-US" dirty="0" smtClean="0"/>
              <a:t>OSG-TG </a:t>
            </a:r>
            <a:r>
              <a:rPr lang="en-US" dirty="0"/>
              <a:t>Principles of Collaboration </a:t>
            </a:r>
            <a:r>
              <a:rPr lang="en-US" sz="1400" dirty="0">
                <a:hlinkClick r:id="rId5"/>
              </a:rPr>
              <a:t>https://twiki.grid.iu.edu/twiki/pub/Council/Agenda2009Aug11/</a:t>
            </a:r>
            <a:r>
              <a:rPr lang="en-US" sz="1400" dirty="0">
                <a:solidFill>
                  <a:srgbClr val="0000FF"/>
                </a:solidFill>
                <a:hlinkClick r:id="rId5"/>
              </a:rPr>
              <a:t>OSG_TG_SharedPriciples_v4</a:t>
            </a:r>
            <a:r>
              <a:rPr lang="en-US" sz="1400" dirty="0">
                <a:hlinkClick r:id="rId5"/>
              </a:rPr>
              <a:t>-3.docx</a:t>
            </a:r>
            <a:r>
              <a:rPr lang="en-US" sz="1400" dirty="0" smtClean="0"/>
              <a:t> </a:t>
            </a:r>
          </a:p>
          <a:p>
            <a:r>
              <a:rPr lang="en-US" dirty="0" smtClean="0"/>
              <a:t>Current Architecture (Draft) </a:t>
            </a:r>
            <a:r>
              <a:rPr lang="en-US" sz="1400" u="sng" dirty="0" smtClean="0">
                <a:hlinkClick r:id="rId6"/>
              </a:rPr>
              <a:t>http://osg-docdb.opensciencegrid.org/0009/000966/001/OSG-Architecture-V2.pdf</a:t>
            </a:r>
            <a:r>
              <a:rPr lang="en-US" sz="1400" u="sng" dirty="0" smtClean="0"/>
              <a:t> </a:t>
            </a:r>
            <a:endParaRPr lang="en-US" sz="1400" dirty="0" smtClean="0"/>
          </a:p>
          <a:p>
            <a:r>
              <a:rPr lang="en-US" dirty="0" smtClean="0"/>
              <a:t>ATLAS/CMS Response to DOE/NSF program managers regarding OSG </a:t>
            </a:r>
            <a:r>
              <a:rPr lang="en-US" sz="1400" dirty="0" smtClean="0">
                <a:solidFill>
                  <a:srgbClr val="000090"/>
                </a:solidFill>
                <a:hlinkClick r:id="rId7"/>
              </a:rPr>
              <a:t>https://twiki.grid.iu.edu/twiki/pub/Council/Agenda2010Mar11/USLHC-OSG-Council-03-2010-1.ppt</a:t>
            </a:r>
            <a:r>
              <a:rPr lang="en-US" sz="1400" dirty="0" smtClean="0">
                <a:solidFill>
                  <a:srgbClr val="000090"/>
                </a:solidFill>
              </a:rPr>
              <a:t> </a:t>
            </a:r>
          </a:p>
          <a:p>
            <a:r>
              <a:rPr lang="en-US" dirty="0" smtClean="0"/>
              <a:t>Definition of Satellites</a:t>
            </a:r>
            <a:r>
              <a:rPr lang="en-US" sz="1400" u="sng" dirty="0" smtClean="0">
                <a:hlinkClick r:id="rId8"/>
              </a:rPr>
              <a:t>http://osg-docdb.opensciencegrid.org/0009/000913/002/OSG%20Interface%20to%20Satellite%20Projects%20v3.pdf</a:t>
            </a:r>
            <a:r>
              <a:rPr lang="en-US" sz="1400" u="sng" dirty="0" smtClean="0"/>
              <a:t> </a:t>
            </a:r>
            <a:endParaRPr lang="en-US" sz="1400" dirty="0" smtClean="0"/>
          </a:p>
          <a:p>
            <a:endParaRPr lang="en-US" sz="1400" dirty="0" smtClean="0"/>
          </a:p>
          <a:p>
            <a:endParaRPr lang="en-US" sz="1400" dirty="0" smtClean="0"/>
          </a:p>
          <a:p>
            <a:endParaRPr lang="en-US" sz="1400" dirty="0" smtClean="0"/>
          </a:p>
          <a:p>
            <a:endParaRPr lang="en-US" sz="1400"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a:pPr>
                <a:defRPr/>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798916" y="0"/>
            <a:ext cx="7306948" cy="1065320"/>
          </a:xfrm>
        </p:spPr>
        <p:txBody>
          <a:bodyPr/>
          <a:lstStyle/>
          <a:p>
            <a:r>
              <a:rPr lang="en-US" dirty="0" smtClean="0"/>
              <a:t>Annual Staff retreat in July</a:t>
            </a:r>
            <a:endParaRPr lang="en-US" dirty="0"/>
          </a:p>
        </p:txBody>
      </p:sp>
      <p:sp>
        <p:nvSpPr>
          <p:cNvPr id="3" name="Content Placeholder 2"/>
          <p:cNvSpPr>
            <a:spLocks noGrp="1"/>
          </p:cNvSpPr>
          <p:nvPr>
            <p:ph idx="1"/>
          </p:nvPr>
        </p:nvSpPr>
        <p:spPr>
          <a:xfrm>
            <a:off x="208757" y="1200259"/>
            <a:ext cx="8628631" cy="5657741"/>
          </a:xfrm>
        </p:spPr>
        <p:txBody>
          <a:bodyPr numCol="1"/>
          <a:lstStyle/>
          <a:p>
            <a:pPr>
              <a:buNone/>
            </a:pPr>
            <a:r>
              <a:rPr lang="en-US" sz="2000" dirty="0" smtClean="0"/>
              <a:t>Core ET and area coordinators discussed program of work, ideas, out-of-band brainstorming, principles etc to help with an outline of a proposal to put before the Council. Here it is:</a:t>
            </a:r>
          </a:p>
          <a:p>
            <a:pPr algn="ctr">
              <a:buNone/>
            </a:pPr>
            <a:endParaRPr lang="en-US" sz="2000" b="1" dirty="0" smtClean="0"/>
          </a:p>
          <a:p>
            <a:pPr algn="ctr">
              <a:buNone/>
            </a:pPr>
            <a:r>
              <a:rPr lang="en-US" b="1" dirty="0" smtClean="0"/>
              <a:t>OSG 2011 – 2016</a:t>
            </a:r>
            <a:endParaRPr lang="en-US" dirty="0" smtClean="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4</a:t>
            </a:fld>
            <a:endParaRPr lang="en-US" dirty="0"/>
          </a:p>
        </p:txBody>
      </p:sp>
      <p:sp>
        <p:nvSpPr>
          <p:cNvPr id="5" name="Content Placeholder 2"/>
          <p:cNvSpPr txBox="1">
            <a:spLocks/>
          </p:cNvSpPr>
          <p:nvPr/>
        </p:nvSpPr>
        <p:spPr bwMode="auto">
          <a:xfrm>
            <a:off x="254423" y="3026944"/>
            <a:ext cx="8889577" cy="3831056"/>
          </a:xfrm>
          <a:prstGeom prst="rect">
            <a:avLst/>
          </a:prstGeom>
          <a:noFill/>
          <a:ln w="9525">
            <a:noFill/>
            <a:miter lim="800000"/>
            <a:headEnd/>
            <a:tailEnd/>
          </a:ln>
        </p:spPr>
        <p:txBody>
          <a:bodyPr vert="horz" wrap="square" lIns="91440" tIns="45720" rIns="91440" bIns="45720" numCol="2"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PI Input</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Context</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Vision</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Science and Engineering Benefits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Customer profiles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	Major accounts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	Standard accounts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	Cooperating Communities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	Possible</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Accomplishments to Date	</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Key Directions for 2011 – 2016</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Organization</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	Project Management improvements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Program of Work</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	</a:t>
            </a:r>
            <a:endParaRPr kumimoji="1" lang="en-US" sz="2400" b="1" i="0" u="none" strike="noStrike" kern="0" cap="none" spc="0" normalizeH="0" baseline="0" noProof="0" dirty="0" smtClean="0">
              <a:ln>
                <a:noFill/>
              </a:ln>
              <a:solidFill>
                <a:schemeClr val="tx2"/>
              </a:solidFill>
              <a:effectLst/>
              <a:uLnTx/>
              <a:uFillTx/>
              <a:latin typeface="+mn-lt"/>
              <a:ea typeface="+mn-ea"/>
              <a:cs typeface="ＭＳ Ｐゴシック"/>
            </a:endParaRP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endParaRPr kumimoji="1" lang="en-US" b="0" i="0" u="none" strike="noStrike" kern="0" cap="none" spc="0" normalizeH="0" baseline="0" noProof="0" dirty="0">
              <a:ln>
                <a:noFill/>
              </a:ln>
              <a:solidFill>
                <a:schemeClr val="tx2"/>
              </a:solidFill>
              <a:effectLst/>
              <a:uLnTx/>
              <a:uFillTx/>
              <a:latin typeface="+mn-lt"/>
              <a:ea typeface="+mn-ea"/>
              <a:cs typeface="ＭＳ Ｐゴシック"/>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PI Input</a:t>
            </a:r>
            <a:endParaRPr lang="en-US" dirty="0"/>
          </a:p>
        </p:txBody>
      </p:sp>
      <p:sp>
        <p:nvSpPr>
          <p:cNvPr id="5" name="Content Placeholder 4"/>
          <p:cNvSpPr>
            <a:spLocks noGrp="1"/>
          </p:cNvSpPr>
          <p:nvPr>
            <p:ph idx="1"/>
          </p:nvPr>
        </p:nvSpPr>
        <p:spPr>
          <a:xfrm>
            <a:off x="0" y="553147"/>
            <a:ext cx="9144000" cy="5466653"/>
          </a:xfrm>
        </p:spPr>
        <p:txBody>
          <a:bodyPr/>
          <a:lstStyle/>
          <a:p>
            <a:r>
              <a:rPr lang="en-US" sz="1600" dirty="0" smtClean="0"/>
              <a:t>To be a success such that no one will dream to question the existence of OSG. </a:t>
            </a:r>
          </a:p>
          <a:p>
            <a:r>
              <a:rPr lang="en-US" sz="1600" dirty="0" smtClean="0"/>
              <a:t>We support open distributed science. </a:t>
            </a:r>
            <a:r>
              <a:rPr lang="en-US" sz="1600" dirty="0" err="1" smtClean="0"/>
              <a:t>Noone</a:t>
            </a:r>
            <a:r>
              <a:rPr lang="en-US" sz="1600" dirty="0" smtClean="0"/>
              <a:t> else can do it. </a:t>
            </a:r>
            <a:endParaRPr lang="en-US" sz="1600" b="1" i="1" dirty="0" smtClean="0"/>
          </a:p>
          <a:p>
            <a:pPr>
              <a:buNone/>
            </a:pPr>
            <a:r>
              <a:rPr lang="en-US" sz="1600" b="1" i="1" dirty="0" smtClean="0"/>
              <a:t>What we need to do:</a:t>
            </a:r>
            <a:endParaRPr lang="en-US" sz="1600" dirty="0" smtClean="0"/>
          </a:p>
          <a:p>
            <a:pPr lvl="0"/>
            <a:r>
              <a:rPr lang="en-US" sz="1600" dirty="0" smtClean="0"/>
              <a:t>Become more efficient. </a:t>
            </a:r>
          </a:p>
          <a:p>
            <a:pPr lvl="0"/>
            <a:r>
              <a:rPr lang="en-US" sz="1600" dirty="0" smtClean="0"/>
              <a:t>Replace complex/difficult pieces of software stack from VDT and clean things up. </a:t>
            </a:r>
          </a:p>
          <a:p>
            <a:pPr lvl="0"/>
            <a:r>
              <a:rPr lang="en-US" sz="1600" dirty="0" smtClean="0"/>
              <a:t>Engage with first class of scientists. </a:t>
            </a:r>
          </a:p>
          <a:p>
            <a:pPr lvl="0"/>
            <a:r>
              <a:rPr lang="en-US" sz="1600" dirty="0" smtClean="0"/>
              <a:t>Do we solve new users/VO problems with technology or services? </a:t>
            </a:r>
          </a:p>
          <a:p>
            <a:pPr lvl="0"/>
            <a:r>
              <a:rPr lang="en-US" sz="1600" dirty="0" smtClean="0"/>
              <a:t>Start from and Preserve the local environment and then extend this to OSG. </a:t>
            </a:r>
          </a:p>
          <a:p>
            <a:pPr lvl="0"/>
            <a:r>
              <a:rPr lang="en-US" sz="1600" dirty="0" smtClean="0"/>
              <a:t>Success of institution A is also the success of institution B because we are all in OSG. </a:t>
            </a:r>
          </a:p>
          <a:p>
            <a:pPr>
              <a:buNone/>
            </a:pPr>
            <a:r>
              <a:rPr lang="en-US" sz="1600" b="1" i="1" dirty="0" smtClean="0"/>
              <a:t>Satellites are key:</a:t>
            </a:r>
            <a:r>
              <a:rPr lang="en-US" sz="1600" dirty="0" smtClean="0"/>
              <a:t> </a:t>
            </a:r>
          </a:p>
          <a:p>
            <a:pPr lvl="0"/>
            <a:r>
              <a:rPr lang="en-US" sz="1600" dirty="0" smtClean="0"/>
              <a:t>Endorse and manage the overhead of satellites. </a:t>
            </a:r>
          </a:p>
          <a:p>
            <a:pPr lvl="0"/>
            <a:r>
              <a:rPr lang="en-US" sz="1600" dirty="0" smtClean="0"/>
              <a:t>More efficient to have multiple projects than running a 12-15 million $ project. </a:t>
            </a:r>
          </a:p>
          <a:p>
            <a:pPr lvl="0"/>
            <a:r>
              <a:rPr lang="en-US" sz="1600" dirty="0" smtClean="0"/>
              <a:t>OSG project should anchor satellites.</a:t>
            </a:r>
          </a:p>
          <a:p>
            <a:pPr>
              <a:buNone/>
            </a:pPr>
            <a:r>
              <a:rPr lang="en-US" sz="1600" b="1" i="1" dirty="0" smtClean="0"/>
              <a:t>Data: </a:t>
            </a:r>
          </a:p>
          <a:p>
            <a:pPr lvl="0"/>
            <a:r>
              <a:rPr lang="en-US" sz="1600" dirty="0" smtClean="0"/>
              <a:t>HDFS, Consider approach/principles of contributing to open source community based software: </a:t>
            </a:r>
            <a:r>
              <a:rPr lang="en-US" sz="1600" dirty="0" err="1" smtClean="0"/>
              <a:t>e.g</a:t>
            </a:r>
            <a:r>
              <a:rPr lang="en-US" sz="1600" dirty="0" smtClean="0"/>
              <a:t>? </a:t>
            </a:r>
            <a:r>
              <a:rPr lang="en-US" sz="1600" dirty="0" err="1" smtClean="0"/>
              <a:t>hadoop</a:t>
            </a:r>
            <a:r>
              <a:rPr lang="en-US" sz="1600" dirty="0" smtClean="0"/>
              <a:t>, fedora, apache/squid.... </a:t>
            </a:r>
          </a:p>
          <a:p>
            <a:pPr lvl="0"/>
            <a:r>
              <a:rPr lang="en-US" sz="1600" dirty="0" smtClean="0"/>
              <a:t>WLCG Demonstrators  - are these the best approach with Caching on demand as the mantra.</a:t>
            </a:r>
          </a:p>
          <a:p>
            <a:pPr lvl="0"/>
            <a:r>
              <a:rPr lang="en-US" sz="1600" dirty="0" smtClean="0"/>
              <a:t>Need to consider the Theory of data and data management. </a:t>
            </a:r>
          </a:p>
          <a:p>
            <a:pPr lvl="0"/>
            <a:r>
              <a:rPr lang="en-US" sz="1600" dirty="0" smtClean="0"/>
              <a:t>Would be extremely successful if we could have offered a storage and backup solution to the biologists.  </a:t>
            </a:r>
          </a:p>
          <a:p>
            <a:pPr lvl="0"/>
            <a:r>
              <a:rPr lang="en-US" sz="1600" dirty="0" smtClean="0"/>
              <a:t>Consider how to successfully address needs at the end of the WBS: Documentation. Education. Management.</a:t>
            </a:r>
          </a:p>
          <a:p>
            <a:endParaRPr lang="en-US" sz="1600"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Context</a:t>
            </a:r>
            <a:endParaRPr lang="en-US" dirty="0"/>
          </a:p>
        </p:txBody>
      </p:sp>
      <p:sp>
        <p:nvSpPr>
          <p:cNvPr id="3" name="Content Placeholder 2"/>
          <p:cNvSpPr>
            <a:spLocks noGrp="1"/>
          </p:cNvSpPr>
          <p:nvPr>
            <p:ph idx="1"/>
          </p:nvPr>
        </p:nvSpPr>
        <p:spPr/>
        <p:txBody>
          <a:bodyPr/>
          <a:lstStyle/>
          <a:p>
            <a:pPr lvl="0"/>
            <a:r>
              <a:rPr lang="en-US" sz="2000" dirty="0" smtClean="0"/>
              <a:t>Integrative collaboration.  End-user researcher requirements drive activities. </a:t>
            </a:r>
          </a:p>
          <a:p>
            <a:pPr lvl="0"/>
            <a:r>
              <a:rPr lang="en-US" sz="2000" dirty="0" smtClean="0"/>
              <a:t>Sustaining quality production for active science societies</a:t>
            </a:r>
          </a:p>
          <a:p>
            <a:pPr lvl="0"/>
            <a:r>
              <a:rPr lang="en-US" sz="2000" dirty="0" smtClean="0"/>
              <a:t>Transformation and innovation in end-to-end distributed science</a:t>
            </a:r>
          </a:p>
          <a:p>
            <a:pPr lvl="0"/>
            <a:r>
              <a:rPr lang="en-US" sz="2000" dirty="0" smtClean="0"/>
              <a:t>Anchoring satellite projects for independent but synergistic contributions</a:t>
            </a:r>
          </a:p>
          <a:p>
            <a:pPr lvl="0"/>
            <a:r>
              <a:rPr lang="en-US" sz="2000" dirty="0" smtClean="0"/>
              <a:t>Focus on hundreds of commodity cluster resources of various types, connected via production and/or wide area experimental networks.</a:t>
            </a:r>
          </a:p>
          <a:p>
            <a:pPr lvl="0"/>
            <a:r>
              <a:rPr lang="en-US" sz="2000" dirty="0" smtClean="0"/>
              <a:t>Additionally providing access to specialized resources for specific tests and/or applications.</a:t>
            </a:r>
            <a:r>
              <a:rPr lang="en-US" dirty="0" smtClean="0"/>
              <a:t> </a:t>
            </a:r>
          </a:p>
          <a:p>
            <a:pPr lvl="0"/>
            <a:r>
              <a:rPr lang="en-US" sz="2000" dirty="0" smtClean="0"/>
              <a:t>Closer ties and partnerships with DOE ASCR facilities and NSF XD and CF21 programs.</a:t>
            </a:r>
          </a:p>
          <a:p>
            <a:pPr lvl="0"/>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 ASCR facilities </a:t>
            </a:r>
            <a:endParaRPr lang="en-US" dirty="0"/>
          </a:p>
        </p:txBody>
      </p:sp>
      <p:sp>
        <p:nvSpPr>
          <p:cNvPr id="3" name="Content Placeholder 2"/>
          <p:cNvSpPr>
            <a:spLocks noGrp="1"/>
          </p:cNvSpPr>
          <p:nvPr>
            <p:ph idx="1"/>
          </p:nvPr>
        </p:nvSpPr>
        <p:spPr/>
        <p:txBody>
          <a:bodyPr/>
          <a:lstStyle/>
          <a:p>
            <a:pPr lvl="0"/>
            <a:r>
              <a:rPr lang="en-US" dirty="0" smtClean="0"/>
              <a:t>ESNET</a:t>
            </a:r>
          </a:p>
          <a:p>
            <a:pPr lvl="1"/>
            <a:r>
              <a:rPr lang="en-US" dirty="0" smtClean="0"/>
              <a:t>Proposed a model of association for discussion. </a:t>
            </a:r>
          </a:p>
          <a:p>
            <a:pPr lvl="1"/>
            <a:r>
              <a:rPr lang="en-US" dirty="0" smtClean="0"/>
              <a:t>What is in the “Facility Operations” for potential ?</a:t>
            </a:r>
          </a:p>
          <a:p>
            <a:pPr lvl="2"/>
            <a:r>
              <a:rPr lang="en-US" sz="1800" dirty="0" smtClean="0"/>
              <a:t>Operational Support.</a:t>
            </a:r>
          </a:p>
          <a:p>
            <a:pPr lvl="2"/>
            <a:r>
              <a:rPr lang="en-US" sz="1800" dirty="0" smtClean="0"/>
              <a:t>Operational Hosted Services.</a:t>
            </a:r>
          </a:p>
          <a:p>
            <a:pPr lvl="2"/>
            <a:r>
              <a:rPr lang="en-US" sz="1800" dirty="0" smtClean="0"/>
              <a:t>Availability, accounting and monitoring of Registered (Site and other) Services.</a:t>
            </a:r>
          </a:p>
          <a:p>
            <a:pPr lvl="2"/>
            <a:r>
              <a:rPr lang="en-US" sz="1800" dirty="0" smtClean="0"/>
              <a:t>Operational Security.</a:t>
            </a:r>
          </a:p>
          <a:p>
            <a:pPr lvl="2"/>
            <a:r>
              <a:rPr lang="en-US" sz="1800" dirty="0" smtClean="0"/>
              <a:t>Support services – documentation, mail lists etc. </a:t>
            </a:r>
          </a:p>
          <a:p>
            <a:pPr lvl="0"/>
            <a:r>
              <a:rPr lang="en-US" dirty="0" smtClean="0"/>
              <a:t>NERSC</a:t>
            </a:r>
          </a:p>
          <a:p>
            <a:pPr lvl="1"/>
            <a:r>
              <a:rPr lang="en-US" sz="1800" dirty="0" smtClean="0"/>
              <a:t>First discussion of synergistic areas with </a:t>
            </a:r>
            <a:r>
              <a:rPr lang="en-US" sz="1800" dirty="0" err="1" smtClean="0"/>
              <a:t>s/w</a:t>
            </a:r>
            <a:endParaRPr lang="en-US" sz="1800" dirty="0" smtClean="0"/>
          </a:p>
          <a:p>
            <a:endParaRPr lang="en-US"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73651" y="673100"/>
            <a:ext cx="7657613" cy="1130300"/>
          </a:xfrm>
        </p:spPr>
        <p:txBody>
          <a:bodyPr/>
          <a:lstStyle/>
          <a:p>
            <a:r>
              <a:rPr lang="en-US" dirty="0" smtClean="0"/>
              <a:t>Strategic partnership with ESNET is in OSG’s interest.</a:t>
            </a:r>
            <a:endParaRPr lang="en-US" dirty="0"/>
          </a:p>
        </p:txBody>
      </p:sp>
      <p:pic>
        <p:nvPicPr>
          <p:cNvPr id="5" name="Content Placeholder 4" descr="Slide05.gif"/>
          <p:cNvPicPr>
            <a:picLocks noGrp="1" noChangeAspect="1"/>
          </p:cNvPicPr>
          <p:nvPr>
            <p:ph idx="1"/>
          </p:nvPr>
        </p:nvPicPr>
        <p:blipFill>
          <a:blip r:embed="rId2"/>
          <a:srcRect l="-5019" r="-5019"/>
          <a:stretch>
            <a:fillRect/>
          </a:stretch>
        </p:blipFill>
        <p:spPr>
          <a:xfrm>
            <a:off x="987627" y="1752600"/>
            <a:ext cx="7173683" cy="4889500"/>
          </a:xfrm>
        </p:spPr>
      </p:pic>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26051" y="2032000"/>
            <a:ext cx="7657613" cy="560345"/>
          </a:xfrm>
        </p:spPr>
        <p:txBody>
          <a:bodyPr/>
          <a:lstStyle/>
          <a:p>
            <a:r>
              <a:rPr lang="en-US" dirty="0" smtClean="0"/>
              <a:t>NSF CF21</a:t>
            </a:r>
            <a:endParaRPr lang="en-US" dirty="0"/>
          </a:p>
        </p:txBody>
      </p:sp>
      <p:sp>
        <p:nvSpPr>
          <p:cNvPr id="3" name="Content Placeholder 2"/>
          <p:cNvSpPr>
            <a:spLocks noGrp="1"/>
          </p:cNvSpPr>
          <p:nvPr>
            <p:ph idx="1"/>
          </p:nvPr>
        </p:nvSpPr>
        <p:spPr>
          <a:xfrm>
            <a:off x="774700" y="722222"/>
            <a:ext cx="7772400" cy="1398678"/>
          </a:xfrm>
        </p:spPr>
        <p:txBody>
          <a:bodyPr/>
          <a:lstStyle/>
          <a:p>
            <a:r>
              <a:rPr lang="en-US" sz="1800" dirty="0" smtClean="0"/>
              <a:t>2 XD CMS proposals submitted July 16</a:t>
            </a:r>
            <a:r>
              <a:rPr lang="en-US" sz="1800" baseline="30000" dirty="0" smtClean="0"/>
              <a:t>th</a:t>
            </a:r>
            <a:r>
              <a:rPr lang="en-US" sz="1800" dirty="0" smtClean="0"/>
              <a:t>.</a:t>
            </a:r>
          </a:p>
          <a:p>
            <a:r>
              <a:rPr lang="en-US" sz="1800" dirty="0" smtClean="0"/>
              <a:t>Separate letters of support/commitment from OSG</a:t>
            </a:r>
          </a:p>
          <a:p>
            <a:r>
              <a:rPr lang="en-US" sz="1800" dirty="0" smtClean="0"/>
              <a:t>First review mid-September. </a:t>
            </a:r>
          </a:p>
          <a:p>
            <a:pPr>
              <a:buNone/>
            </a:pPr>
            <a:endParaRPr lang="en-US"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9</a:t>
            </a:fld>
            <a:endParaRPr lang="en-US" dirty="0"/>
          </a:p>
        </p:txBody>
      </p:sp>
      <p:sp>
        <p:nvSpPr>
          <p:cNvPr id="5" name="Title 1"/>
          <p:cNvSpPr txBox="1">
            <a:spLocks/>
          </p:cNvSpPr>
          <p:nvPr/>
        </p:nvSpPr>
        <p:spPr bwMode="auto">
          <a:xfrm>
            <a:off x="600651" y="152400"/>
            <a:ext cx="7657613" cy="56034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sz="3200" b="0" i="0" u="none" strike="noStrike" kern="0" cap="none" spc="0" normalizeH="0" baseline="0" noProof="0" smtClean="0">
                <a:ln>
                  <a:noFill/>
                </a:ln>
                <a:solidFill>
                  <a:srgbClr val="000080"/>
                </a:solidFill>
                <a:effectLst/>
                <a:uLnTx/>
                <a:uFillTx/>
                <a:latin typeface="+mj-lt"/>
                <a:ea typeface="+mj-ea"/>
                <a:cs typeface="ＭＳ Ｐゴシック"/>
              </a:rPr>
              <a:t>NSF XD</a:t>
            </a:r>
            <a:endParaRPr kumimoji="1" lang="en-US" sz="3200" b="0" i="0" u="none" strike="noStrike" kern="0" cap="none" spc="0" normalizeH="0" baseline="0" noProof="0" dirty="0">
              <a:ln>
                <a:noFill/>
              </a:ln>
              <a:solidFill>
                <a:srgbClr val="000080"/>
              </a:solidFill>
              <a:effectLst/>
              <a:uLnTx/>
              <a:uFillTx/>
              <a:latin typeface="+mj-lt"/>
              <a:ea typeface="+mj-ea"/>
              <a:cs typeface="ＭＳ Ｐゴシック"/>
            </a:endParaRPr>
          </a:p>
        </p:txBody>
      </p:sp>
      <p:sp>
        <p:nvSpPr>
          <p:cNvPr id="6" name="Content Placeholder 2"/>
          <p:cNvSpPr txBox="1">
            <a:spLocks/>
          </p:cNvSpPr>
          <p:nvPr/>
        </p:nvSpPr>
        <p:spPr bwMode="auto">
          <a:xfrm>
            <a:off x="698500" y="2855822"/>
            <a:ext cx="7772400" cy="31385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SSI/SSE/S2I2</a:t>
            </a:r>
          </a:p>
          <a:p>
            <a:pPr marL="342900" lvl="0" indent="-342900" eaLnBrk="0" hangingPunct="0">
              <a:spcBef>
                <a:spcPct val="20000"/>
              </a:spcBef>
              <a:buClr>
                <a:srgbClr val="000080"/>
              </a:buClr>
              <a:buFont typeface="Times"/>
              <a:buChar char="•"/>
            </a:pPr>
            <a:r>
              <a:rPr lang="en-US" sz="1800" dirty="0" smtClean="0">
                <a:solidFill>
                  <a:srgbClr val="000000"/>
                </a:solidFill>
                <a:latin typeface="+mn-lt"/>
                <a:ea typeface="Consolas"/>
                <a:cs typeface="Consolas"/>
              </a:rPr>
              <a:t>Workshop to provide input to "Distributed Computing, Multidisciplinary Science and the NSF's Software </a:t>
            </a:r>
            <a:r>
              <a:rPr lang="en-US" sz="1800" dirty="0" err="1" smtClean="0">
                <a:solidFill>
                  <a:srgbClr val="000000"/>
                </a:solidFill>
                <a:latin typeface="+mn-lt"/>
                <a:ea typeface="Consolas"/>
                <a:cs typeface="Consolas"/>
              </a:rPr>
              <a:t>Insitute</a:t>
            </a:r>
            <a:r>
              <a:rPr lang="en-US" sz="1800" dirty="0" smtClean="0">
                <a:solidFill>
                  <a:srgbClr val="000000"/>
                </a:solidFill>
                <a:latin typeface="+mn-lt"/>
                <a:ea typeface="Consolas"/>
                <a:cs typeface="Consolas"/>
              </a:rPr>
              <a:t> Program,” under the direction of </a:t>
            </a:r>
            <a:r>
              <a:rPr lang="en-US" sz="1800" dirty="0" err="1" smtClean="0">
                <a:solidFill>
                  <a:srgbClr val="000000"/>
                </a:solidFill>
                <a:latin typeface="+mn-lt"/>
                <a:ea typeface="Consolas"/>
                <a:cs typeface="Consolas"/>
              </a:rPr>
              <a:t>Miron</a:t>
            </a:r>
            <a:r>
              <a:rPr lang="en-US" sz="1800" dirty="0" smtClean="0">
                <a:solidFill>
                  <a:srgbClr val="000000"/>
                </a:solidFill>
                <a:latin typeface="+mn-lt"/>
                <a:ea typeface="Consolas"/>
                <a:cs typeface="Consolas"/>
              </a:rPr>
              <a:t> </a:t>
            </a:r>
            <a:r>
              <a:rPr lang="en-US" sz="1800" dirty="0" err="1" smtClean="0">
                <a:solidFill>
                  <a:srgbClr val="000000"/>
                </a:solidFill>
                <a:latin typeface="+mn-lt"/>
                <a:ea typeface="Consolas"/>
                <a:cs typeface="Consolas"/>
              </a:rPr>
              <a:t>Livny</a:t>
            </a:r>
            <a:r>
              <a:rPr lang="en-US" sz="1800" dirty="0" smtClean="0">
                <a:solidFill>
                  <a:srgbClr val="000000"/>
                </a:solidFill>
                <a:latin typeface="+mn-lt"/>
                <a:ea typeface="Consolas"/>
                <a:cs typeface="Consolas"/>
              </a:rPr>
              <a:t>, Ian Foster, Ruth Pordes.</a:t>
            </a:r>
            <a:r>
              <a:rPr kumimoji="1" lang="en-US" sz="1800" kern="0" dirty="0" smtClean="0">
                <a:solidFill>
                  <a:schemeClr val="tx2"/>
                </a:solidFill>
                <a:latin typeface="+mn-lt"/>
                <a:ea typeface="+mn-ea"/>
              </a:rPr>
              <a:t> </a:t>
            </a:r>
            <a:r>
              <a:rPr kumimoji="1" lang="en-US" sz="1800" kern="0" dirty="0" smtClean="0">
                <a:solidFill>
                  <a:schemeClr val="tx2"/>
                </a:solidFill>
                <a:latin typeface="+mn-lt"/>
                <a:ea typeface="+mn-ea"/>
                <a:hlinkClick r:id="rId2"/>
              </a:rPr>
              <a:t>https://sites.google.com/site/distributedcomputings2i2/</a:t>
            </a:r>
            <a:r>
              <a:rPr kumimoji="1" lang="en-US" sz="1800" kern="0" dirty="0" smtClean="0">
                <a:solidFill>
                  <a:schemeClr val="tx2"/>
                </a:solidFill>
                <a:latin typeface="+mn-lt"/>
                <a:ea typeface="+mn-ea"/>
              </a:rPr>
              <a:t> Workshops at end of August. Report in mid-</a:t>
            </a:r>
            <a:r>
              <a:rPr kumimoji="1" lang="en-US" sz="1800" kern="0" dirty="0" err="1" smtClean="0">
                <a:solidFill>
                  <a:schemeClr val="tx2"/>
                </a:solidFill>
                <a:latin typeface="+mn-lt"/>
                <a:ea typeface="+mn-ea"/>
              </a:rPr>
              <a:t>september</a:t>
            </a:r>
            <a:r>
              <a:rPr kumimoji="1" lang="en-US" sz="1800" kern="0" dirty="0" smtClean="0">
                <a:solidFill>
                  <a:schemeClr val="tx2"/>
                </a:solidFill>
                <a:latin typeface="+mn-lt"/>
                <a:ea typeface="+mn-ea"/>
              </a:rPr>
              <a:t> to NSF.</a:t>
            </a:r>
            <a:endParaRPr lang="en-US" sz="1800" dirty="0" smtClean="0">
              <a:solidFill>
                <a:srgbClr val="000000"/>
              </a:solidFill>
              <a:latin typeface="+mn-lt"/>
              <a:ea typeface="Consolas"/>
              <a:cs typeface="Consola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Japanese Art">
  <a:themeElements>
    <a:clrScheme name="">
      <a:dk1>
        <a:srgbClr val="000000"/>
      </a:dk1>
      <a:lt1>
        <a:srgbClr val="FFFFFF"/>
      </a:lt1>
      <a:dk2>
        <a:srgbClr val="23005F"/>
      </a:dk2>
      <a:lt2>
        <a:srgbClr val="808080"/>
      </a:lt2>
      <a:accent1>
        <a:srgbClr val="C70000"/>
      </a:accent1>
      <a:accent2>
        <a:srgbClr val="5554FF"/>
      </a:accent2>
      <a:accent3>
        <a:srgbClr val="FFFFFF"/>
      </a:accent3>
      <a:accent4>
        <a:srgbClr val="000000"/>
      </a:accent4>
      <a:accent5>
        <a:srgbClr val="E0AAAA"/>
      </a:accent5>
      <a:accent6>
        <a:srgbClr val="4C4BE7"/>
      </a:accent6>
      <a:hlink>
        <a:srgbClr val="111A99"/>
      </a:hlink>
      <a:folHlink>
        <a:srgbClr val="99CC00"/>
      </a:folHlink>
    </a:clrScheme>
    <a:fontScheme name="Japanese Art">
      <a:majorFont>
        <a:latin typeface="Futura"/>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accent2"/>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20000"/>
          </a:spcBef>
          <a:spcAft>
            <a:spcPct val="0"/>
          </a:spcAft>
          <a:buClrTx/>
          <a:buSzTx/>
          <a:buFontTx/>
          <a:buNone/>
          <a:tabLst/>
          <a:defRPr kumimoji="0" lang="en-US" sz="2000" b="0" i="0" u="none" strike="noStrike" cap="none" normalizeH="0" baseline="0" smtClean="0">
            <a:ln>
              <a:noFill/>
            </a:ln>
            <a:solidFill>
              <a:srgbClr val="660066"/>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accent2"/>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20000"/>
          </a:spcBef>
          <a:spcAft>
            <a:spcPct val="0"/>
          </a:spcAft>
          <a:buClrTx/>
          <a:buSzTx/>
          <a:buFontTx/>
          <a:buNone/>
          <a:tabLst/>
          <a:defRPr kumimoji="0" lang="en-US" sz="2000" b="0" i="0" u="none" strike="noStrike" cap="none" normalizeH="0" baseline="0" smtClean="0">
            <a:ln>
              <a:noFill/>
            </a:ln>
            <a:solidFill>
              <a:srgbClr val="660066"/>
            </a:solidFill>
            <a:effectLst/>
            <a:latin typeface="Arial" charset="0"/>
          </a:defRPr>
        </a:defPPr>
      </a:lstStyle>
    </a:lnDef>
  </a:objectDefaults>
  <a:extraClrSchemeLst>
    <a:extraClrScheme>
      <a:clrScheme name="Japanese Art 1">
        <a:dk1>
          <a:srgbClr val="000000"/>
        </a:dk1>
        <a:lt1>
          <a:srgbClr val="D9C641"/>
        </a:lt1>
        <a:dk2>
          <a:srgbClr val="23005F"/>
        </a:dk2>
        <a:lt2>
          <a:srgbClr val="808080"/>
        </a:lt2>
        <a:accent1>
          <a:srgbClr val="C70000"/>
        </a:accent1>
        <a:accent2>
          <a:srgbClr val="5554FF"/>
        </a:accent2>
        <a:accent3>
          <a:srgbClr val="E9DFB0"/>
        </a:accent3>
        <a:accent4>
          <a:srgbClr val="000000"/>
        </a:accent4>
        <a:accent5>
          <a:srgbClr val="E0AAAA"/>
        </a:accent5>
        <a:accent6>
          <a:srgbClr val="4C4BE7"/>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19797</TotalTime>
  <Words>2713</Words>
  <Application>Microsoft Macintosh PowerPoint</Application>
  <PresentationFormat>On-screen Show (4:3)</PresentationFormat>
  <Paragraphs>290</Paragraphs>
  <Slides>22</Slides>
  <Notes>1</Notes>
  <HiddenSlides>0</HiddenSlides>
  <MMClips>0</MMClips>
  <ScaleCrop>false</ScaleCrop>
  <HeadingPairs>
    <vt:vector size="4" baseType="variant">
      <vt:variant>
        <vt:lpstr>Design Template</vt:lpstr>
      </vt:variant>
      <vt:variant>
        <vt:i4>1</vt:i4>
      </vt:variant>
      <vt:variant>
        <vt:lpstr>Slide Titles</vt:lpstr>
      </vt:variant>
      <vt:variant>
        <vt:i4>22</vt:i4>
      </vt:variant>
    </vt:vector>
  </HeadingPairs>
  <TitlesOfParts>
    <vt:vector size="23" baseType="lpstr">
      <vt:lpstr>Japanese Art</vt:lpstr>
      <vt:lpstr> OSG’ Planning work in progress…   Major stakeholder meeting – August 17th 2010 Council Meeting - August 18th 2010  Ruth Pordes OSG Executive Director,  on behalf of the OSG Project V4 </vt:lpstr>
      <vt:lpstr>Schedule (run past DOE and NSF) </vt:lpstr>
      <vt:lpstr>Preparatory Documents – seen before</vt:lpstr>
      <vt:lpstr>Annual Staff retreat in July</vt:lpstr>
      <vt:lpstr>PI Input</vt:lpstr>
      <vt:lpstr>Context</vt:lpstr>
      <vt:lpstr>DOE ASCR facilities </vt:lpstr>
      <vt:lpstr>Strategic partnership with ESNET is in OSG’s interest.</vt:lpstr>
      <vt:lpstr>NSF CF21</vt:lpstr>
      <vt:lpstr>Vision</vt:lpstr>
      <vt:lpstr> Science and Engineering Benefits – Customer profiles – (1 </vt:lpstr>
      <vt:lpstr>Science and Engineering Benefits – Customer profiles (2 </vt:lpstr>
      <vt:lpstr>Accomplishments to Date </vt:lpstr>
      <vt:lpstr>Key Directions for 2011 – 2016 </vt:lpstr>
      <vt:lpstr>Organization (1</vt:lpstr>
      <vt:lpstr>Organization (2 – rationalize current areas..)</vt:lpstr>
      <vt:lpstr>Program of Work</vt:lpstr>
      <vt:lpstr>Satellites</vt:lpstr>
      <vt:lpstr>From Aug 2009 &amp; Mar 2010</vt:lpstr>
      <vt:lpstr>Core Mission - 1</vt:lpstr>
      <vt:lpstr>Core Misson - 2</vt:lpstr>
      <vt:lpstr>Operations Services, Security, Sites</vt:lpstr>
    </vt:vector>
  </TitlesOfParts>
  <Manager/>
  <Company>Fermilab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PjM Report for OSG Review Jan-2009</dc:title>
  <dc:creator>Chander Sehgal</dc:creator>
  <cp:keywords/>
  <cp:lastModifiedBy>Ruth Pordes</cp:lastModifiedBy>
  <cp:revision>863</cp:revision>
  <cp:lastPrinted>2010-08-18T16:03:18Z</cp:lastPrinted>
  <dcterms:created xsi:type="dcterms:W3CDTF">2010-08-23T19:09:04Z</dcterms:created>
  <dcterms:modified xsi:type="dcterms:W3CDTF">2010-08-23T21:36:15Z</dcterms:modified>
</cp:coreProperties>
</file>