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7" r:id="rId2"/>
    <p:sldId id="261" r:id="rId3"/>
    <p:sldId id="270" r:id="rId4"/>
    <p:sldId id="271" r:id="rId5"/>
    <p:sldId id="264" r:id="rId6"/>
    <p:sldId id="265" r:id="rId7"/>
    <p:sldId id="267" r:id="rId8"/>
    <p:sldId id="266" r:id="rId9"/>
    <p:sldId id="268" r:id="rId10"/>
    <p:sldId id="26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94700" autoAdjust="0"/>
  </p:normalViewPr>
  <p:slideViewPr>
    <p:cSldViewPr snapToGrid="0" snapToObjects="1">
      <p:cViewPr varScale="1">
        <p:scale>
          <a:sx n="78" d="100"/>
          <a:sy n="78" d="100"/>
        </p:scale>
        <p:origin x="-98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12BB35-B939-1643-A819-4E929C2A35C3}" type="datetimeFigureOut">
              <a:rPr lang="en-US"/>
              <a:pPr/>
              <a:t>6/14/11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409644-6B1A-9E44-8218-CFA3D094ABCC}" type="slidenum">
              <a:rPr/>
              <a:pPr/>
              <a:t>‹#›</a:t>
            </a:fld>
            <a:endParaRPr lang="en-US"/>
          </a:p>
        </p:txBody>
      </p:sp>
    </p:spTree>
    <p:extLst>
      <p:ext uri="{BB962C8B-B14F-4D97-AF65-F5344CB8AC3E}">
        <p14:creationId xmlns:p14="http://schemas.microsoft.com/office/powerpoint/2010/main" val="1656725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880671-CBDE-1B4B-970D-8F2CF406B59F}" type="datetimeFigureOut">
              <a:rPr lang="en-US"/>
              <a:pPr/>
              <a:t>6/14/11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6018E-9E1B-4E4C-8680-7FC25EB96052}" type="slidenum">
              <a:rPr/>
              <a:pPr/>
              <a:t>‹#›</a:t>
            </a:fld>
            <a:endParaRPr lang="en-US"/>
          </a:p>
        </p:txBody>
      </p:sp>
    </p:spTree>
    <p:extLst>
      <p:ext uri="{BB962C8B-B14F-4D97-AF65-F5344CB8AC3E}">
        <p14:creationId xmlns:p14="http://schemas.microsoft.com/office/powerpoint/2010/main" val="18324809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7244DD9-5AEF-1A4D-81B7-9B07D8D34917}" type="datetime1">
              <a:rPr lang="en-US" smtClean="0"/>
              <a:t>6/14/11</a:t>
            </a:fld>
            <a:endParaRPr lang="en-US"/>
          </a:p>
        </p:txBody>
      </p:sp>
      <p:sp>
        <p:nvSpPr>
          <p:cNvPr id="5" name="Footer Placeholder 4"/>
          <p:cNvSpPr>
            <a:spLocks noGrp="1"/>
          </p:cNvSpPr>
          <p:nvPr>
            <p:ph type="ftr" sz="quarter" idx="11"/>
          </p:nvPr>
        </p:nvSpPr>
        <p:spPr/>
        <p:txBody>
          <a:bodyPr/>
          <a:lstStyle/>
          <a:p>
            <a:r>
              <a:rPr lang="en-US" smtClean="0"/>
              <a:t>Discussion between DOE and OSG Executive Team</a:t>
            </a:r>
            <a:endParaRPr lang="en-US"/>
          </a:p>
        </p:txBody>
      </p:sp>
      <p:sp>
        <p:nvSpPr>
          <p:cNvPr id="6" name="Slide Number Placeholder 5"/>
          <p:cNvSpPr>
            <a:spLocks noGrp="1"/>
          </p:cNvSpPr>
          <p:nvPr>
            <p:ph type="sldNum" sz="quarter" idx="12"/>
          </p:nvPr>
        </p:nvSpPr>
        <p:spPr/>
        <p:txBody>
          <a:bodyPr/>
          <a:lstStyle/>
          <a:p>
            <a:fld id="{F0A9B6CF-0717-6147-85C2-E37A5D60BFE9}" type="slidenum">
              <a: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B1BD38-21DE-CA4A-911C-E9FB4494ABB4}" type="datetime1">
              <a:rPr lang="en-US" smtClean="0"/>
              <a:t>6/14/11</a:t>
            </a:fld>
            <a:endParaRPr lang="en-US"/>
          </a:p>
        </p:txBody>
      </p:sp>
      <p:sp>
        <p:nvSpPr>
          <p:cNvPr id="5" name="Footer Placeholder 4"/>
          <p:cNvSpPr>
            <a:spLocks noGrp="1"/>
          </p:cNvSpPr>
          <p:nvPr>
            <p:ph type="ftr" sz="quarter" idx="11"/>
          </p:nvPr>
        </p:nvSpPr>
        <p:spPr/>
        <p:txBody>
          <a:bodyPr/>
          <a:lstStyle/>
          <a:p>
            <a:r>
              <a:rPr lang="en-US" smtClean="0"/>
              <a:t>Discussion between DOE and OSG Executive Team</a:t>
            </a:r>
            <a:endParaRPr lang="en-US"/>
          </a:p>
        </p:txBody>
      </p:sp>
      <p:sp>
        <p:nvSpPr>
          <p:cNvPr id="6" name="Slide Number Placeholder 5"/>
          <p:cNvSpPr>
            <a:spLocks noGrp="1"/>
          </p:cNvSpPr>
          <p:nvPr>
            <p:ph type="sldNum" sz="quarter" idx="12"/>
          </p:nvPr>
        </p:nvSpPr>
        <p:spPr/>
        <p:txBody>
          <a:bodyPr/>
          <a:lstStyle/>
          <a:p>
            <a:fld id="{F0A9B6CF-0717-6147-85C2-E37A5D60BFE9}" type="slidenum">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73787C-2C0C-2F48-874F-88912FEE36F0}" type="datetime1">
              <a:rPr lang="en-US" smtClean="0"/>
              <a:t>6/14/11</a:t>
            </a:fld>
            <a:endParaRPr lang="en-US"/>
          </a:p>
        </p:txBody>
      </p:sp>
      <p:sp>
        <p:nvSpPr>
          <p:cNvPr id="5" name="Footer Placeholder 4"/>
          <p:cNvSpPr>
            <a:spLocks noGrp="1"/>
          </p:cNvSpPr>
          <p:nvPr>
            <p:ph type="ftr" sz="quarter" idx="11"/>
          </p:nvPr>
        </p:nvSpPr>
        <p:spPr/>
        <p:txBody>
          <a:bodyPr/>
          <a:lstStyle/>
          <a:p>
            <a:r>
              <a:rPr lang="en-US" smtClean="0"/>
              <a:t>Discussion between DOE and OSG Executive Team</a:t>
            </a:r>
            <a:endParaRPr lang="en-US"/>
          </a:p>
        </p:txBody>
      </p:sp>
      <p:sp>
        <p:nvSpPr>
          <p:cNvPr id="6" name="Slide Number Placeholder 5"/>
          <p:cNvSpPr>
            <a:spLocks noGrp="1"/>
          </p:cNvSpPr>
          <p:nvPr>
            <p:ph type="sldNum" sz="quarter" idx="12"/>
          </p:nvPr>
        </p:nvSpPr>
        <p:spPr/>
        <p:txBody>
          <a:bodyPr/>
          <a:lstStyle/>
          <a:p>
            <a:fld id="{F0A9B6CF-0717-6147-85C2-E37A5D60BFE9}" type="slidenum">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FF6BC0-D9BB-E343-8BB6-86FE35DAA609}" type="datetime1">
              <a:rPr lang="en-US" smtClean="0"/>
              <a:t>6/14/11</a:t>
            </a:fld>
            <a:endParaRPr lang="en-US"/>
          </a:p>
        </p:txBody>
      </p:sp>
      <p:sp>
        <p:nvSpPr>
          <p:cNvPr id="5" name="Footer Placeholder 4"/>
          <p:cNvSpPr>
            <a:spLocks noGrp="1"/>
          </p:cNvSpPr>
          <p:nvPr>
            <p:ph type="ftr" sz="quarter" idx="11"/>
          </p:nvPr>
        </p:nvSpPr>
        <p:spPr/>
        <p:txBody>
          <a:bodyPr/>
          <a:lstStyle/>
          <a:p>
            <a:r>
              <a:rPr lang="en-US" smtClean="0"/>
              <a:t>Discussion between DOE and OSG Executive Team</a:t>
            </a:r>
            <a:endParaRPr lang="en-US"/>
          </a:p>
        </p:txBody>
      </p:sp>
      <p:sp>
        <p:nvSpPr>
          <p:cNvPr id="6" name="Slide Number Placeholder 5"/>
          <p:cNvSpPr>
            <a:spLocks noGrp="1"/>
          </p:cNvSpPr>
          <p:nvPr>
            <p:ph type="sldNum" sz="quarter" idx="12"/>
          </p:nvPr>
        </p:nvSpPr>
        <p:spPr/>
        <p:txBody>
          <a:bodyPr/>
          <a:lstStyle/>
          <a:p>
            <a:fld id="{F0A9B6CF-0717-6147-85C2-E37A5D60BFE9}" type="slidenum">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AE76C2-C2FC-1040-A513-E583BDE6B7D7}" type="datetime1">
              <a:rPr lang="en-US" smtClean="0"/>
              <a:t>6/14/11</a:t>
            </a:fld>
            <a:endParaRPr lang="en-US"/>
          </a:p>
        </p:txBody>
      </p:sp>
      <p:sp>
        <p:nvSpPr>
          <p:cNvPr id="5" name="Footer Placeholder 4"/>
          <p:cNvSpPr>
            <a:spLocks noGrp="1"/>
          </p:cNvSpPr>
          <p:nvPr>
            <p:ph type="ftr" sz="quarter" idx="11"/>
          </p:nvPr>
        </p:nvSpPr>
        <p:spPr/>
        <p:txBody>
          <a:bodyPr/>
          <a:lstStyle/>
          <a:p>
            <a:r>
              <a:rPr lang="en-US" smtClean="0"/>
              <a:t>Discussion between DOE and OSG Executive Team</a:t>
            </a:r>
            <a:endParaRPr lang="en-US"/>
          </a:p>
        </p:txBody>
      </p:sp>
      <p:sp>
        <p:nvSpPr>
          <p:cNvPr id="6" name="Slide Number Placeholder 5"/>
          <p:cNvSpPr>
            <a:spLocks noGrp="1"/>
          </p:cNvSpPr>
          <p:nvPr>
            <p:ph type="sldNum" sz="quarter" idx="12"/>
          </p:nvPr>
        </p:nvSpPr>
        <p:spPr/>
        <p:txBody>
          <a:bodyPr/>
          <a:lstStyle/>
          <a:p>
            <a:fld id="{F0A9B6CF-0717-6147-85C2-E37A5D60BFE9}" type="slidenum">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EFD887-B031-0044-B62F-28F2AC41410A}" type="datetime1">
              <a:rPr lang="en-US" smtClean="0"/>
              <a:t>6/14/11</a:t>
            </a:fld>
            <a:endParaRPr lang="en-US"/>
          </a:p>
        </p:txBody>
      </p:sp>
      <p:sp>
        <p:nvSpPr>
          <p:cNvPr id="6" name="Footer Placeholder 5"/>
          <p:cNvSpPr>
            <a:spLocks noGrp="1"/>
          </p:cNvSpPr>
          <p:nvPr>
            <p:ph type="ftr" sz="quarter" idx="11"/>
          </p:nvPr>
        </p:nvSpPr>
        <p:spPr/>
        <p:txBody>
          <a:bodyPr/>
          <a:lstStyle/>
          <a:p>
            <a:r>
              <a:rPr lang="en-US" smtClean="0"/>
              <a:t>Discussion between DOE and OSG Executive Team</a:t>
            </a:r>
            <a:endParaRPr lang="en-US"/>
          </a:p>
        </p:txBody>
      </p:sp>
      <p:sp>
        <p:nvSpPr>
          <p:cNvPr id="7" name="Slide Number Placeholder 6"/>
          <p:cNvSpPr>
            <a:spLocks noGrp="1"/>
          </p:cNvSpPr>
          <p:nvPr>
            <p:ph type="sldNum" sz="quarter" idx="12"/>
          </p:nvPr>
        </p:nvSpPr>
        <p:spPr/>
        <p:txBody>
          <a:bodyPr/>
          <a:lstStyle/>
          <a:p>
            <a:fld id="{F0A9B6CF-0717-6147-85C2-E37A5D60BFE9}" type="slidenum">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79D9F2-DF63-E14E-8913-8AB981107C22}" type="datetime1">
              <a:rPr lang="en-US" smtClean="0"/>
              <a:t>6/14/11</a:t>
            </a:fld>
            <a:endParaRPr lang="en-US"/>
          </a:p>
        </p:txBody>
      </p:sp>
      <p:sp>
        <p:nvSpPr>
          <p:cNvPr id="8" name="Footer Placeholder 7"/>
          <p:cNvSpPr>
            <a:spLocks noGrp="1"/>
          </p:cNvSpPr>
          <p:nvPr>
            <p:ph type="ftr" sz="quarter" idx="11"/>
          </p:nvPr>
        </p:nvSpPr>
        <p:spPr/>
        <p:txBody>
          <a:bodyPr/>
          <a:lstStyle/>
          <a:p>
            <a:r>
              <a:rPr lang="en-US" smtClean="0"/>
              <a:t>Discussion between DOE and OSG Executive Team</a:t>
            </a:r>
            <a:endParaRPr lang="en-US"/>
          </a:p>
        </p:txBody>
      </p:sp>
      <p:sp>
        <p:nvSpPr>
          <p:cNvPr id="9" name="Slide Number Placeholder 8"/>
          <p:cNvSpPr>
            <a:spLocks noGrp="1"/>
          </p:cNvSpPr>
          <p:nvPr>
            <p:ph type="sldNum" sz="quarter" idx="12"/>
          </p:nvPr>
        </p:nvSpPr>
        <p:spPr/>
        <p:txBody>
          <a:bodyPr/>
          <a:lstStyle/>
          <a:p>
            <a:fld id="{F0A9B6CF-0717-6147-85C2-E37A5D60BFE9}" type="slidenum">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0EACA11-E963-A443-8F3F-0512102623CE}" type="datetime1">
              <a:rPr lang="en-US" smtClean="0"/>
              <a:t>6/14/11</a:t>
            </a:fld>
            <a:endParaRPr lang="en-US"/>
          </a:p>
        </p:txBody>
      </p:sp>
      <p:sp>
        <p:nvSpPr>
          <p:cNvPr id="4" name="Footer Placeholder 3"/>
          <p:cNvSpPr>
            <a:spLocks noGrp="1"/>
          </p:cNvSpPr>
          <p:nvPr>
            <p:ph type="ftr" sz="quarter" idx="11"/>
          </p:nvPr>
        </p:nvSpPr>
        <p:spPr/>
        <p:txBody>
          <a:bodyPr/>
          <a:lstStyle/>
          <a:p>
            <a:r>
              <a:rPr lang="en-US" smtClean="0"/>
              <a:t>Discussion between DOE and OSG Executive Team</a:t>
            </a:r>
            <a:endParaRPr lang="en-US"/>
          </a:p>
        </p:txBody>
      </p:sp>
      <p:sp>
        <p:nvSpPr>
          <p:cNvPr id="5" name="Slide Number Placeholder 4"/>
          <p:cNvSpPr>
            <a:spLocks noGrp="1"/>
          </p:cNvSpPr>
          <p:nvPr>
            <p:ph type="sldNum" sz="quarter" idx="12"/>
          </p:nvPr>
        </p:nvSpPr>
        <p:spPr/>
        <p:txBody>
          <a:bodyPr/>
          <a:lstStyle/>
          <a:p>
            <a:fld id="{F0A9B6CF-0717-6147-85C2-E37A5D60BFE9}" type="slidenum">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CAFA31-EF54-6241-A0D8-0D447E0E6576}" type="datetime1">
              <a:rPr lang="en-US" smtClean="0"/>
              <a:t>6/14/11</a:t>
            </a:fld>
            <a:endParaRPr lang="en-US"/>
          </a:p>
        </p:txBody>
      </p:sp>
      <p:sp>
        <p:nvSpPr>
          <p:cNvPr id="3" name="Footer Placeholder 2"/>
          <p:cNvSpPr>
            <a:spLocks noGrp="1"/>
          </p:cNvSpPr>
          <p:nvPr>
            <p:ph type="ftr" sz="quarter" idx="11"/>
          </p:nvPr>
        </p:nvSpPr>
        <p:spPr/>
        <p:txBody>
          <a:bodyPr/>
          <a:lstStyle/>
          <a:p>
            <a:r>
              <a:rPr lang="en-US" smtClean="0"/>
              <a:t>Discussion between DOE and OSG Executive Team</a:t>
            </a:r>
            <a:endParaRPr lang="en-US"/>
          </a:p>
        </p:txBody>
      </p:sp>
      <p:sp>
        <p:nvSpPr>
          <p:cNvPr id="4" name="Slide Number Placeholder 3"/>
          <p:cNvSpPr>
            <a:spLocks noGrp="1"/>
          </p:cNvSpPr>
          <p:nvPr>
            <p:ph type="sldNum" sz="quarter" idx="12"/>
          </p:nvPr>
        </p:nvSpPr>
        <p:spPr/>
        <p:txBody>
          <a:bodyPr/>
          <a:lstStyle/>
          <a:p>
            <a:fld id="{F0A9B6CF-0717-6147-85C2-E37A5D60BFE9}" type="slidenum">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D7149F-F446-F441-BA4B-F0FCC58AABFE}" type="datetime1">
              <a:rPr lang="en-US" smtClean="0"/>
              <a:t>6/14/11</a:t>
            </a:fld>
            <a:endParaRPr lang="en-US"/>
          </a:p>
        </p:txBody>
      </p:sp>
      <p:sp>
        <p:nvSpPr>
          <p:cNvPr id="6" name="Footer Placeholder 5"/>
          <p:cNvSpPr>
            <a:spLocks noGrp="1"/>
          </p:cNvSpPr>
          <p:nvPr>
            <p:ph type="ftr" sz="quarter" idx="11"/>
          </p:nvPr>
        </p:nvSpPr>
        <p:spPr/>
        <p:txBody>
          <a:bodyPr/>
          <a:lstStyle/>
          <a:p>
            <a:r>
              <a:rPr lang="en-US" smtClean="0"/>
              <a:t>Discussion between DOE and OSG Executive Team</a:t>
            </a:r>
            <a:endParaRPr lang="en-US"/>
          </a:p>
        </p:txBody>
      </p:sp>
      <p:sp>
        <p:nvSpPr>
          <p:cNvPr id="7" name="Slide Number Placeholder 6"/>
          <p:cNvSpPr>
            <a:spLocks noGrp="1"/>
          </p:cNvSpPr>
          <p:nvPr>
            <p:ph type="sldNum" sz="quarter" idx="12"/>
          </p:nvPr>
        </p:nvSpPr>
        <p:spPr/>
        <p:txBody>
          <a:bodyPr/>
          <a:lstStyle/>
          <a:p>
            <a:fld id="{F0A9B6CF-0717-6147-85C2-E37A5D60BFE9}" type="slidenum">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0B6F3B-EEAA-8F4E-81D0-CAC41E2E8E6C}" type="datetime1">
              <a:rPr lang="en-US" smtClean="0"/>
              <a:t>6/14/11</a:t>
            </a:fld>
            <a:endParaRPr lang="en-US"/>
          </a:p>
        </p:txBody>
      </p:sp>
      <p:sp>
        <p:nvSpPr>
          <p:cNvPr id="6" name="Footer Placeholder 5"/>
          <p:cNvSpPr>
            <a:spLocks noGrp="1"/>
          </p:cNvSpPr>
          <p:nvPr>
            <p:ph type="ftr" sz="quarter" idx="11"/>
          </p:nvPr>
        </p:nvSpPr>
        <p:spPr/>
        <p:txBody>
          <a:bodyPr/>
          <a:lstStyle/>
          <a:p>
            <a:r>
              <a:rPr lang="en-US" smtClean="0"/>
              <a:t>Discussion between DOE and OSG Executive Team</a:t>
            </a:r>
            <a:endParaRPr lang="en-US"/>
          </a:p>
        </p:txBody>
      </p:sp>
      <p:sp>
        <p:nvSpPr>
          <p:cNvPr id="7" name="Slide Number Placeholder 6"/>
          <p:cNvSpPr>
            <a:spLocks noGrp="1"/>
          </p:cNvSpPr>
          <p:nvPr>
            <p:ph type="sldNum" sz="quarter" idx="12"/>
          </p:nvPr>
        </p:nvSpPr>
        <p:spPr/>
        <p:txBody>
          <a:bodyPr/>
          <a:lstStyle/>
          <a:p>
            <a:fld id="{F0A9B6CF-0717-6147-85C2-E37A5D60BFE9}" type="slidenum">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rgbClr val="000090"/>
                </a:solidFill>
                <a:latin typeface="+mn-lt"/>
              </a:defRPr>
            </a:lvl1pPr>
          </a:lstStyle>
          <a:p>
            <a:fld id="{4A2D9258-4182-AF4E-87AC-3B04CF7599B1}" type="datetime1">
              <a:rPr lang="en-US" smtClean="0"/>
              <a:t>6/14/11</a:t>
            </a:fld>
            <a:endParaRPr lang="en-US"/>
          </a:p>
        </p:txBody>
      </p:sp>
      <p:sp>
        <p:nvSpPr>
          <p:cNvPr id="5" name="Footer Placeholder 4"/>
          <p:cNvSpPr>
            <a:spLocks noGrp="1"/>
          </p:cNvSpPr>
          <p:nvPr>
            <p:ph type="ftr" sz="quarter" idx="3"/>
          </p:nvPr>
        </p:nvSpPr>
        <p:spPr>
          <a:xfrm>
            <a:off x="2980570" y="6356350"/>
            <a:ext cx="3175178" cy="365125"/>
          </a:xfrm>
          <a:prstGeom prst="rect">
            <a:avLst/>
          </a:prstGeom>
        </p:spPr>
        <p:txBody>
          <a:bodyPr vert="horz" lIns="91440" tIns="45720" rIns="91440" bIns="45720" rtlCol="0" anchor="ctr"/>
          <a:lstStyle>
            <a:lvl1pPr algn="ctr">
              <a:defRPr sz="1400">
                <a:solidFill>
                  <a:srgbClr val="000090"/>
                </a:solidFill>
                <a:latin typeface="+mn-lt"/>
              </a:defRPr>
            </a:lvl1pPr>
          </a:lstStyle>
          <a:p>
            <a:r>
              <a:rPr lang="en-US" smtClean="0"/>
              <a:t>Discussion between DOE and OSG Executive Team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000090"/>
                </a:solidFill>
                <a:latin typeface="+mn-lt"/>
              </a:defRPr>
            </a:lvl1pPr>
          </a:lstStyle>
          <a:p>
            <a:fld id="{F0A9B6CF-0717-6147-85C2-E37A5D60BFE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457200" rtl="0" eaLnBrk="1" latinLnBrk="0" hangingPunct="1">
        <a:spcBef>
          <a:spcPct val="0"/>
        </a:spcBef>
        <a:buNone/>
        <a:defRPr sz="2800" kern="1200">
          <a:solidFill>
            <a:srgbClr val="000090"/>
          </a:solidFill>
          <a:latin typeface="+mn-lt"/>
          <a:ea typeface="+mj-ea"/>
          <a:cs typeface="+mj-cs"/>
        </a:defRPr>
      </a:lvl1pPr>
    </p:titleStyle>
    <p:bodyStyle>
      <a:lvl1pPr marL="342900" indent="-342900" algn="l" defTabSz="457200" rtl="0" eaLnBrk="1" latinLnBrk="0" hangingPunct="1">
        <a:spcBef>
          <a:spcPct val="20000"/>
        </a:spcBef>
        <a:buFont typeface="Arial"/>
        <a:buChar char="•"/>
        <a:defRPr sz="2000" kern="1200">
          <a:solidFill>
            <a:srgbClr val="000090"/>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rgbClr val="000090"/>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rgbClr val="000090"/>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rgbClr val="000090"/>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rgbClr val="00009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8085"/>
          </a:xfrm>
        </p:spPr>
        <p:txBody>
          <a:bodyPr>
            <a:normAutofit fontScale="90000"/>
          </a:bodyPr>
          <a:lstStyle/>
          <a:p>
            <a:r>
              <a:rPr lang="en-US" i="1" dirty="0" smtClean="0"/>
              <a:t>Discussion Topics </a:t>
            </a:r>
            <a:br>
              <a:rPr lang="en-US" i="1" dirty="0" smtClean="0"/>
            </a:br>
            <a:r>
              <a:rPr lang="en-US" i="1" dirty="0" smtClean="0"/>
              <a:t>DOE Program Managers and OSG Executive Team</a:t>
            </a:r>
            <a:br>
              <a:rPr lang="en-US" i="1" dirty="0" smtClean="0"/>
            </a:br>
            <a:r>
              <a:rPr lang="en-US" i="1" dirty="0" smtClean="0"/>
              <a:t>2</a:t>
            </a:r>
            <a:r>
              <a:rPr lang="en-US" i="1" baseline="30000" dirty="0" smtClean="0"/>
              <a:t>nd</a:t>
            </a:r>
            <a:r>
              <a:rPr lang="en-US" i="1" dirty="0" smtClean="0"/>
              <a:t> June 2011</a:t>
            </a:r>
            <a:endParaRPr lang="en-US" i="1" dirty="0"/>
          </a:p>
        </p:txBody>
      </p:sp>
      <p:sp>
        <p:nvSpPr>
          <p:cNvPr id="3" name="Content Placeholder 2"/>
          <p:cNvSpPr>
            <a:spLocks noGrp="1"/>
          </p:cNvSpPr>
          <p:nvPr>
            <p:ph idx="1"/>
          </p:nvPr>
        </p:nvSpPr>
        <p:spPr>
          <a:xfrm>
            <a:off x="457200" y="1194112"/>
            <a:ext cx="8229600" cy="4932051"/>
          </a:xfrm>
        </p:spPr>
        <p:txBody>
          <a:bodyPr>
            <a:normAutofit/>
          </a:bodyPr>
          <a:lstStyle/>
          <a:p>
            <a:pPr marL="0" indent="0">
              <a:buNone/>
            </a:pPr>
            <a:endParaRPr lang="en-US" dirty="0" smtClean="0">
              <a:solidFill>
                <a:srgbClr val="000000"/>
              </a:solidFill>
              <a:latin typeface="Consolas"/>
              <a:ea typeface="Consolas"/>
              <a:cs typeface="Consolas"/>
            </a:endParaRPr>
          </a:p>
          <a:p>
            <a:r>
              <a:rPr lang="en-US" dirty="0" smtClean="0"/>
              <a:t>Associate Executive Director</a:t>
            </a:r>
          </a:p>
          <a:p>
            <a:r>
              <a:rPr lang="en-US" dirty="0" smtClean="0"/>
              <a:t>Currently </a:t>
            </a:r>
            <a:r>
              <a:rPr lang="en-US" dirty="0"/>
              <a:t>planning for </a:t>
            </a:r>
            <a:r>
              <a:rPr lang="en-US" dirty="0" smtClean="0"/>
              <a:t>FY12</a:t>
            </a:r>
          </a:p>
          <a:p>
            <a:r>
              <a:rPr lang="en-US" dirty="0" smtClean="0"/>
              <a:t>XD XSEDE Starting up. OSG is a Service Provider.  </a:t>
            </a:r>
            <a:r>
              <a:rPr lang="en-US" dirty="0" err="1" smtClean="0"/>
              <a:t>Miron</a:t>
            </a:r>
            <a:r>
              <a:rPr lang="en-US" dirty="0" smtClean="0"/>
              <a:t>/Dan will be on the SP Forum.</a:t>
            </a:r>
          </a:p>
          <a:p>
            <a:r>
              <a:rPr lang="en-US" dirty="0" smtClean="0"/>
              <a:t>Usage </a:t>
            </a:r>
            <a:r>
              <a:rPr lang="en-US" dirty="0"/>
              <a:t>of the </a:t>
            </a:r>
            <a:r>
              <a:rPr lang="en-US" dirty="0" smtClean="0"/>
              <a:t>OSG</a:t>
            </a:r>
          </a:p>
          <a:p>
            <a:r>
              <a:rPr lang="en-US" dirty="0" smtClean="0"/>
              <a:t>Any meetings planned at </a:t>
            </a:r>
            <a:r>
              <a:rPr lang="en-US" dirty="0" err="1" smtClean="0"/>
              <a:t>SciDAC</a:t>
            </a:r>
            <a:r>
              <a:rPr lang="en-US" dirty="0" smtClean="0"/>
              <a:t> PI meeting?</a:t>
            </a:r>
            <a:endParaRPr lang="en-US" dirty="0"/>
          </a:p>
        </p:txBody>
      </p:sp>
      <p:sp>
        <p:nvSpPr>
          <p:cNvPr id="4" name="Slide Number Placeholder 3"/>
          <p:cNvSpPr>
            <a:spLocks noGrp="1"/>
          </p:cNvSpPr>
          <p:nvPr>
            <p:ph type="sldNum" sz="quarter" idx="12"/>
          </p:nvPr>
        </p:nvSpPr>
        <p:spPr/>
        <p:txBody>
          <a:bodyPr/>
          <a:lstStyle/>
          <a:p>
            <a:fld id="{F0A9B6CF-0717-6147-85C2-E37A5D60BFE9}" type="slidenum">
              <a:rPr lang="en-US"/>
              <a:pPr/>
              <a:t>1</a:t>
            </a:fld>
            <a:endParaRPr lang="en-US"/>
          </a:p>
        </p:txBody>
      </p:sp>
      <p:sp>
        <p:nvSpPr>
          <p:cNvPr id="5" name="Footer Placeholder 4"/>
          <p:cNvSpPr>
            <a:spLocks noGrp="1"/>
          </p:cNvSpPr>
          <p:nvPr>
            <p:ph type="ftr" sz="quarter" idx="11"/>
          </p:nvPr>
        </p:nvSpPr>
        <p:spPr/>
        <p:txBody>
          <a:bodyPr/>
          <a:lstStyle/>
          <a:p>
            <a:r>
              <a:rPr lang="en-US" smtClean="0"/>
              <a:t>Discussion between DOE and OSG Executive Team</a:t>
            </a:r>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23" y="274637"/>
            <a:ext cx="8873455" cy="2650417"/>
          </a:xfrm>
        </p:spPr>
        <p:txBody>
          <a:bodyPr>
            <a:normAutofit fontScale="90000"/>
          </a:bodyPr>
          <a:lstStyle/>
          <a:p>
            <a:r>
              <a:rPr lang="en-US" dirty="0" smtClean="0"/>
              <a:t>Change in technology / architecture through use of Campus Infrastructures, </a:t>
            </a:r>
            <a:r>
              <a:rPr lang="en-US" dirty="0" err="1" smtClean="0"/>
              <a:t>Glidein</a:t>
            </a:r>
            <a:r>
              <a:rPr lang="en-US" dirty="0" smtClean="0"/>
              <a:t> mechanisms etc. means these graphs are no longer complete.</a:t>
            </a:r>
            <a:br>
              <a:rPr lang="en-US" dirty="0" smtClean="0"/>
            </a:br>
            <a:r>
              <a:rPr lang="en-US" dirty="0" smtClean="0"/>
              <a:t>There is now </a:t>
            </a:r>
            <a:r>
              <a:rPr lang="en-US" dirty="0"/>
              <a:t>s</a:t>
            </a:r>
            <a:r>
              <a:rPr lang="en-US" dirty="0" smtClean="0"/>
              <a:t>ignificant usage on the intra- campus infrastructures. </a:t>
            </a:r>
            <a:br>
              <a:rPr lang="en-US" dirty="0" smtClean="0"/>
            </a:br>
            <a:r>
              <a:rPr lang="en-US" dirty="0" smtClean="0"/>
              <a:t>We are working on gathering and comparing information from each “Submit Host” “Campus infrastructure” and/or “</a:t>
            </a:r>
            <a:r>
              <a:rPr lang="en-US" dirty="0" err="1" smtClean="0"/>
              <a:t>GlideinWMS</a:t>
            </a:r>
            <a:r>
              <a:rPr lang="en-US" dirty="0" smtClean="0"/>
              <a:t> VO Front End”, some of which give more information to the communities and users themselves.</a:t>
            </a:r>
            <a:endParaRPr lang="en-US" dirty="0"/>
          </a:p>
        </p:txBody>
      </p:sp>
      <p:sp>
        <p:nvSpPr>
          <p:cNvPr id="4" name="Footer Placeholder 3"/>
          <p:cNvSpPr>
            <a:spLocks noGrp="1"/>
          </p:cNvSpPr>
          <p:nvPr>
            <p:ph type="ftr" sz="quarter" idx="11"/>
          </p:nvPr>
        </p:nvSpPr>
        <p:spPr/>
        <p:txBody>
          <a:bodyPr/>
          <a:lstStyle/>
          <a:p>
            <a:r>
              <a:rPr lang="en-US" smtClean="0"/>
              <a:t>Discussion between DOE and OSG Executive Team</a:t>
            </a:r>
            <a:endParaRPr lang="en-US"/>
          </a:p>
        </p:txBody>
      </p:sp>
      <p:sp>
        <p:nvSpPr>
          <p:cNvPr id="5" name="Slide Number Placeholder 4"/>
          <p:cNvSpPr>
            <a:spLocks noGrp="1"/>
          </p:cNvSpPr>
          <p:nvPr>
            <p:ph type="sldNum" sz="quarter" idx="12"/>
          </p:nvPr>
        </p:nvSpPr>
        <p:spPr/>
        <p:txBody>
          <a:bodyPr/>
          <a:lstStyle/>
          <a:p>
            <a:fld id="{F0A9B6CF-0717-6147-85C2-E37A5D60BFE9}" type="slidenum">
              <a:rPr lang="en-US" smtClean="0"/>
              <a:pPr/>
              <a:t>10</a:t>
            </a:fld>
            <a:endParaRPr lang="en-US"/>
          </a:p>
        </p:txBody>
      </p:sp>
      <p:sp>
        <p:nvSpPr>
          <p:cNvPr id="6" name="Rectangle 5"/>
          <p:cNvSpPr/>
          <p:nvPr/>
        </p:nvSpPr>
        <p:spPr>
          <a:xfrm>
            <a:off x="-19237" y="3217029"/>
            <a:ext cx="4814670" cy="3139321"/>
          </a:xfrm>
          <a:prstGeom prst="rect">
            <a:avLst/>
          </a:prstGeom>
          <a:solidFill>
            <a:schemeClr val="bg1"/>
          </a:solidFill>
          <a:ln>
            <a:solidFill>
              <a:schemeClr val="accent1">
                <a:lumMod val="50000"/>
              </a:schemeClr>
            </a:solidFill>
          </a:ln>
        </p:spPr>
        <p:txBody>
          <a:bodyPr wrap="square">
            <a:spAutoFit/>
          </a:bodyPr>
          <a:lstStyle/>
          <a:p>
            <a:r>
              <a:rPr lang="en-US" dirty="0" smtClean="0">
                <a:solidFill>
                  <a:srgbClr val="000090"/>
                </a:solidFill>
              </a:rPr>
              <a:t>Example from GLOW/CHTC in Wisconsin:</a:t>
            </a:r>
          </a:p>
          <a:p>
            <a:r>
              <a:rPr lang="en-US" dirty="0" smtClean="0">
                <a:solidFill>
                  <a:srgbClr val="000090"/>
                </a:solidFill>
              </a:rPr>
              <a:t>Total </a:t>
            </a:r>
            <a:r>
              <a:rPr lang="en-US" dirty="0">
                <a:solidFill>
                  <a:srgbClr val="000090"/>
                </a:solidFill>
              </a:rPr>
              <a:t>Usage between 2011-05-29 and 2011-05-</a:t>
            </a:r>
            <a:r>
              <a:rPr lang="en-US" dirty="0" smtClean="0">
                <a:solidFill>
                  <a:srgbClr val="000090"/>
                </a:solidFill>
              </a:rPr>
              <a:t>30</a:t>
            </a:r>
            <a:endParaRPr lang="en-US" dirty="0">
              <a:solidFill>
                <a:srgbClr val="000090"/>
              </a:solidFill>
            </a:endParaRPr>
          </a:p>
          <a:p>
            <a:r>
              <a:rPr lang="en-US" dirty="0">
                <a:solidFill>
                  <a:srgbClr val="000090"/>
                </a:solidFill>
              </a:rPr>
              <a:t>Group Usage Summary</a:t>
            </a:r>
          </a:p>
          <a:p>
            <a:r>
              <a:rPr lang="en-US" dirty="0">
                <a:solidFill>
                  <a:srgbClr val="000090"/>
                </a:solidFill>
              </a:rPr>
              <a:t>    User                                Hours  </a:t>
            </a:r>
            <a:r>
              <a:rPr lang="en-US" dirty="0" smtClean="0">
                <a:solidFill>
                  <a:srgbClr val="000090"/>
                </a:solidFill>
              </a:rPr>
              <a:t>     </a:t>
            </a:r>
            <a:r>
              <a:rPr lang="en-US" dirty="0" err="1">
                <a:solidFill>
                  <a:srgbClr val="000090"/>
                </a:solidFill>
              </a:rPr>
              <a:t>Pct</a:t>
            </a:r>
            <a:endParaRPr lang="en-US" dirty="0">
              <a:solidFill>
                <a:srgbClr val="000090"/>
              </a:solidFill>
            </a:endParaRPr>
          </a:p>
          <a:p>
            <a:r>
              <a:rPr lang="en-US" dirty="0">
                <a:solidFill>
                  <a:srgbClr val="000090"/>
                </a:solidFill>
              </a:rPr>
              <a:t>-- ------------------------------ ---------</a:t>
            </a:r>
            <a:r>
              <a:rPr lang="en-US" dirty="0" smtClean="0">
                <a:solidFill>
                  <a:srgbClr val="000090"/>
                </a:solidFill>
              </a:rPr>
              <a:t>-    </a:t>
            </a:r>
            <a:r>
              <a:rPr lang="en-US" dirty="0">
                <a:solidFill>
                  <a:srgbClr val="000090"/>
                </a:solidFill>
              </a:rPr>
              <a:t>-----</a:t>
            </a:r>
          </a:p>
          <a:p>
            <a:r>
              <a:rPr lang="en-US" dirty="0">
                <a:solidFill>
                  <a:srgbClr val="000090"/>
                </a:solidFill>
              </a:rPr>
              <a:t>  1 </a:t>
            </a:r>
            <a:r>
              <a:rPr lang="en-US" dirty="0" err="1">
                <a:solidFill>
                  <a:srgbClr val="000090"/>
                </a:solidFill>
              </a:rPr>
              <a:t>BIOSTAT_Coen</a:t>
            </a:r>
            <a:r>
              <a:rPr lang="en-US" dirty="0">
                <a:solidFill>
                  <a:srgbClr val="000090"/>
                </a:solidFill>
              </a:rPr>
              <a:t>           </a:t>
            </a:r>
            <a:r>
              <a:rPr lang="en-US" dirty="0" smtClean="0">
                <a:solidFill>
                  <a:srgbClr val="000090"/>
                </a:solidFill>
              </a:rPr>
              <a:t>    </a:t>
            </a:r>
            <a:r>
              <a:rPr lang="en-US" dirty="0">
                <a:solidFill>
                  <a:srgbClr val="000090"/>
                </a:solidFill>
              </a:rPr>
              <a:t>20940.9 77.8%</a:t>
            </a:r>
          </a:p>
          <a:p>
            <a:r>
              <a:rPr lang="en-US" dirty="0">
                <a:solidFill>
                  <a:srgbClr val="000090"/>
                </a:solidFill>
              </a:rPr>
              <a:t>  2 Chemistry                          4633.3 17.2%</a:t>
            </a:r>
          </a:p>
          <a:p>
            <a:r>
              <a:rPr lang="en-US" dirty="0">
                <a:solidFill>
                  <a:srgbClr val="000090"/>
                </a:solidFill>
              </a:rPr>
              <a:t>  3 </a:t>
            </a:r>
            <a:r>
              <a:rPr lang="en-US" dirty="0" err="1">
                <a:solidFill>
                  <a:srgbClr val="000090"/>
                </a:solidFill>
              </a:rPr>
              <a:t>Geoscience_Sahai</a:t>
            </a:r>
            <a:r>
              <a:rPr lang="en-US" dirty="0">
                <a:solidFill>
                  <a:srgbClr val="000090"/>
                </a:solidFill>
              </a:rPr>
              <a:t>         </a:t>
            </a:r>
            <a:r>
              <a:rPr lang="en-US" dirty="0" smtClean="0">
                <a:solidFill>
                  <a:srgbClr val="000090"/>
                </a:solidFill>
              </a:rPr>
              <a:t>   </a:t>
            </a:r>
            <a:r>
              <a:rPr lang="en-US" dirty="0">
                <a:solidFill>
                  <a:srgbClr val="000090"/>
                </a:solidFill>
              </a:rPr>
              <a:t>1174.5  4.4%</a:t>
            </a:r>
          </a:p>
          <a:p>
            <a:r>
              <a:rPr lang="en-US" dirty="0">
                <a:solidFill>
                  <a:srgbClr val="000090"/>
                </a:solidFill>
              </a:rPr>
              <a:t>  4 Spalding                          </a:t>
            </a:r>
            <a:r>
              <a:rPr lang="en-US" dirty="0" smtClean="0">
                <a:solidFill>
                  <a:srgbClr val="000090"/>
                </a:solidFill>
              </a:rPr>
              <a:t>      </a:t>
            </a:r>
            <a:r>
              <a:rPr lang="en-US" dirty="0">
                <a:solidFill>
                  <a:srgbClr val="000090"/>
                </a:solidFill>
              </a:rPr>
              <a:t>153.6  0.6%</a:t>
            </a:r>
          </a:p>
          <a:p>
            <a:r>
              <a:rPr lang="en-US" dirty="0">
                <a:solidFill>
                  <a:srgbClr val="000090"/>
                </a:solidFill>
              </a:rPr>
              <a:t>--------------------------------- ---------- ------</a:t>
            </a:r>
          </a:p>
          <a:p>
            <a:r>
              <a:rPr lang="en-US" dirty="0">
                <a:solidFill>
                  <a:srgbClr val="000090"/>
                </a:solidFill>
              </a:rPr>
              <a:t>TOTAL                              </a:t>
            </a:r>
            <a:r>
              <a:rPr lang="en-US" dirty="0" smtClean="0">
                <a:solidFill>
                  <a:srgbClr val="000090"/>
                </a:solidFill>
              </a:rPr>
              <a:t>    </a:t>
            </a:r>
            <a:r>
              <a:rPr lang="en-US" dirty="0">
                <a:solidFill>
                  <a:srgbClr val="000090"/>
                </a:solidFill>
              </a:rPr>
              <a:t>26902.2 100.0%</a:t>
            </a:r>
          </a:p>
        </p:txBody>
      </p:sp>
      <p:pic>
        <p:nvPicPr>
          <p:cNvPr id="9" name="Picture 8" descr="PastedGraphic-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7073" y="3598586"/>
            <a:ext cx="4130305" cy="2584570"/>
          </a:xfrm>
          <a:prstGeom prst="rect">
            <a:avLst/>
          </a:prstGeom>
          <a:ln>
            <a:solidFill>
              <a:srgbClr val="0000FF"/>
            </a:solidFill>
          </a:ln>
        </p:spPr>
      </p:pic>
      <p:sp>
        <p:nvSpPr>
          <p:cNvPr id="10" name="Rectangle 9"/>
          <p:cNvSpPr/>
          <p:nvPr/>
        </p:nvSpPr>
        <p:spPr>
          <a:xfrm>
            <a:off x="5380501" y="3032362"/>
            <a:ext cx="3306299" cy="646331"/>
          </a:xfrm>
          <a:prstGeom prst="rect">
            <a:avLst/>
          </a:prstGeom>
          <a:solidFill>
            <a:schemeClr val="bg1"/>
          </a:solidFill>
          <a:ln>
            <a:solidFill>
              <a:schemeClr val="accent1">
                <a:lumMod val="50000"/>
              </a:schemeClr>
            </a:solidFill>
          </a:ln>
        </p:spPr>
        <p:txBody>
          <a:bodyPr wrap="square">
            <a:spAutoFit/>
          </a:bodyPr>
          <a:lstStyle/>
          <a:p>
            <a:r>
              <a:rPr lang="en-US" dirty="0" smtClean="0">
                <a:solidFill>
                  <a:srgbClr val="000090"/>
                </a:solidFill>
              </a:rPr>
              <a:t>Example from HCC in Nebraska:</a:t>
            </a:r>
          </a:p>
          <a:p>
            <a:r>
              <a:rPr lang="en-US" dirty="0" smtClean="0">
                <a:solidFill>
                  <a:srgbClr val="000090"/>
                </a:solidFill>
              </a:rPr>
              <a:t>~750,000 hours a month.</a:t>
            </a:r>
            <a:endParaRPr lang="en-US" dirty="0">
              <a:solidFill>
                <a:srgbClr val="000090"/>
              </a:solidFill>
            </a:endParaRPr>
          </a:p>
        </p:txBody>
      </p:sp>
    </p:spTree>
    <p:extLst>
      <p:ext uri="{BB962C8B-B14F-4D97-AF65-F5344CB8AC3E}">
        <p14:creationId xmlns:p14="http://schemas.microsoft.com/office/powerpoint/2010/main" val="12285919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8085"/>
          </a:xfrm>
        </p:spPr>
        <p:txBody>
          <a:bodyPr>
            <a:normAutofit/>
          </a:bodyPr>
          <a:lstStyle/>
          <a:p>
            <a:r>
              <a:rPr lang="en-US" i="1" dirty="0" smtClean="0"/>
              <a:t>Associate Executive Director, new Position in OSG:</a:t>
            </a:r>
            <a:endParaRPr lang="en-US" i="1" dirty="0"/>
          </a:p>
        </p:txBody>
      </p:sp>
      <p:sp>
        <p:nvSpPr>
          <p:cNvPr id="3" name="Content Placeholder 2"/>
          <p:cNvSpPr>
            <a:spLocks noGrp="1"/>
          </p:cNvSpPr>
          <p:nvPr>
            <p:ph idx="1"/>
          </p:nvPr>
        </p:nvSpPr>
        <p:spPr>
          <a:xfrm>
            <a:off x="457200" y="1194112"/>
            <a:ext cx="8229600" cy="4932051"/>
          </a:xfrm>
        </p:spPr>
        <p:txBody>
          <a:bodyPr>
            <a:normAutofit/>
          </a:bodyPr>
          <a:lstStyle/>
          <a:p>
            <a:pPr marL="0" indent="0">
              <a:buNone/>
            </a:pPr>
            <a:r>
              <a:rPr lang="en-US" dirty="0" err="1" smtClean="0">
                <a:ea typeface="Consolas"/>
                <a:cs typeface="Consolas"/>
              </a:rPr>
              <a:t>Lothar</a:t>
            </a:r>
            <a:r>
              <a:rPr lang="en-US" dirty="0" smtClean="0">
                <a:ea typeface="Consolas"/>
                <a:cs typeface="Consolas"/>
              </a:rPr>
              <a:t> </a:t>
            </a:r>
            <a:r>
              <a:rPr lang="en-US" dirty="0" err="1">
                <a:ea typeface="Consolas"/>
                <a:cs typeface="Consolas"/>
              </a:rPr>
              <a:t>Bauerdick</a:t>
            </a:r>
            <a:r>
              <a:rPr lang="en-US" dirty="0">
                <a:ea typeface="Consolas"/>
                <a:cs typeface="Consolas"/>
              </a:rPr>
              <a:t> has joined the Executive </a:t>
            </a:r>
            <a:r>
              <a:rPr lang="en-US" dirty="0" smtClean="0">
                <a:ea typeface="Consolas"/>
                <a:cs typeface="Consolas"/>
              </a:rPr>
              <a:t>Team as </a:t>
            </a:r>
            <a:r>
              <a:rPr lang="en-US" dirty="0">
                <a:ea typeface="Consolas"/>
                <a:cs typeface="Consolas"/>
              </a:rPr>
              <a:t>an Associate Executive Director to help coordinate and communicate </a:t>
            </a:r>
            <a:r>
              <a:rPr lang="en-US" dirty="0" smtClean="0">
                <a:ea typeface="Consolas"/>
                <a:cs typeface="Consolas"/>
              </a:rPr>
              <a:t>with the </a:t>
            </a:r>
            <a:r>
              <a:rPr lang="en-US" dirty="0">
                <a:ea typeface="Consolas"/>
                <a:cs typeface="Consolas"/>
              </a:rPr>
              <a:t>multiple  projects that are contributing to the OSG core program </a:t>
            </a:r>
            <a:r>
              <a:rPr lang="en-US" dirty="0" smtClean="0">
                <a:ea typeface="Consolas"/>
                <a:cs typeface="Consolas"/>
              </a:rPr>
              <a:t>of work</a:t>
            </a:r>
            <a:r>
              <a:rPr lang="en-US" dirty="0">
                <a:ea typeface="Consolas"/>
                <a:cs typeface="Consolas"/>
              </a:rPr>
              <a:t>. This was proposed by me and endorsed by the rest of the team and </a:t>
            </a:r>
            <a:r>
              <a:rPr lang="en-US" dirty="0" smtClean="0">
                <a:ea typeface="Consolas"/>
                <a:cs typeface="Consolas"/>
              </a:rPr>
              <a:t>the OSG </a:t>
            </a:r>
            <a:r>
              <a:rPr lang="en-US" dirty="0">
                <a:ea typeface="Consolas"/>
                <a:cs typeface="Consolas"/>
              </a:rPr>
              <a:t>Council in May. </a:t>
            </a:r>
            <a:endParaRPr lang="en-US" dirty="0" smtClean="0">
              <a:ea typeface="Consolas"/>
              <a:cs typeface="Consolas"/>
            </a:endParaRPr>
          </a:p>
          <a:p>
            <a:pPr marL="0" indent="0">
              <a:buNone/>
            </a:pPr>
            <a:r>
              <a:rPr lang="en-US" dirty="0" smtClean="0">
                <a:ea typeface="Consolas"/>
                <a:cs typeface="Consolas"/>
              </a:rPr>
              <a:t>The AED : </a:t>
            </a:r>
          </a:p>
          <a:p>
            <a:r>
              <a:rPr lang="en-US" dirty="0"/>
              <a:t>acts as the liaison to the associated projects, such as Institutes, that make </a:t>
            </a:r>
            <a:r>
              <a:rPr lang="en-US" b="1" dirty="0"/>
              <a:t>needed </a:t>
            </a:r>
            <a:r>
              <a:rPr lang="en-US" dirty="0"/>
              <a:t>contributions to the scope of work of the OSG project. </a:t>
            </a:r>
          </a:p>
          <a:p>
            <a:r>
              <a:rPr lang="en-US" dirty="0"/>
              <a:t>is a member of the Executive Team. </a:t>
            </a:r>
          </a:p>
          <a:p>
            <a:r>
              <a:rPr lang="en-US" dirty="0"/>
              <a:t>ensures  effective communication of the (technical, schedule, process) </a:t>
            </a:r>
            <a:r>
              <a:rPr lang="en-US" b="1" dirty="0"/>
              <a:t>requirements of OSG </a:t>
            </a:r>
            <a:r>
              <a:rPr lang="en-US" dirty="0"/>
              <a:t>and its stakeholders </a:t>
            </a:r>
            <a:r>
              <a:rPr lang="en-US" b="1" dirty="0"/>
              <a:t>to the associated projects, </a:t>
            </a:r>
          </a:p>
          <a:p>
            <a:r>
              <a:rPr lang="en-US" dirty="0"/>
              <a:t>agreement and delivery of the </a:t>
            </a:r>
            <a:r>
              <a:rPr lang="en-US" b="1" dirty="0"/>
              <a:t>contributions from  the associated  projects,</a:t>
            </a:r>
            <a:r>
              <a:rPr lang="en-US" dirty="0"/>
              <a:t> and  </a:t>
            </a:r>
          </a:p>
          <a:p>
            <a:r>
              <a:rPr lang="en-US" b="1" dirty="0"/>
              <a:t>ensure an effective matching </a:t>
            </a:r>
            <a:r>
              <a:rPr lang="en-US" dirty="0"/>
              <a:t>of  the ongoing program of  work to the scientific needs of the stakeholders from the OSG.</a:t>
            </a:r>
          </a:p>
          <a:p>
            <a:pPr marL="0" indent="0">
              <a:buNone/>
            </a:pPr>
            <a:endParaRPr lang="en-US" dirty="0"/>
          </a:p>
        </p:txBody>
      </p:sp>
      <p:sp>
        <p:nvSpPr>
          <p:cNvPr id="4" name="Slide Number Placeholder 3"/>
          <p:cNvSpPr>
            <a:spLocks noGrp="1"/>
          </p:cNvSpPr>
          <p:nvPr>
            <p:ph type="sldNum" sz="quarter" idx="12"/>
          </p:nvPr>
        </p:nvSpPr>
        <p:spPr/>
        <p:txBody>
          <a:bodyPr/>
          <a:lstStyle/>
          <a:p>
            <a:fld id="{F0A9B6CF-0717-6147-85C2-E37A5D60BFE9}" type="slidenum">
              <a:rPr lang="en-US"/>
              <a:pPr/>
              <a:t>2</a:t>
            </a:fld>
            <a:endParaRPr lang="en-US"/>
          </a:p>
        </p:txBody>
      </p:sp>
      <p:sp>
        <p:nvSpPr>
          <p:cNvPr id="5" name="Footer Placeholder 4"/>
          <p:cNvSpPr>
            <a:spLocks noGrp="1"/>
          </p:cNvSpPr>
          <p:nvPr>
            <p:ph type="ftr" sz="quarter" idx="11"/>
          </p:nvPr>
        </p:nvSpPr>
        <p:spPr/>
        <p:txBody>
          <a:bodyPr/>
          <a:lstStyle/>
          <a:p>
            <a:r>
              <a:rPr lang="en-US" smtClean="0"/>
              <a:t>Discussion between DOE and OSG Executive Team</a:t>
            </a:r>
            <a:endParaRPr lang="en-US"/>
          </a:p>
        </p:txBody>
      </p:sp>
    </p:spTree>
    <p:extLst>
      <p:ext uri="{BB962C8B-B14F-4D97-AF65-F5344CB8AC3E}">
        <p14:creationId xmlns:p14="http://schemas.microsoft.com/office/powerpoint/2010/main" val="179743803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OSG Program of Work FY12-FY16:</a:t>
            </a:r>
            <a:endParaRPr lang="en-US" dirty="0"/>
          </a:p>
        </p:txBody>
      </p:sp>
      <p:sp>
        <p:nvSpPr>
          <p:cNvPr id="3" name="Content Placeholder 2"/>
          <p:cNvSpPr>
            <a:spLocks noGrp="1"/>
          </p:cNvSpPr>
          <p:nvPr>
            <p:ph idx="1"/>
          </p:nvPr>
        </p:nvSpPr>
        <p:spPr>
          <a:xfrm>
            <a:off x="478576" y="1333499"/>
            <a:ext cx="8208224" cy="4873625"/>
          </a:xfrm>
        </p:spPr>
        <p:txBody>
          <a:bodyPr>
            <a:normAutofit fontScale="92500" lnSpcReduction="20000"/>
          </a:bodyPr>
          <a:lstStyle/>
          <a:p>
            <a:r>
              <a:rPr lang="en-US" dirty="0" smtClean="0"/>
              <a:t>Proposed full scope of program of work deemed necessary to sustain and extend OSG FY12-FY16 is 32.3 FTEs ($~8M). </a:t>
            </a:r>
          </a:p>
          <a:p>
            <a:r>
              <a:rPr lang="en-US" smtClean="0"/>
              <a:t>~13 </a:t>
            </a:r>
            <a:r>
              <a:rPr lang="en-US" dirty="0" smtClean="0"/>
              <a:t>FTEs request (~40%)  to NSF MPS PIF program.</a:t>
            </a:r>
          </a:p>
          <a:p>
            <a:r>
              <a:rPr lang="en-US" dirty="0" smtClean="0"/>
              <a:t>5 FTEs requested as part of recent ASCR SCiDAC-3 Institute submission  - Institute for Distributed High Throughput Computing (</a:t>
            </a:r>
            <a:r>
              <a:rPr lang="en-US" dirty="0" err="1" smtClean="0"/>
              <a:t>InDHTC</a:t>
            </a:r>
            <a:r>
              <a:rPr lang="en-US" dirty="0" smtClean="0"/>
              <a:t>).</a:t>
            </a:r>
          </a:p>
          <a:p>
            <a:r>
              <a:rPr lang="en-US" dirty="0" smtClean="0"/>
              <a:t>10 FTEs are part of DOE OHEP 1 year continuation. </a:t>
            </a:r>
            <a:r>
              <a:rPr lang="en-US" dirty="0" smtClean="0"/>
              <a:t>Hope the ongoing effort will match that from NSF.</a:t>
            </a:r>
            <a:endParaRPr lang="en-US" dirty="0" smtClean="0"/>
          </a:p>
          <a:p>
            <a:r>
              <a:rPr lang="en-US" dirty="0" smtClean="0"/>
              <a:t>Remaining FTEs will be part of other “docked project”, </a:t>
            </a:r>
            <a:r>
              <a:rPr lang="en-US" dirty="0" err="1" smtClean="0"/>
              <a:t>satelliteor</a:t>
            </a:r>
            <a:r>
              <a:rPr lang="en-US" dirty="0" smtClean="0"/>
              <a:t> other  proposals to NSF OCI and elsewhere.</a:t>
            </a:r>
          </a:p>
          <a:p>
            <a:endParaRPr lang="en-US" dirty="0"/>
          </a:p>
          <a:p>
            <a:pPr marL="0" indent="0">
              <a:buNone/>
            </a:pPr>
            <a:r>
              <a:rPr lang="en-US" dirty="0" smtClean="0"/>
              <a:t>Organization necessary to execute the FY12 plan is current basis for FY12 program of work and staffing plan. The time is Now for this work in Data, Software, Security, Campus, etc.  This was decided by the Finance Board and endorsed by the Council in May.</a:t>
            </a:r>
          </a:p>
          <a:p>
            <a:pPr marL="0" indent="0">
              <a:buNone/>
            </a:pPr>
            <a:r>
              <a:rPr lang="en-US" dirty="0" smtClean="0"/>
              <a:t>With current commitments this means the project will run out of funds sometime between March and May 2012.</a:t>
            </a:r>
          </a:p>
          <a:p>
            <a:pPr marL="0" indent="0">
              <a:buNone/>
            </a:pPr>
            <a:r>
              <a:rPr lang="en-US" dirty="0" smtClean="0"/>
              <a:t>Impact will be developed in detail in time for the August 2</a:t>
            </a:r>
            <a:r>
              <a:rPr lang="en-US" baseline="30000" dirty="0" smtClean="0"/>
              <a:t>nd</a:t>
            </a:r>
            <a:r>
              <a:rPr lang="en-US" dirty="0" smtClean="0"/>
              <a:t> Council meeting.</a:t>
            </a:r>
          </a:p>
          <a:p>
            <a:pPr marL="0" indent="0">
              <a:buNone/>
            </a:pPr>
            <a:endParaRPr lang="en-US" dirty="0" smtClean="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3</a:t>
            </a:fld>
            <a:endParaRPr lang="en-US" dirty="0"/>
          </a:p>
        </p:txBody>
      </p:sp>
    </p:spTree>
    <p:extLst>
      <p:ext uri="{BB962C8B-B14F-4D97-AF65-F5344CB8AC3E}">
        <p14:creationId xmlns:p14="http://schemas.microsoft.com/office/powerpoint/2010/main" val="80405771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XD XSEDE Starting up. OSG is a Service </a:t>
            </a:r>
            <a:r>
              <a:rPr lang="en-US" dirty="0" smtClean="0"/>
              <a:t>Provider</a:t>
            </a:r>
            <a:endParaRPr lang="en-US" dirty="0"/>
          </a:p>
        </p:txBody>
      </p:sp>
      <p:sp>
        <p:nvSpPr>
          <p:cNvPr id="3" name="Content Placeholder 2"/>
          <p:cNvSpPr>
            <a:spLocks noGrp="1"/>
          </p:cNvSpPr>
          <p:nvPr>
            <p:ph idx="1"/>
          </p:nvPr>
        </p:nvSpPr>
        <p:spPr/>
        <p:txBody>
          <a:bodyPr/>
          <a:lstStyle/>
          <a:p>
            <a:r>
              <a:rPr lang="en-US" dirty="0" err="1" smtClean="0"/>
              <a:t>Miron</a:t>
            </a:r>
            <a:r>
              <a:rPr lang="en-US" dirty="0"/>
              <a:t>/Dan will be on the SP </a:t>
            </a:r>
            <a:r>
              <a:rPr lang="en-US" dirty="0" smtClean="0"/>
              <a:t>Forum. Expect this to stimulate increased collaboration.</a:t>
            </a:r>
          </a:p>
          <a:p>
            <a:r>
              <a:rPr lang="en-US" dirty="0" smtClean="0"/>
              <a:t>ID management/access control – can we have commonalities through CILOGON and Shibboleth support?</a:t>
            </a:r>
          </a:p>
          <a:p>
            <a:r>
              <a:rPr lang="en-US" dirty="0" smtClean="0"/>
              <a:t>Campus Infrastructures – direct connection between OSG and XSEDE; XSEDE wants to know “how they can help”.</a:t>
            </a:r>
          </a:p>
          <a:p>
            <a:r>
              <a:rPr lang="en-US" dirty="0" smtClean="0"/>
              <a:t> </a:t>
            </a:r>
          </a:p>
          <a:p>
            <a:endParaRPr lang="en-US" dirty="0"/>
          </a:p>
        </p:txBody>
      </p:sp>
      <p:sp>
        <p:nvSpPr>
          <p:cNvPr id="4" name="Footer Placeholder 3"/>
          <p:cNvSpPr>
            <a:spLocks noGrp="1"/>
          </p:cNvSpPr>
          <p:nvPr>
            <p:ph type="ftr" sz="quarter" idx="11"/>
          </p:nvPr>
        </p:nvSpPr>
        <p:spPr/>
        <p:txBody>
          <a:bodyPr/>
          <a:lstStyle/>
          <a:p>
            <a:r>
              <a:rPr lang="en-US" smtClean="0"/>
              <a:t>Discussion between DOE and OSG Executive Team</a:t>
            </a:r>
            <a:endParaRPr lang="en-US"/>
          </a:p>
        </p:txBody>
      </p:sp>
      <p:sp>
        <p:nvSpPr>
          <p:cNvPr id="5" name="Slide Number Placeholder 4"/>
          <p:cNvSpPr>
            <a:spLocks noGrp="1"/>
          </p:cNvSpPr>
          <p:nvPr>
            <p:ph type="sldNum" sz="quarter" idx="12"/>
          </p:nvPr>
        </p:nvSpPr>
        <p:spPr/>
        <p:txBody>
          <a:bodyPr/>
          <a:lstStyle/>
          <a:p>
            <a:fld id="{F0A9B6CF-0717-6147-85C2-E37A5D60BFE9}" type="slidenum">
              <a:rPr lang="en-US" smtClean="0"/>
              <a:pPr/>
              <a:t>4</a:t>
            </a:fld>
            <a:endParaRPr lang="en-US"/>
          </a:p>
        </p:txBody>
      </p:sp>
    </p:spTree>
    <p:extLst>
      <p:ext uri="{BB962C8B-B14F-4D97-AF65-F5344CB8AC3E}">
        <p14:creationId xmlns:p14="http://schemas.microsoft.com/office/powerpoint/2010/main" val="1237435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the OSG – </a:t>
            </a:r>
            <a:br>
              <a:rPr lang="en-US" dirty="0" smtClean="0"/>
            </a:br>
            <a:r>
              <a:rPr lang="en-US" dirty="0" smtClean="0"/>
              <a:t>new records in #jobs, </a:t>
            </a:r>
            <a:r>
              <a:rPr lang="en-US" dirty="0" err="1" smtClean="0"/>
              <a:t>cpu</a:t>
            </a:r>
            <a:r>
              <a:rPr lang="en-US" dirty="0" smtClean="0"/>
              <a:t> hours currently being set</a:t>
            </a:r>
            <a:endParaRPr lang="en-US" dirty="0"/>
          </a:p>
        </p:txBody>
      </p:sp>
      <p:pic>
        <p:nvPicPr>
          <p:cNvPr id="6" name="Content Placeholder 5" descr="Screen shot 2011-06-01 at 8.58.08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096" t="10640" r="27495"/>
          <a:stretch/>
        </p:blipFill>
        <p:spPr>
          <a:xfrm>
            <a:off x="-201916" y="1499128"/>
            <a:ext cx="9345916" cy="4423643"/>
          </a:xfrm>
        </p:spPr>
      </p:pic>
      <p:sp>
        <p:nvSpPr>
          <p:cNvPr id="4" name="Footer Placeholder 3"/>
          <p:cNvSpPr>
            <a:spLocks noGrp="1"/>
          </p:cNvSpPr>
          <p:nvPr>
            <p:ph type="ftr" sz="quarter" idx="11"/>
          </p:nvPr>
        </p:nvSpPr>
        <p:spPr/>
        <p:txBody>
          <a:bodyPr/>
          <a:lstStyle/>
          <a:p>
            <a:r>
              <a:rPr lang="en-US" smtClean="0"/>
              <a:t>Discussion between DOE and OSG Executive Team</a:t>
            </a:r>
            <a:endParaRPr lang="en-US"/>
          </a:p>
        </p:txBody>
      </p:sp>
      <p:sp>
        <p:nvSpPr>
          <p:cNvPr id="5" name="Slide Number Placeholder 4"/>
          <p:cNvSpPr>
            <a:spLocks noGrp="1"/>
          </p:cNvSpPr>
          <p:nvPr>
            <p:ph type="sldNum" sz="quarter" idx="12"/>
          </p:nvPr>
        </p:nvSpPr>
        <p:spPr/>
        <p:txBody>
          <a:bodyPr/>
          <a:lstStyle/>
          <a:p>
            <a:fld id="{F0A9B6CF-0717-6147-85C2-E37A5D60BFE9}" type="slidenum">
              <a:rPr lang="en-US" smtClean="0"/>
              <a:pPr/>
              <a:t>5</a:t>
            </a:fld>
            <a:endParaRPr lang="en-US"/>
          </a:p>
        </p:txBody>
      </p:sp>
      <p:cxnSp>
        <p:nvCxnSpPr>
          <p:cNvPr id="8" name="Straight Connector 7"/>
          <p:cNvCxnSpPr/>
          <p:nvPr/>
        </p:nvCxnSpPr>
        <p:spPr>
          <a:xfrm flipV="1">
            <a:off x="626783" y="2721761"/>
            <a:ext cx="8160601" cy="16495"/>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5447620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Usage of the OSG – </a:t>
            </a:r>
            <a:br>
              <a:rPr lang="en-US" dirty="0" smtClean="0"/>
            </a:br>
            <a:r>
              <a:rPr lang="en-US" dirty="0" smtClean="0"/>
              <a:t>new records in #jobs, </a:t>
            </a:r>
            <a:r>
              <a:rPr lang="en-US" dirty="0" err="1" smtClean="0"/>
              <a:t>cpu</a:t>
            </a:r>
            <a:r>
              <a:rPr lang="en-US" dirty="0" smtClean="0"/>
              <a:t> hours (not </a:t>
            </a:r>
            <a:r>
              <a:rPr lang="en-US" dirty="0"/>
              <a:t>yet sustained for &gt;1 </a:t>
            </a:r>
            <a:r>
              <a:rPr lang="en-US" dirty="0" smtClean="0"/>
              <a:t>month)  currently being set</a:t>
            </a:r>
            <a:endParaRPr lang="en-US" dirty="0"/>
          </a:p>
        </p:txBody>
      </p:sp>
      <p:pic>
        <p:nvPicPr>
          <p:cNvPr id="6" name="Content Placeholder 5" descr="Screen shot 2011-06-01 at 8.58.08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096" t="10640" r="27495"/>
          <a:stretch/>
        </p:blipFill>
        <p:spPr>
          <a:xfrm>
            <a:off x="-201916" y="1499128"/>
            <a:ext cx="9345916" cy="4423643"/>
          </a:xfrm>
        </p:spPr>
      </p:pic>
      <p:sp>
        <p:nvSpPr>
          <p:cNvPr id="4" name="Footer Placeholder 3"/>
          <p:cNvSpPr>
            <a:spLocks noGrp="1"/>
          </p:cNvSpPr>
          <p:nvPr>
            <p:ph type="ftr" sz="quarter" idx="11"/>
          </p:nvPr>
        </p:nvSpPr>
        <p:spPr/>
        <p:txBody>
          <a:bodyPr/>
          <a:lstStyle/>
          <a:p>
            <a:r>
              <a:rPr lang="en-US" smtClean="0"/>
              <a:t>Discussion between DOE and OSG Executive Team</a:t>
            </a:r>
            <a:endParaRPr lang="en-US"/>
          </a:p>
        </p:txBody>
      </p:sp>
      <p:sp>
        <p:nvSpPr>
          <p:cNvPr id="5" name="Slide Number Placeholder 4"/>
          <p:cNvSpPr>
            <a:spLocks noGrp="1"/>
          </p:cNvSpPr>
          <p:nvPr>
            <p:ph type="sldNum" sz="quarter" idx="12"/>
          </p:nvPr>
        </p:nvSpPr>
        <p:spPr/>
        <p:txBody>
          <a:bodyPr/>
          <a:lstStyle/>
          <a:p>
            <a:fld id="{F0A9B6CF-0717-6147-85C2-E37A5D60BFE9}" type="slidenum">
              <a:rPr lang="en-US" smtClean="0"/>
              <a:pPr/>
              <a:t>6</a:t>
            </a:fld>
            <a:endParaRPr lang="en-US"/>
          </a:p>
        </p:txBody>
      </p:sp>
      <p:cxnSp>
        <p:nvCxnSpPr>
          <p:cNvPr id="8" name="Straight Connector 7"/>
          <p:cNvCxnSpPr/>
          <p:nvPr/>
        </p:nvCxnSpPr>
        <p:spPr>
          <a:xfrm flipV="1">
            <a:off x="626783" y="2721761"/>
            <a:ext cx="8160601" cy="16495"/>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86244680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transfers, amount of data transferred Decreasing in total</a:t>
            </a:r>
            <a:endParaRPr lang="en-US" dirty="0"/>
          </a:p>
        </p:txBody>
      </p:sp>
      <p:pic>
        <p:nvPicPr>
          <p:cNvPr id="6" name="Content Placeholder 5" descr="Screen shot 2011-06-01 at 9.04.44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651" r="5255"/>
          <a:stretch/>
        </p:blipFill>
        <p:spPr>
          <a:xfrm>
            <a:off x="160304" y="1917599"/>
            <a:ext cx="8845556" cy="3928141"/>
          </a:xfrm>
        </p:spPr>
      </p:pic>
      <p:sp>
        <p:nvSpPr>
          <p:cNvPr id="4" name="Footer Placeholder 3"/>
          <p:cNvSpPr>
            <a:spLocks noGrp="1"/>
          </p:cNvSpPr>
          <p:nvPr>
            <p:ph type="ftr" sz="quarter" idx="11"/>
          </p:nvPr>
        </p:nvSpPr>
        <p:spPr/>
        <p:txBody>
          <a:bodyPr/>
          <a:lstStyle/>
          <a:p>
            <a:r>
              <a:rPr lang="en-US" smtClean="0"/>
              <a:t>Discussion between DOE and OSG Executive Team</a:t>
            </a:r>
            <a:endParaRPr lang="en-US"/>
          </a:p>
        </p:txBody>
      </p:sp>
      <p:sp>
        <p:nvSpPr>
          <p:cNvPr id="5" name="Slide Number Placeholder 4"/>
          <p:cNvSpPr>
            <a:spLocks noGrp="1"/>
          </p:cNvSpPr>
          <p:nvPr>
            <p:ph type="sldNum" sz="quarter" idx="12"/>
          </p:nvPr>
        </p:nvSpPr>
        <p:spPr/>
        <p:txBody>
          <a:bodyPr/>
          <a:lstStyle/>
          <a:p>
            <a:fld id="{F0A9B6CF-0717-6147-85C2-E37A5D60BFE9}" type="slidenum">
              <a:rPr lang="en-US" smtClean="0"/>
              <a:pPr/>
              <a:t>7</a:t>
            </a:fld>
            <a:endParaRPr lang="en-US"/>
          </a:p>
        </p:txBody>
      </p:sp>
    </p:spTree>
    <p:extLst>
      <p:ext uri="{BB962C8B-B14F-4D97-AF65-F5344CB8AC3E}">
        <p14:creationId xmlns:p14="http://schemas.microsoft.com/office/powerpoint/2010/main" val="374952404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92 “processing end points” contributing:</a:t>
            </a:r>
            <a:endParaRPr lang="en-US" dirty="0"/>
          </a:p>
        </p:txBody>
      </p:sp>
      <p:pic>
        <p:nvPicPr>
          <p:cNvPr id="6" name="Content Placeholder 5" descr="Screen shot 2011-06-01 at 9.03.14 PM.png"/>
          <p:cNvPicPr>
            <a:picLocks noGrp="1" noChangeAspect="1"/>
          </p:cNvPicPr>
          <p:nvPr>
            <p:ph idx="1"/>
          </p:nvPr>
        </p:nvPicPr>
        <p:blipFill>
          <a:blip r:embed="rId2">
            <a:extLst>
              <a:ext uri="{28A0092B-C50C-407E-A947-70E740481C1C}">
                <a14:useLocalDpi xmlns:a14="http://schemas.microsoft.com/office/drawing/2010/main" val="0"/>
              </a:ext>
            </a:extLst>
          </a:blip>
          <a:srcRect t="6191" b="6191"/>
          <a:stretch>
            <a:fillRect/>
          </a:stretch>
        </p:blipFill>
        <p:spPr>
          <a:xfrm>
            <a:off x="4170362" y="3925912"/>
            <a:ext cx="4765675" cy="2620938"/>
          </a:xfrm>
        </p:spPr>
      </p:pic>
      <p:sp>
        <p:nvSpPr>
          <p:cNvPr id="4" name="Footer Placeholder 3"/>
          <p:cNvSpPr>
            <a:spLocks noGrp="1"/>
          </p:cNvSpPr>
          <p:nvPr>
            <p:ph type="ftr" sz="quarter" idx="11"/>
          </p:nvPr>
        </p:nvSpPr>
        <p:spPr/>
        <p:txBody>
          <a:bodyPr/>
          <a:lstStyle/>
          <a:p>
            <a:r>
              <a:rPr lang="en-US" smtClean="0"/>
              <a:t>Discussion between DOE and OSG Executive Team</a:t>
            </a:r>
            <a:endParaRPr lang="en-US"/>
          </a:p>
        </p:txBody>
      </p:sp>
      <p:sp>
        <p:nvSpPr>
          <p:cNvPr id="5" name="Slide Number Placeholder 4"/>
          <p:cNvSpPr>
            <a:spLocks noGrp="1"/>
          </p:cNvSpPr>
          <p:nvPr>
            <p:ph type="sldNum" sz="quarter" idx="12"/>
          </p:nvPr>
        </p:nvSpPr>
        <p:spPr/>
        <p:txBody>
          <a:bodyPr/>
          <a:lstStyle/>
          <a:p>
            <a:fld id="{F0A9B6CF-0717-6147-85C2-E37A5D60BFE9}" type="slidenum">
              <a:rPr lang="en-US" smtClean="0"/>
              <a:pPr/>
              <a:t>8</a:t>
            </a:fld>
            <a:endParaRPr lang="en-US"/>
          </a:p>
        </p:txBody>
      </p:sp>
      <p:pic>
        <p:nvPicPr>
          <p:cNvPr id="7" name="Picture 6" descr="Screen shot 2011-06-01 at 9.02.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695" y="1238250"/>
            <a:ext cx="5876857" cy="2495756"/>
          </a:xfrm>
          <a:prstGeom prst="rect">
            <a:avLst/>
          </a:prstGeom>
        </p:spPr>
      </p:pic>
    </p:spTree>
    <p:extLst>
      <p:ext uri="{BB962C8B-B14F-4D97-AF65-F5344CB8AC3E}">
        <p14:creationId xmlns:p14="http://schemas.microsoft.com/office/powerpoint/2010/main" val="19642969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–HEP/LIGO usage fluctuates</a:t>
            </a:r>
            <a:endParaRPr lang="en-US" dirty="0"/>
          </a:p>
        </p:txBody>
      </p:sp>
      <p:sp>
        <p:nvSpPr>
          <p:cNvPr id="4" name="Footer Placeholder 3"/>
          <p:cNvSpPr>
            <a:spLocks noGrp="1"/>
          </p:cNvSpPr>
          <p:nvPr>
            <p:ph type="ftr" sz="quarter" idx="11"/>
          </p:nvPr>
        </p:nvSpPr>
        <p:spPr/>
        <p:txBody>
          <a:bodyPr/>
          <a:lstStyle/>
          <a:p>
            <a:r>
              <a:rPr lang="en-US" smtClean="0"/>
              <a:t>Discussion between DOE and OSG Executive Team</a:t>
            </a:r>
            <a:endParaRPr lang="en-US"/>
          </a:p>
        </p:txBody>
      </p:sp>
      <p:pic>
        <p:nvPicPr>
          <p:cNvPr id="6" name="Content Placeholder 5" descr="vo_hours_bar_smry.png"/>
          <p:cNvPicPr>
            <a:picLocks noGrp="1" noChangeAspect="1"/>
          </p:cNvPicPr>
          <p:nvPr>
            <p:ph idx="1"/>
          </p:nvPr>
        </p:nvPicPr>
        <p:blipFill>
          <a:blip r:embed="rId2">
            <a:extLst>
              <a:ext uri="{28A0092B-C50C-407E-A947-70E740481C1C}">
                <a14:useLocalDpi xmlns:a14="http://schemas.microsoft.com/office/drawing/2010/main" val="0"/>
              </a:ext>
            </a:extLst>
          </a:blip>
          <a:srcRect t="6003" b="6003"/>
          <a:stretch>
            <a:fillRect/>
          </a:stretch>
        </p:blipFill>
        <p:spPr>
          <a:xfrm>
            <a:off x="210909" y="1254125"/>
            <a:ext cx="5539321" cy="3046413"/>
          </a:xfrm>
        </p:spPr>
      </p:pic>
      <p:sp>
        <p:nvSpPr>
          <p:cNvPr id="5" name="Slide Number Placeholder 4"/>
          <p:cNvSpPr>
            <a:spLocks noGrp="1"/>
          </p:cNvSpPr>
          <p:nvPr>
            <p:ph type="sldNum" sz="quarter" idx="12"/>
          </p:nvPr>
        </p:nvSpPr>
        <p:spPr/>
        <p:txBody>
          <a:bodyPr/>
          <a:lstStyle/>
          <a:p>
            <a:fld id="{F0A9B6CF-0717-6147-85C2-E37A5D60BFE9}" type="slidenum">
              <a:rPr lang="en-US" smtClean="0"/>
              <a:pPr/>
              <a:t>9</a:t>
            </a:fld>
            <a:endParaRPr lang="en-US"/>
          </a:p>
        </p:txBody>
      </p:sp>
      <p:pic>
        <p:nvPicPr>
          <p:cNvPr id="7" name="Picture 6" descr="Screen shot 2011-06-01 at 9.13.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5762" y="3257656"/>
            <a:ext cx="4714875" cy="3098694"/>
          </a:xfrm>
          <a:prstGeom prst="rect">
            <a:avLst/>
          </a:prstGeom>
        </p:spPr>
      </p:pic>
    </p:spTree>
    <p:extLst>
      <p:ext uri="{BB962C8B-B14F-4D97-AF65-F5344CB8AC3E}">
        <p14:creationId xmlns:p14="http://schemas.microsoft.com/office/powerpoint/2010/main" val="255762516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1664</TotalTime>
  <Words>760</Words>
  <Application>Microsoft Macintosh PowerPoint</Application>
  <PresentationFormat>On-screen Show (4:3)</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Discussion Topics  DOE Program Managers and OSG Executive Team 2nd June 2011</vt:lpstr>
      <vt:lpstr>Associate Executive Director, new Position in OSG:</vt:lpstr>
      <vt:lpstr>OSG Program of Work FY12-FY16:</vt:lpstr>
      <vt:lpstr>XD XSEDE Starting up. OSG is a Service Provider</vt:lpstr>
      <vt:lpstr>Usage of the OSG –  new records in #jobs, cpu hours currently being set</vt:lpstr>
      <vt:lpstr>Usage of the OSG –  new records in #jobs, cpu hours (not yet sustained for &gt;1 month)  currently being set</vt:lpstr>
      <vt:lpstr>Number of transfers, amount of data transferred Decreasing in total</vt:lpstr>
      <vt:lpstr>92 “processing end points” contributing:</vt:lpstr>
      <vt:lpstr>Non –HEP/LIGO usage fluctuates</vt:lpstr>
      <vt:lpstr>Change in technology / architecture through use of Campus Infrastructures, Glidein mechanisms etc. means these graphs are no longer complete. There is now significant usage on the intra- campus infrastructures.  We are working on gathering and comparing information from each “Submit Host” “Campus infrastructure” and/or “GlideinWMS VO Front End”, some of which give more information to the communities and users themselves.</vt:lpstr>
    </vt:vector>
  </TitlesOfParts>
  <Company>Fermilab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Services in OSG used by multiple VOs.</dc:title>
  <dc:creator>Ruth Pordes</dc:creator>
  <cp:lastModifiedBy>Ruth Pordes</cp:lastModifiedBy>
  <cp:revision>16</cp:revision>
  <dcterms:created xsi:type="dcterms:W3CDTF">2010-05-10T17:28:54Z</dcterms:created>
  <dcterms:modified xsi:type="dcterms:W3CDTF">2011-06-14T16:35:04Z</dcterms:modified>
</cp:coreProperties>
</file>