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1"/>
  </p:notesMasterIdLst>
  <p:handoutMasterIdLst>
    <p:handoutMasterId r:id="rId12"/>
  </p:handoutMasterIdLst>
  <p:sldIdLst>
    <p:sldId id="256" r:id="rId2"/>
    <p:sldId id="355" r:id="rId3"/>
    <p:sldId id="358" r:id="rId4"/>
    <p:sldId id="363" r:id="rId5"/>
    <p:sldId id="352" r:id="rId6"/>
    <p:sldId id="353" r:id="rId7"/>
    <p:sldId id="365" r:id="rId8"/>
    <p:sldId id="362" r:id="rId9"/>
    <p:sldId id="364" r:id="rId10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D54"/>
    <a:srgbClr val="D9C641"/>
    <a:srgbClr val="99CCFF"/>
    <a:srgbClr val="66FF33"/>
    <a:srgbClr val="33CC33"/>
    <a:srgbClr val="FFFFFF"/>
    <a:srgbClr val="FBF271"/>
    <a:srgbClr val="FBF376"/>
    <a:srgbClr val="E5C425"/>
    <a:srgbClr val="E3B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4580" autoAdjust="0"/>
  </p:normalViewPr>
  <p:slideViewPr>
    <p:cSldViewPr snapToGrid="0">
      <p:cViewPr varScale="1">
        <p:scale>
          <a:sx n="71" d="100"/>
          <a:sy n="71" d="100"/>
        </p:scale>
        <p:origin x="-1296" y="-96"/>
      </p:cViewPr>
      <p:guideLst>
        <p:guide orient="horz" pos="1152"/>
        <p:guide pos="2024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2080" y="-10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D9056101-830A-409E-B853-499EF394CC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49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64591D9D-04EF-4A4D-A744-7F7A94D5D9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86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090FA3-310D-40E8-B277-22EA0D483D26}" type="slidenum">
              <a:rPr lang="en-US"/>
              <a:pPr/>
              <a:t>1</a:t>
            </a:fld>
            <a:endParaRPr lang="en-US"/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88862E-84BE-4B98-A3E7-A0DBD1FD6B29}" type="slidenum">
              <a:rPr lang="en-US"/>
              <a:pPr/>
              <a:t>2</a:t>
            </a:fld>
            <a:endParaRPr 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88862E-84BE-4B98-A3E7-A0DBD1FD6B29}" type="slidenum">
              <a:rPr lang="en-US"/>
              <a:pPr/>
              <a:t>3</a:t>
            </a:fld>
            <a:endParaRPr 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88862E-84BE-4B98-A3E7-A0DBD1FD6B29}" type="slidenum">
              <a:rPr lang="en-US"/>
              <a:pPr/>
              <a:t>4</a:t>
            </a:fld>
            <a:endParaRPr 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88862E-84BE-4B98-A3E7-A0DBD1FD6B29}" type="slidenum">
              <a:rPr lang="en-US"/>
              <a:pPr/>
              <a:t>5</a:t>
            </a:fld>
            <a:endParaRPr 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88862E-84BE-4B98-A3E7-A0DBD1FD6B29}" type="slidenum">
              <a:rPr lang="en-US"/>
              <a:pPr/>
              <a:t>6</a:t>
            </a:fld>
            <a:endParaRPr 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88862E-84BE-4B98-A3E7-A0DBD1FD6B29}" type="slidenum">
              <a:rPr lang="en-US"/>
              <a:pPr/>
              <a:t>7</a:t>
            </a:fld>
            <a:endParaRPr 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88862E-84BE-4B98-A3E7-A0DBD1FD6B29}" type="slidenum">
              <a:rPr lang="en-US"/>
              <a:pPr/>
              <a:t>8</a:t>
            </a:fld>
            <a:endParaRPr 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88862E-84BE-4B98-A3E7-A0DBD1FD6B29}" type="slidenum">
              <a:rPr lang="en-US"/>
              <a:pPr/>
              <a:t>9</a:t>
            </a:fld>
            <a:endParaRPr 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886200"/>
            <a:ext cx="8128000" cy="1752600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 sz="2400"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52937" name="Picture 9" descr="osg_logo_4c_whit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8900"/>
            <a:ext cx="1393825" cy="9255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AD0967-E49F-410B-ADBE-F32EC62ED1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1775" y="0"/>
            <a:ext cx="1965325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43575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3498E6-ACC9-4B63-982D-10685DE39B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69469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74700" y="1333500"/>
            <a:ext cx="3810000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333500"/>
            <a:ext cx="3810000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724900" y="6400800"/>
            <a:ext cx="419100" cy="457200"/>
          </a:xfrm>
        </p:spPr>
        <p:txBody>
          <a:bodyPr/>
          <a:lstStyle>
            <a:lvl1pPr>
              <a:defRPr/>
            </a:lvl1pPr>
          </a:lstStyle>
          <a:p>
            <a:fld id="{0CE637E8-AF5E-429F-A34E-91251A1AD4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69469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74700" y="1333500"/>
            <a:ext cx="7772400" cy="46863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724900" y="6400800"/>
            <a:ext cx="419100" cy="457200"/>
          </a:xfrm>
        </p:spPr>
        <p:txBody>
          <a:bodyPr/>
          <a:lstStyle>
            <a:lvl1pPr>
              <a:defRPr/>
            </a:lvl1pPr>
          </a:lstStyle>
          <a:p>
            <a:fld id="{95D2FD57-E1EA-4DAB-ACCC-297460AF78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7158A4-2434-46FA-AA67-79B48DA68A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E7BEFE-B55B-4F52-8AC4-AF61F03473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F5608E-4907-4559-BD63-69F369FF69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2BB362-F3A1-48AA-A5E3-FD9540E959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A4A05B-8495-4B86-ACD8-298E5DE8E3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AFB13C-B2F7-4E73-BE00-F7F47DE810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00F5F2-1AA7-42EB-8EC6-368A8332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6B0D1B-164A-4A80-90C5-293614D273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6946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190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333500"/>
            <a:ext cx="77724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-1266825" y="60086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>
              <a:cs typeface="Arial" charset="0"/>
            </a:endParaRP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00800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>
                <a:solidFill>
                  <a:srgbClr val="FF8000"/>
                </a:solidFill>
                <a:ea typeface="+mn-ea"/>
              </a:defRPr>
            </a:lvl1pPr>
          </a:lstStyle>
          <a:p>
            <a:fld id="{8C64051C-125A-4F04-9E45-3C92369C1312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51920" name="Picture 16" descr="osg_logo_4c_whit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165100"/>
            <a:ext cx="1393825" cy="925513"/>
          </a:xfrm>
          <a:prstGeom prst="rect">
            <a:avLst/>
          </a:prstGeom>
          <a:noFill/>
        </p:spPr>
      </p:pic>
      <p:sp>
        <p:nvSpPr>
          <p:cNvPr id="251921" name="Rectangle 17"/>
          <p:cNvSpPr>
            <a:spLocks noGrp="1" noChangeArrowheads="1"/>
          </p:cNvSpPr>
          <p:nvPr userDrawn="1"/>
        </p:nvSpPr>
        <p:spPr bwMode="auto">
          <a:xfrm>
            <a:off x="0" y="6486525"/>
            <a:ext cx="22653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aseline="0" dirty="0" smtClean="0">
                <a:solidFill>
                  <a:srgbClr val="FF8000"/>
                </a:solidFill>
                <a:ea typeface="ＭＳ Ｐゴシック" pitchFamily="1" charset="-128"/>
              </a:rPr>
              <a:t>Feb 12, 2014</a:t>
            </a:r>
            <a:endParaRPr lang="en-US" sz="1400" dirty="0">
              <a:solidFill>
                <a:srgbClr val="FF8000"/>
              </a:solidFill>
              <a:ea typeface="ＭＳ Ｐゴシック" pitchFamily="1" charset="-128"/>
            </a:endParaRPr>
          </a:p>
        </p:txBody>
      </p:sp>
      <p:sp>
        <p:nvSpPr>
          <p:cNvPr id="251922" name="Line 18"/>
          <p:cNvSpPr>
            <a:spLocks noChangeShapeType="1"/>
          </p:cNvSpPr>
          <p:nvPr userDrawn="1"/>
        </p:nvSpPr>
        <p:spPr bwMode="auto">
          <a:xfrm flipV="1">
            <a:off x="685800" y="1155700"/>
            <a:ext cx="8458200" cy="1270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" charset="0"/>
          <a:ea typeface="ＭＳ Ｐゴシック" pitchFamily="1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" charset="0"/>
          <a:ea typeface="ＭＳ Ｐゴシック" pitchFamily="1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" charset="0"/>
          <a:ea typeface="ＭＳ Ｐゴシック" pitchFamily="1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" charset="0"/>
          <a:ea typeface="ＭＳ Ｐゴシック" pitchFamily="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" charset="0"/>
          <a:ea typeface="ＭＳ Ｐゴシック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" charset="0"/>
          <a:ea typeface="ＭＳ Ｐゴシック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" charset="0"/>
          <a:ea typeface="ＭＳ Ｐゴシック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" charset="0"/>
          <a:ea typeface="ＭＳ Ｐゴシック" pitchFamily="1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0080"/>
        </a:buClr>
        <a:buFont typeface="Times" pitchFamily="18" charset="0"/>
        <a:buChar char="•"/>
        <a:defRPr kumimoji="1"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Symbol" pitchFamily="18" charset="2"/>
        <a:buChar char=""/>
        <a:defRPr kumimoji="1" sz="2800">
          <a:solidFill>
            <a:schemeClr val="tx2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§"/>
        <a:defRPr kumimoji="1" sz="2400">
          <a:solidFill>
            <a:schemeClr val="tx2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8784" y="2846949"/>
            <a:ext cx="7772400" cy="1143000"/>
          </a:xfrm>
        </p:spPr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OSG </a:t>
            </a:r>
            <a: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User Support Update</a:t>
            </a:r>
            <a:b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OSG Area Coordinators Call</a:t>
            </a:r>
            <a:r>
              <a:rPr lang="en-US" sz="4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4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February 12, 2014</a:t>
            </a:r>
            <a:r>
              <a:rPr lang="en-US" sz="4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4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3359" y="4527737"/>
            <a:ext cx="8128000" cy="1412875"/>
          </a:xfrm>
        </p:spPr>
        <p:txBody>
          <a:bodyPr/>
          <a:lstStyle/>
          <a:p>
            <a:endParaRPr lang="en-US" dirty="0"/>
          </a:p>
          <a:p>
            <a:r>
              <a:rPr lang="en-US" i="1" dirty="0" smtClean="0"/>
              <a:t>Chander Sehgal - FNAL</a:t>
            </a:r>
            <a:endParaRPr lang="en-US" i="1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BD5A-221A-40D0-8FFD-7548139935AB}" type="slidenum">
              <a:rPr lang="en-US"/>
              <a:pPr/>
              <a:t>2</a:t>
            </a:fld>
            <a:endParaRPr lang="en-US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6825" y="0"/>
            <a:ext cx="69469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Overall Opportunistic Usage </a:t>
            </a:r>
            <a:b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Last 12 months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26" name="Picture 2" descr="http://gratiaweb.grid.iu.edu/gratia/pie_graphs/osg_vo_hours?endtime=time.time%28%29&amp;span=604800&amp;starttime=time.time%28%29-31104000&amp;vo=osg%7Cglow%7Chcc%7Cengage%7Csbgr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508" y="1227667"/>
            <a:ext cx="6841066" cy="427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38842" y="5621866"/>
            <a:ext cx="5655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The trailing 12 month cumulative usage is growing at the rate of 1M hours per week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3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BD5A-221A-40D0-8FFD-7548139935AB}" type="slidenum">
              <a:rPr lang="en-US"/>
              <a:pPr/>
              <a:t>3</a:t>
            </a:fld>
            <a:endParaRPr lang="en-US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6825" y="0"/>
            <a:ext cx="6946900" cy="1143000"/>
          </a:xfrm>
        </p:spPr>
        <p:txBody>
          <a:bodyPr/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Researcher Enabled in last 12 months</a:t>
            </a:r>
            <a:b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OSG-XD</a:t>
            </a: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195449"/>
              </p:ext>
            </p:extLst>
          </p:nvPr>
        </p:nvGraphicFramePr>
        <p:xfrm>
          <a:off x="567267" y="1338762"/>
          <a:ext cx="8170333" cy="4386746"/>
        </p:xfrm>
        <a:graphic>
          <a:graphicData uri="http://schemas.openxmlformats.org/drawingml/2006/table">
            <a:tbl>
              <a:tblPr/>
              <a:tblGrid>
                <a:gridCol w="1082603"/>
                <a:gridCol w="1165934"/>
                <a:gridCol w="2418235"/>
                <a:gridCol w="2890366"/>
                <a:gridCol w="613195"/>
              </a:tblGrid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Project Name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PI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University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Science Domain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Hours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TG-ATM130009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Phillip Anderson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University of Texas at Dallas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Atmospheric Sciences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46,028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TG-ATM130015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Phillip Anderson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University of Texas at Dallas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Atmospheric Sciences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77,168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TG-OCE130029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Yvonne Chan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University of Hawaii, Manoa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Ocean Sciences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21,493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TG-IRI130016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Joseph Cohen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University of Massachusetts, Boston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Information, Robotics, and Intelligent Systems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70,536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TG-MCB100109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Lillian Chong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University of Pittsburgh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Molecular Biosciences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264,362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TG-CCR120041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Luca Clementi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San Diego Supercomputer Center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Computer and Computation Research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TG-DMR130036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Emanuel Gull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University of Michigan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Materials Research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212,059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TG-DMR120085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Emanuel Gull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University of Michigan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Condensed Matter Physics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60,624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TG-MCB090163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Michael Hagan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Brandeis University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Biophysics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33,785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TG-MCB120070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Joseph Hargitai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Albert Einstein College of Medicine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Molecular Biosciences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TG-MCB090174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Shantenu Jha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Rutgers, the State University of New Jersey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Molecular Biosciences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TG-IBN130001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Donald Krieger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University of Pittsburgh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Integrative Biology and Neuroscience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24,338,299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TG-CHE130103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Jeremy Moix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Massachusetts Institute of Technology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Chemistry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48,768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TG-PHY110015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Pran Nath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Northeastern University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Physics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303,931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TG-DMS120024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Benjamin Ong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Michigan State University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Mathematical Sciences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68,907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TG-MCB130072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Robert Quick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Indiana University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Molecular Biosciences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TG-TRA100004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Andrew Ruether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Swarthmore College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Training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444,374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TG-IBN130008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Jorden Schossau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Michigan State University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Integrative Biology and Neuroscience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9,042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TG-PHY120014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Qaisar Shafi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University of Delaware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Physics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525,616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TG-CHE130091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Paul Siders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University of Minnesota, Duluth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Chemistry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80,325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TG-STA110014S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Nancy Wilkins-Diehr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University of California-San Diego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Center Systems Staff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TG-STA120004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XD Staff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Various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Testing &amp; Integration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TG-TRA120041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Hanning Chen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George Washington University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Computer and Information Science and Engineering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230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72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OSG-XD Total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26,605,770</a:t>
                      </a:r>
                    </a:p>
                  </a:txBody>
                  <a:tcPr marL="8436" marR="8436" marT="8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74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BD5A-221A-40D0-8FFD-7548139935AB}" type="slidenum">
              <a:rPr lang="en-US"/>
              <a:pPr/>
              <a:t>4</a:t>
            </a:fld>
            <a:endParaRPr lang="en-US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6825" y="0"/>
            <a:ext cx="6946900" cy="1143000"/>
          </a:xfrm>
        </p:spPr>
        <p:txBody>
          <a:bodyPr/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Researcher Enabled in last 12 months</a:t>
            </a:r>
            <a:b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OSG-Direct</a:t>
            </a: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916761"/>
              </p:ext>
            </p:extLst>
          </p:nvPr>
        </p:nvGraphicFramePr>
        <p:xfrm>
          <a:off x="774700" y="1936386"/>
          <a:ext cx="8022167" cy="3320496"/>
        </p:xfrm>
        <a:graphic>
          <a:graphicData uri="http://schemas.openxmlformats.org/drawingml/2006/table">
            <a:tbl>
              <a:tblPr/>
              <a:tblGrid>
                <a:gridCol w="979395"/>
                <a:gridCol w="1179078"/>
                <a:gridCol w="3486521"/>
                <a:gridCol w="1702056"/>
                <a:gridCol w="675117"/>
              </a:tblGrid>
              <a:tr h="18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Project Name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PI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University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Science Domain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Hours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Duke-QGP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Steffen A. Bass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Duke University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Nuclear Physics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2,399,539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SPLINTER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Robert Quick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Indiana University School of Medicine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Medicine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3,979,535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IU-GALAXY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Robert Quick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Indiana University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Bioinformatics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200,377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RIT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Alexander Arlange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Rochester Institute of Technology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Ramsey Numbers R(C4,Km)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764,216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Snowmass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Meenakshi Narain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Brown University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LPC group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9,972,492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ECFA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Meenakshi Narain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Brown University/LPC group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Particle Physics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1,744,646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SNOplus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Joshua R Klein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University of Pennsylvania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Physics - Neutrino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488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detectorDesign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 Strologas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University of New Mexico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Medical Imaging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444,403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BNLPET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Martin Purschke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Brookhaven National Lab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Biomedical Imaging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22,453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UMich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Paul Wolberg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University of Michigan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Microbiology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1,056,952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EIC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Thomas Ullrich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Brookhaven National Lab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Particle Physics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410,593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UPRRP-MR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Steven Massey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Universidad de Puerto Rico, Rio Piedras Campus (UPRRP)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Bioinformatics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609,433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DeerDisease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Lene Jung Kjaer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Southern Illinois University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Biological Sciences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11,692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Pheno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Stefan Hoeche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SLAC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 Energy Physics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367,660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Unknown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47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47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OSG-Direct Total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21,984,490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15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BD5A-221A-40D0-8FFD-7548139935AB}" type="slidenum">
              <a:rPr lang="en-US"/>
              <a:pPr/>
              <a:t>5</a:t>
            </a:fld>
            <a:endParaRPr lang="en-US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6825" y="0"/>
            <a:ext cx="69469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Key Initiatives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0753" y="1622611"/>
            <a:ext cx="8486775" cy="415165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600" b="1" dirty="0"/>
              <a:t>Effective service delivery for XSEDE Users of OSG </a:t>
            </a:r>
            <a:r>
              <a:rPr lang="en-US" sz="1600" b="1" dirty="0" smtClean="0"/>
              <a:t>– </a:t>
            </a:r>
            <a:r>
              <a:rPr lang="en-US" sz="1600" b="1" dirty="0" smtClean="0">
                <a:solidFill>
                  <a:srgbClr val="33CC33"/>
                </a:solidFill>
              </a:rPr>
              <a:t>proceeding well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 smtClean="0"/>
              <a:t>Enabling new researchers, who contact OSG directly, to access DHTC – </a:t>
            </a:r>
            <a:r>
              <a:rPr lang="en-US" sz="1600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proceeding OK (need more customers – must cultivate new channels)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 smtClean="0"/>
              <a:t>Engage VO at RENCI is wrapping up; we must transition all the users to either OSG-XD </a:t>
            </a:r>
            <a:r>
              <a:rPr lang="en-US" sz="1600" b="1" dirty="0"/>
              <a:t>or OSG-Connect/Duke-Connect – </a:t>
            </a:r>
            <a:r>
              <a:rPr lang="en-US" sz="1600" b="1" dirty="0">
                <a:solidFill>
                  <a:srgbClr val="33CC33"/>
                </a:solidFill>
              </a:rPr>
              <a:t>proceeding well  </a:t>
            </a:r>
            <a:endParaRPr lang="en-US" sz="1600" b="1" dirty="0" smtClean="0">
              <a:solidFill>
                <a:srgbClr val="33CC33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b="1" dirty="0" smtClean="0"/>
              <a:t>Working </a:t>
            </a:r>
            <a:r>
              <a:rPr lang="en-US" sz="1600" b="1" dirty="0"/>
              <a:t>with LBNE to enable MC simulations on multiple OSG sites </a:t>
            </a:r>
            <a:r>
              <a:rPr lang="en-US" sz="1600" b="1" dirty="0">
                <a:solidFill>
                  <a:srgbClr val="FF0000"/>
                </a:solidFill>
              </a:rPr>
              <a:t>– just started (similar to work done for </a:t>
            </a:r>
            <a:r>
              <a:rPr lang="en-US" sz="1600" b="1" dirty="0" smtClean="0">
                <a:solidFill>
                  <a:srgbClr val="FF0000"/>
                </a:solidFill>
              </a:rPr>
              <a:t>SNOWMASS; but there are many stakeholders who want to influence the technical plan)</a:t>
            </a:r>
            <a:endParaRPr lang="en-US" sz="1600" b="1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b="1" dirty="0" smtClean="0"/>
              <a:t>More </a:t>
            </a:r>
            <a:r>
              <a:rPr lang="en-US" sz="1600" b="1" dirty="0"/>
              <a:t>opportunistic </a:t>
            </a:r>
            <a:r>
              <a:rPr lang="en-US" sz="1600" b="1" dirty="0" smtClean="0"/>
              <a:t>access; develop a plan for 2014 to increase sites and cycles accessible to the </a:t>
            </a:r>
            <a:r>
              <a:rPr lang="en-US" sz="1600" b="1" dirty="0" err="1" smtClean="0"/>
              <a:t>osg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vo</a:t>
            </a:r>
            <a:r>
              <a:rPr lang="en-US" sz="1600" b="1" dirty="0" smtClean="0"/>
              <a:t> by 50% – </a:t>
            </a:r>
            <a:r>
              <a:rPr lang="en-US" sz="1600" b="1" dirty="0" smtClean="0">
                <a:solidFill>
                  <a:srgbClr val="FF0000"/>
                </a:solidFill>
              </a:rPr>
              <a:t>new initiative (and a big concern since we have very few tools that provide visibility into usage and issues)</a:t>
            </a:r>
            <a:endParaRPr lang="en-US" sz="1600" b="1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1" dirty="0"/>
          </a:p>
          <a:p>
            <a:pPr marL="457200" indent="-457200">
              <a:buFont typeface="+mj-lt"/>
              <a:buAutoNum type="arabicPeriod"/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BD5A-221A-40D0-8FFD-7548139935AB}" type="slidenum">
              <a:rPr lang="en-US"/>
              <a:pPr/>
              <a:t>6</a:t>
            </a:fld>
            <a:endParaRPr lang="en-US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6825" y="0"/>
            <a:ext cx="69469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Top Concerns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1294" y="1440151"/>
            <a:ext cx="7073153" cy="413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How do we identify more researchers who can benefit from access to OSG DHTC ?   *** a priority ***</a:t>
            </a:r>
            <a:endParaRPr kumimoji="1" lang="en-US" sz="1600" b="1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sz="1600" b="1" dirty="0">
              <a:solidFill>
                <a:schemeClr val="tx2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kumimoji="1"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We </a:t>
            </a:r>
            <a:r>
              <a:rPr kumimoji="1"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continue to struggle with inadequate tools for understanding production </a:t>
            </a:r>
            <a:r>
              <a:rPr kumimoji="1"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for our front-end using </a:t>
            </a:r>
            <a:r>
              <a:rPr kumimoji="1"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the Glide-in WMS </a:t>
            </a:r>
            <a:r>
              <a:rPr kumimoji="1"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system; schedule &amp; status of requests to </a:t>
            </a:r>
            <a:r>
              <a:rPr kumimoji="1" lang="en-US" sz="16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glideinWMS</a:t>
            </a:r>
            <a:r>
              <a:rPr kumimoji="1"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project is unknown</a:t>
            </a:r>
          </a:p>
          <a:p>
            <a:pPr marL="342900" lvl="0" indent="-342900">
              <a:buFont typeface="+mj-lt"/>
              <a:buAutoNum type="arabicPeriod"/>
            </a:pPr>
            <a:endParaRPr kumimoji="1" lang="en-US" sz="1600" b="1" dirty="0">
              <a:solidFill>
                <a:schemeClr val="tx2"/>
              </a:solidFill>
              <a:latin typeface="+mn-lt"/>
            </a:endParaRPr>
          </a:p>
          <a:p>
            <a:pPr marL="342900" lvl="0" indent="-342900">
              <a:buFont typeface="+mj-lt"/>
              <a:buAutoNum type="arabicPeriod"/>
            </a:pPr>
            <a:r>
              <a:rPr kumimoji="1" lang="en-US" sz="1600" b="1" dirty="0">
                <a:solidFill>
                  <a:schemeClr val="tx2"/>
                </a:solidFill>
                <a:latin typeface="+mn-lt"/>
              </a:rPr>
              <a:t>Need to develop a plan for site support – especially as we understand the division of effort between </a:t>
            </a:r>
            <a:r>
              <a:rPr kumimoji="1" lang="en-US" sz="1600" b="1" dirty="0" err="1">
                <a:solidFill>
                  <a:schemeClr val="tx2"/>
                </a:solidFill>
                <a:latin typeface="+mn-lt"/>
              </a:rPr>
              <a:t>gFactory</a:t>
            </a:r>
            <a:r>
              <a:rPr kumimoji="1" lang="en-US" sz="1600" b="1" dirty="0">
                <a:solidFill>
                  <a:schemeClr val="tx2"/>
                </a:solidFill>
                <a:latin typeface="+mn-lt"/>
              </a:rPr>
              <a:t> operations and related site support </a:t>
            </a:r>
            <a:endParaRPr kumimoji="1" lang="en-US" sz="1600" b="1" dirty="0" smtClean="0">
              <a:solidFill>
                <a:schemeClr val="tx2"/>
              </a:solidFill>
              <a:latin typeface="+mn-lt"/>
            </a:endParaRPr>
          </a:p>
          <a:p>
            <a:pPr marL="342900" lvl="0" indent="-342900">
              <a:buFont typeface="+mj-lt"/>
              <a:buAutoNum type="arabicPeriod"/>
            </a:pPr>
            <a:endParaRPr kumimoji="1" lang="en-US" sz="1600" b="1" dirty="0" smtClean="0">
              <a:solidFill>
                <a:schemeClr val="tx2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sz="1600" b="1" dirty="0" smtClean="0">
                <a:solidFill>
                  <a:schemeClr val="tx2"/>
                </a:solidFill>
              </a:rPr>
              <a:t>User Support workload </a:t>
            </a:r>
            <a:r>
              <a:rPr kumimoji="1" lang="en-US" sz="1600" b="1" dirty="0">
                <a:solidFill>
                  <a:schemeClr val="tx2"/>
                </a:solidFill>
              </a:rPr>
              <a:t>has increased to the point that we are now </a:t>
            </a:r>
            <a:r>
              <a:rPr kumimoji="1" lang="en-US" sz="1600" b="1" dirty="0" smtClean="0">
                <a:solidFill>
                  <a:schemeClr val="tx2"/>
                </a:solidFill>
              </a:rPr>
              <a:t> feeling </a:t>
            </a:r>
            <a:r>
              <a:rPr kumimoji="1" lang="en-US" sz="1600" b="1" dirty="0">
                <a:solidFill>
                  <a:schemeClr val="tx2"/>
                </a:solidFill>
              </a:rPr>
              <a:t>the pain of not having the 0.5FTE planned in the Nebraska SOW for User Support</a:t>
            </a:r>
          </a:p>
          <a:p>
            <a:pPr marL="342900" lvl="0" indent="-34290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343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BD5A-221A-40D0-8FFD-7548139935AB}" type="slidenum">
              <a:rPr lang="en-US"/>
              <a:pPr/>
              <a:t>7</a:t>
            </a:fld>
            <a:endParaRPr lang="en-US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6825" y="0"/>
            <a:ext cx="69469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Other Work Items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1294" y="1440151"/>
            <a:ext cx="7073153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kumimoji="1" lang="en-US" sz="1600" b="1" dirty="0" smtClean="0">
                <a:solidFill>
                  <a:schemeClr val="tx2"/>
                </a:solidFill>
                <a:latin typeface="+mn-lt"/>
              </a:rPr>
              <a:t>Work </a:t>
            </a:r>
            <a:r>
              <a:rPr kumimoji="1" lang="en-US" sz="1600" b="1" dirty="0">
                <a:solidFill>
                  <a:schemeClr val="tx2"/>
                </a:solidFill>
                <a:latin typeface="+mn-lt"/>
              </a:rPr>
              <a:t>with Gratia to develop a report that shows all OSG VO usage broken down by submit host (recall we have many host flocking into OSG) – need a complete picture of work done (</a:t>
            </a:r>
            <a:r>
              <a:rPr kumimoji="1" lang="en-US" sz="1600" b="1" dirty="0" err="1">
                <a:solidFill>
                  <a:schemeClr val="tx2"/>
                </a:solidFill>
                <a:latin typeface="+mn-lt"/>
              </a:rPr>
              <a:t>batch_pilot</a:t>
            </a:r>
            <a:r>
              <a:rPr kumimoji="1" lang="en-US" sz="1600" b="1" dirty="0">
                <a:solidFill>
                  <a:schemeClr val="tx2"/>
                </a:solidFill>
                <a:latin typeface="+mn-lt"/>
              </a:rPr>
              <a:t>) </a:t>
            </a:r>
            <a:r>
              <a:rPr kumimoji="1" lang="en-US" sz="1600" b="1" dirty="0" smtClean="0">
                <a:solidFill>
                  <a:schemeClr val="tx2"/>
                </a:solidFill>
                <a:latin typeface="+mn-lt"/>
              </a:rPr>
              <a:t>via this framework</a:t>
            </a:r>
          </a:p>
          <a:p>
            <a:pPr marL="800100" lvl="1" indent="-342900"/>
            <a:r>
              <a:rPr kumimoji="1" lang="en-US" sz="1600" b="1" dirty="0" smtClean="0">
                <a:solidFill>
                  <a:schemeClr val="tx2"/>
                </a:solidFill>
                <a:latin typeface="+mn-lt"/>
              </a:rPr>
              <a:t>OSG-Connect flocking</a:t>
            </a:r>
          </a:p>
          <a:p>
            <a:pPr marL="800100" lvl="1" indent="-342900"/>
            <a:r>
              <a:rPr kumimoji="1" lang="en-US" sz="1600" b="1" dirty="0" smtClean="0">
                <a:solidFill>
                  <a:schemeClr val="tx2"/>
                </a:solidFill>
                <a:latin typeface="+mn-lt"/>
              </a:rPr>
              <a:t>Duke-Connect flocking</a:t>
            </a:r>
          </a:p>
          <a:p>
            <a:pPr marL="800100" lvl="1" indent="-342900"/>
            <a:r>
              <a:rPr kumimoji="1" lang="en-US" sz="1600" b="1" dirty="0" err="1" smtClean="0">
                <a:solidFill>
                  <a:schemeClr val="tx2"/>
                </a:solidFill>
                <a:latin typeface="+mn-lt"/>
              </a:rPr>
              <a:t>iPlant</a:t>
            </a:r>
            <a:r>
              <a:rPr kumimoji="1" lang="en-US" sz="1600" b="1" dirty="0" smtClean="0">
                <a:solidFill>
                  <a:schemeClr val="tx2"/>
                </a:solidFill>
                <a:latin typeface="+mn-lt"/>
              </a:rPr>
              <a:t> flocking</a:t>
            </a:r>
          </a:p>
          <a:p>
            <a:pPr marL="800100" lvl="1" indent="-342900"/>
            <a:r>
              <a:rPr kumimoji="1" lang="en-US" sz="1600" b="1" dirty="0" smtClean="0">
                <a:solidFill>
                  <a:schemeClr val="tx2"/>
                </a:solidFill>
                <a:latin typeface="+mn-lt"/>
              </a:rPr>
              <a:t>VT flocking</a:t>
            </a:r>
          </a:p>
          <a:p>
            <a:pPr marL="800100" lvl="1" indent="-342900"/>
            <a:r>
              <a:rPr kumimoji="1" lang="en-US" sz="1600" b="1" dirty="0" smtClean="0">
                <a:solidFill>
                  <a:schemeClr val="tx2"/>
                </a:solidFill>
                <a:latin typeface="+mn-lt"/>
              </a:rPr>
              <a:t>SAGA flocking</a:t>
            </a:r>
          </a:p>
          <a:p>
            <a:pPr marL="800100" lvl="1" indent="-342900"/>
            <a:r>
              <a:rPr kumimoji="1" lang="en-US" sz="1600" b="1" dirty="0" err="1" smtClean="0">
                <a:solidFill>
                  <a:schemeClr val="tx2"/>
                </a:solidFill>
                <a:latin typeface="+mn-lt"/>
              </a:rPr>
              <a:t>Bakerlab</a:t>
            </a:r>
            <a:r>
              <a:rPr kumimoji="1" lang="en-US" sz="1600" b="1" dirty="0" smtClean="0">
                <a:solidFill>
                  <a:schemeClr val="tx2"/>
                </a:solidFill>
                <a:latin typeface="+mn-lt"/>
              </a:rPr>
              <a:t> flocking</a:t>
            </a:r>
          </a:p>
          <a:p>
            <a:pPr marL="800100" lvl="1" indent="-342900"/>
            <a:endParaRPr kumimoji="1" lang="en-US" sz="1600" b="1" dirty="0">
              <a:solidFill>
                <a:schemeClr val="tx2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Transition UCSD from Engage VO </a:t>
            </a:r>
            <a:r>
              <a:rPr lang="en-US" sz="1600" b="1" dirty="0">
                <a:sym typeface="Wingdings" pitchFamily="2" charset="2"/>
              </a:rPr>
              <a:t> OSG VO</a:t>
            </a:r>
          </a:p>
          <a:p>
            <a:pPr marL="342900" indent="-342900">
              <a:buFont typeface="+mj-lt"/>
              <a:buAutoNum type="arabicPeriod"/>
            </a:pPr>
            <a:endParaRPr kumimoji="1" lang="en-US" sz="1600" b="1" dirty="0" smtClean="0">
              <a:solidFill>
                <a:schemeClr val="tx2"/>
              </a:solidFill>
              <a:latin typeface="+mn-lt"/>
              <a:sym typeface="Wingdings" pitchFamily="2" charset="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600" b="1" dirty="0"/>
              <a:t>Review Intensity Frontier Data Handling plan and provide inputs for FIFE on how to improve and leverage other OSG </a:t>
            </a:r>
            <a:r>
              <a:rPr lang="en-US" sz="1600" b="1" dirty="0" smtClean="0"/>
              <a:t>initiatives</a:t>
            </a:r>
            <a:endParaRPr lang="en-US" sz="16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sz="1600" b="1" dirty="0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808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BD5A-221A-40D0-8FFD-7548139935AB}" type="slidenum">
              <a:rPr lang="en-US"/>
              <a:pPr/>
              <a:t>8</a:t>
            </a:fld>
            <a:endParaRPr lang="en-US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6825" y="0"/>
            <a:ext cx="69469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Recent Accomplishments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333500"/>
            <a:ext cx="8486775" cy="4654924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b="1" dirty="0" smtClean="0"/>
              <a:t>With assistance from </a:t>
            </a:r>
            <a:r>
              <a:rPr lang="en-US" sz="1600" b="1" dirty="0" err="1" smtClean="0"/>
              <a:t>glideinWMS</a:t>
            </a:r>
            <a:r>
              <a:rPr lang="en-US" sz="1600" b="1" dirty="0" smtClean="0"/>
              <a:t> </a:t>
            </a:r>
            <a:r>
              <a:rPr lang="en-US" sz="1600" b="1" dirty="0" smtClean="0"/>
              <a:t>project, we </a:t>
            </a:r>
            <a:r>
              <a:rPr lang="en-US" sz="1600" b="1" dirty="0" smtClean="0"/>
              <a:t>audited the configuration of the OSG-XD </a:t>
            </a:r>
            <a:r>
              <a:rPr lang="en-US" sz="1600" b="1" dirty="0" smtClean="0"/>
              <a:t>frontend </a:t>
            </a:r>
            <a:r>
              <a:rPr lang="en-US" sz="1600" b="1" dirty="0" smtClean="0"/>
              <a:t>– no major issues identified but some fine tuning done</a:t>
            </a:r>
          </a:p>
          <a:p>
            <a:pPr>
              <a:buFont typeface="+mj-lt"/>
              <a:buAutoNum type="arabicPeriod"/>
            </a:pPr>
            <a:endParaRPr lang="en-US" sz="1600" b="1" dirty="0" smtClean="0"/>
          </a:p>
          <a:p>
            <a:pPr>
              <a:buFont typeface="+mj-lt"/>
              <a:buAutoNum type="arabicPeriod"/>
            </a:pPr>
            <a:r>
              <a:rPr lang="en-US" sz="1600" b="1" dirty="0" smtClean="0"/>
              <a:t>OSG-VO access to opportunistic resources appears to have broken thru the 12K cores barrier; recently achieved &gt;18K cores – a couple of days with over 450K hours (unfortunately we can’t explain why we were stuck at 12K cores and what broke the log-jam)</a:t>
            </a:r>
          </a:p>
          <a:p>
            <a:pPr>
              <a:buFont typeface="+mj-lt"/>
              <a:buAutoNum type="arabicPeriod"/>
            </a:pPr>
            <a:endParaRPr lang="en-US" sz="1600" b="1" dirty="0"/>
          </a:p>
          <a:p>
            <a:pPr lvl="0">
              <a:buFont typeface="+mj-lt"/>
              <a:buAutoNum type="arabicPeriod"/>
            </a:pPr>
            <a:r>
              <a:rPr lang="en-US" sz="1600" b="1" dirty="0" smtClean="0"/>
              <a:t>Continued to operate </a:t>
            </a:r>
            <a:r>
              <a:rPr lang="en-US" sz="1600" b="1" dirty="0"/>
              <a:t>the OSG Public storage service (based on </a:t>
            </a:r>
            <a:r>
              <a:rPr lang="en-US" sz="1600" b="1" dirty="0" err="1"/>
              <a:t>iRODs</a:t>
            </a:r>
            <a:r>
              <a:rPr lang="en-US" sz="1600" b="1" dirty="0"/>
              <a:t>) for the benefit of the OSG VO </a:t>
            </a:r>
            <a:r>
              <a:rPr lang="en-US" sz="1600" b="1" dirty="0" smtClean="0"/>
              <a:t>community; planning to move this services to be hosted at GOC.</a:t>
            </a:r>
            <a:endParaRPr lang="en-US" sz="1600" b="1" dirty="0"/>
          </a:p>
          <a:p>
            <a:pPr marL="457200" lvl="1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10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BD5A-221A-40D0-8FFD-7548139935AB}" type="slidenum">
              <a:rPr lang="en-US"/>
              <a:pPr/>
              <a:t>9</a:t>
            </a:fld>
            <a:endParaRPr lang="en-US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6825" y="0"/>
            <a:ext cx="69469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User Support Team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574376"/>
              </p:ext>
            </p:extLst>
          </p:nvPr>
        </p:nvGraphicFramePr>
        <p:xfrm>
          <a:off x="1622612" y="1990165"/>
          <a:ext cx="5638800" cy="32003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1300"/>
                <a:gridCol w="1619250"/>
                <a:gridCol w="1238250"/>
              </a:tblGrid>
              <a:tr h="5109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 dirty="0">
                          <a:effectLst/>
                        </a:rPr>
                        <a:t>Name</a:t>
                      </a:r>
                      <a:endParaRPr lang="en-US" sz="1200" kern="50" dirty="0">
                        <a:effectLst/>
                        <a:latin typeface="Liberation Serif"/>
                        <a:ea typeface="Droid Sans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>
                          <a:effectLst/>
                        </a:rPr>
                        <a:t>Institution</a:t>
                      </a:r>
                      <a:endParaRPr lang="en-US" sz="1200" kern="50">
                        <a:effectLst/>
                        <a:latin typeface="Liberation Serif"/>
                        <a:ea typeface="Droid Sans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>
                          <a:effectLst/>
                        </a:rPr>
                        <a:t>%FTE</a:t>
                      </a:r>
                      <a:endParaRPr lang="en-US" sz="1200" kern="50">
                        <a:effectLst/>
                        <a:latin typeface="Liberation Serif"/>
                        <a:ea typeface="Droid Sans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4482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>
                          <a:effectLst/>
                        </a:rPr>
                        <a:t>Mats Rynge</a:t>
                      </a:r>
                      <a:endParaRPr lang="en-US" sz="1200" kern="50">
                        <a:effectLst/>
                        <a:latin typeface="Liberation Serif"/>
                        <a:ea typeface="Droid Sans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>
                          <a:effectLst/>
                        </a:rPr>
                        <a:t>ISI</a:t>
                      </a:r>
                      <a:endParaRPr lang="en-US" sz="1200" kern="50">
                        <a:effectLst/>
                        <a:latin typeface="Liberation Serif"/>
                        <a:ea typeface="Droid Sans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>
                          <a:effectLst/>
                        </a:rPr>
                        <a:t>50%</a:t>
                      </a:r>
                      <a:endParaRPr lang="en-US" sz="1200" kern="50">
                        <a:effectLst/>
                        <a:latin typeface="Liberation Serif"/>
                        <a:ea typeface="Droid Sans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4482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>
                          <a:effectLst/>
                        </a:rPr>
                        <a:t>Marko Slyz</a:t>
                      </a:r>
                      <a:endParaRPr lang="en-US" sz="1200" kern="50">
                        <a:effectLst/>
                        <a:latin typeface="Liberation Serif"/>
                        <a:ea typeface="Droid Sans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>
                          <a:effectLst/>
                        </a:rPr>
                        <a:t>FNAL</a:t>
                      </a:r>
                      <a:endParaRPr lang="en-US" sz="1200" kern="50">
                        <a:effectLst/>
                        <a:latin typeface="Liberation Serif"/>
                        <a:ea typeface="Droid Sans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 dirty="0" smtClean="0">
                          <a:effectLst/>
                        </a:rPr>
                        <a:t>60</a:t>
                      </a:r>
                      <a:r>
                        <a:rPr lang="en-US" sz="1500" kern="50" dirty="0">
                          <a:effectLst/>
                        </a:rPr>
                        <a:t>%</a:t>
                      </a:r>
                      <a:endParaRPr lang="en-US" sz="1200" kern="50" dirty="0">
                        <a:effectLst/>
                        <a:latin typeface="Liberation Serif"/>
                        <a:ea typeface="Droid Sans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4482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>
                          <a:effectLst/>
                        </a:rPr>
                        <a:t>Tanya Levshina</a:t>
                      </a:r>
                      <a:endParaRPr lang="en-US" sz="1200" kern="50">
                        <a:effectLst/>
                        <a:latin typeface="Liberation Serif"/>
                        <a:ea typeface="Droid Sans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>
                          <a:effectLst/>
                        </a:rPr>
                        <a:t>FNAL</a:t>
                      </a:r>
                      <a:endParaRPr lang="en-US" sz="1200" kern="50">
                        <a:effectLst/>
                        <a:latin typeface="Liberation Serif"/>
                        <a:ea typeface="Droid Sans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>
                          <a:effectLst/>
                        </a:rPr>
                        <a:t>25%</a:t>
                      </a:r>
                      <a:endParaRPr lang="en-US" sz="1200" kern="50">
                        <a:effectLst/>
                        <a:latin typeface="Liberation Serif"/>
                        <a:ea typeface="Droid Sans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4482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5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tbd@Nebraska</a:t>
                      </a:r>
                      <a:endParaRPr lang="en-US" sz="1500" b="1" kern="5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Nebraska</a:t>
                      </a:r>
                      <a:endParaRPr lang="en-US" sz="1500" kern="5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  <a:endParaRPr lang="en-US" sz="1500" kern="5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482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 dirty="0">
                          <a:effectLst/>
                        </a:rPr>
                        <a:t>Alex Zaytsev</a:t>
                      </a:r>
                      <a:endParaRPr lang="en-US" sz="1200" kern="50" dirty="0">
                        <a:effectLst/>
                        <a:latin typeface="Liberation Serif"/>
                        <a:ea typeface="Droid Sans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>
                          <a:effectLst/>
                        </a:rPr>
                        <a:t>BNL</a:t>
                      </a:r>
                      <a:endParaRPr lang="en-US" sz="1200" kern="50">
                        <a:effectLst/>
                        <a:latin typeface="Liberation Serif"/>
                        <a:ea typeface="Droid Sans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 dirty="0">
                          <a:effectLst/>
                        </a:rPr>
                        <a:t>10%</a:t>
                      </a:r>
                      <a:endParaRPr lang="en-US" sz="1200" kern="50" dirty="0">
                        <a:effectLst/>
                        <a:latin typeface="Liberation Serif"/>
                        <a:ea typeface="Droid Sans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4482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>
                          <a:effectLst/>
                        </a:rPr>
                        <a:t>Chander Sehgal</a:t>
                      </a:r>
                      <a:endParaRPr lang="en-US" sz="1200" kern="50">
                        <a:effectLst/>
                        <a:latin typeface="Liberation Serif"/>
                        <a:ea typeface="Droid Sans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>
                          <a:effectLst/>
                        </a:rPr>
                        <a:t>FNAL</a:t>
                      </a:r>
                      <a:endParaRPr lang="en-US" sz="1200" kern="50">
                        <a:effectLst/>
                        <a:latin typeface="Liberation Serif"/>
                        <a:ea typeface="Droid Sans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 dirty="0" smtClean="0">
                          <a:effectLst/>
                        </a:rPr>
                        <a:t>40</a:t>
                      </a:r>
                      <a:r>
                        <a:rPr lang="en-US" sz="1500" kern="50" dirty="0">
                          <a:effectLst/>
                        </a:rPr>
                        <a:t>%</a:t>
                      </a:r>
                      <a:endParaRPr lang="en-US" sz="1200" kern="50" dirty="0">
                        <a:effectLst/>
                        <a:latin typeface="Liberation Serif"/>
                        <a:ea typeface="Droid Sans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0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panese Art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7838</TotalTime>
  <Words>923</Words>
  <Application>Microsoft Office PowerPoint</Application>
  <PresentationFormat>On-screen Show (4:3)</PresentationFormat>
  <Paragraphs>286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Japanese Art</vt:lpstr>
      <vt:lpstr>OSG User Support Update  OSG Area Coordinators Call February 12, 2014 </vt:lpstr>
      <vt:lpstr>Overall Opportunistic Usage  Last 12 months</vt:lpstr>
      <vt:lpstr>Researcher Enabled in last 12 months OSG-XD</vt:lpstr>
      <vt:lpstr>Researcher Enabled in last 12 months OSG-Direct</vt:lpstr>
      <vt:lpstr>Key Initiatives</vt:lpstr>
      <vt:lpstr>Top Concerns</vt:lpstr>
      <vt:lpstr>Other Work Items</vt:lpstr>
      <vt:lpstr>Recent Accomplishments</vt:lpstr>
      <vt:lpstr>User Support Team</vt:lpstr>
    </vt:vector>
  </TitlesOfParts>
  <Company>Fermilab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Support Update</dc:title>
  <dc:creator>Chander Sehgal</dc:creator>
  <cp:lastModifiedBy>Chander S. Sehgal</cp:lastModifiedBy>
  <cp:revision>469</cp:revision>
  <cp:lastPrinted>2007-02-13T22:42:37Z</cp:lastPrinted>
  <dcterms:created xsi:type="dcterms:W3CDTF">2006-09-16T17:30:18Z</dcterms:created>
  <dcterms:modified xsi:type="dcterms:W3CDTF">2014-02-12T15:44:32Z</dcterms:modified>
</cp:coreProperties>
</file>